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8556" r:id="rId2"/>
    <p:sldMasterId id="2147488568" r:id="rId3"/>
    <p:sldMasterId id="2147488593" r:id="rId4"/>
  </p:sldMasterIdLst>
  <p:notesMasterIdLst>
    <p:notesMasterId r:id="rId29"/>
  </p:notesMasterIdLst>
  <p:sldIdLst>
    <p:sldId id="400" r:id="rId5"/>
    <p:sldId id="406" r:id="rId6"/>
    <p:sldId id="356" r:id="rId7"/>
    <p:sldId id="317" r:id="rId8"/>
    <p:sldId id="402" r:id="rId9"/>
    <p:sldId id="365" r:id="rId10"/>
    <p:sldId id="321" r:id="rId11"/>
    <p:sldId id="368" r:id="rId12"/>
    <p:sldId id="331" r:id="rId13"/>
    <p:sldId id="336" r:id="rId14"/>
    <p:sldId id="366" r:id="rId15"/>
    <p:sldId id="403" r:id="rId16"/>
    <p:sldId id="373" r:id="rId17"/>
    <p:sldId id="408" r:id="rId18"/>
    <p:sldId id="404" r:id="rId19"/>
    <p:sldId id="409" r:id="rId20"/>
    <p:sldId id="407" r:id="rId21"/>
    <p:sldId id="354" r:id="rId22"/>
    <p:sldId id="378" r:id="rId23"/>
    <p:sldId id="375" r:id="rId24"/>
    <p:sldId id="326" r:id="rId25"/>
    <p:sldId id="360" r:id="rId26"/>
    <p:sldId id="380" r:id="rId27"/>
    <p:sldId id="35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8000"/>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72" d="100"/>
          <a:sy n="72" d="100"/>
        </p:scale>
        <p:origin x="63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0CF77-8CC2-4973-B4B0-6AA29A646DA6}" type="datetimeFigureOut">
              <a:rPr lang="en-US" smtClean="0"/>
              <a:t>20/7/2021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D4E2-0BCC-4F5D-AE1D-792F5BB88121}" type="slidenum">
              <a:rPr lang="en-US" smtClean="0"/>
              <a:t>‹#›</a:t>
            </a:fld>
            <a:endParaRPr lang="en-US"/>
          </a:p>
        </p:txBody>
      </p:sp>
    </p:spTree>
    <p:extLst>
      <p:ext uri="{BB962C8B-B14F-4D97-AF65-F5344CB8AC3E}">
        <p14:creationId xmlns:p14="http://schemas.microsoft.com/office/powerpoint/2010/main" val="399664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49016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64381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24661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43832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5F0132F-27AD-4901-812E-8330D5487512}" type="datetimeFigureOut">
              <a:rPr lang="en-US" smtClean="0"/>
              <a:t>20/7/2021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05911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20/7/2021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75210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20/7/2021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98586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20/7/2021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2339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20/7/2021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610251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20/7/2021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84076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20/7/2021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269889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20/7/2021</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80193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20/7/2021</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3358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20/7/2021</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152087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20/7/2021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44159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20/7/2021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332571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20/7/2021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53718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20/7/2021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95705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20/7/2021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315967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26010471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69B0A-7CE1-49BC-A256-E48FA3D35C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B8DAD948-487D-4787-899D-27EABA14C5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3D2B5B4-A6B7-491F-9C17-4098256873E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20-07-2021</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FBF1F753-2A2A-489F-BD6B-A7F6E7475FFF}"/>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068F653D-D0D5-4C8A-9E33-C05A87904590}"/>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004220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2D809-2C26-4D21-B837-E14356E0078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CA08709-63D7-43CB-B2F4-4F7F55A15F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8547F56-1BF2-4351-9DD0-C8CF17B92A7B}"/>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20-07-2021</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127EB02F-4EA7-4602-AE67-E60818D31952}"/>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4B00ED4C-2D44-438F-B010-54C98D37D00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899198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3806E-37A8-4B43-9CB6-DBC0BAEABC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2E3D48DD-7EA7-40AF-B4B0-581CFCEFD8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F2EA413-7CC5-445D-8144-A19C7A304D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20-07-2021</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8A0DF15A-5497-439F-B6D8-150BEADFA4B7}"/>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A2EE97A9-1B61-46D9-B63E-764F575817B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1813671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440C1-5033-42C0-9230-E1E6D609EF3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E0F3F97-280D-4727-B13B-B353884EB1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DEC6825-994B-4D30-8280-3F1D05F16F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62D5667-92E2-4532-B09B-D07C3AD8916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20-07-2021</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1D2255F6-84A6-4420-81B1-EBBCF85617D4}"/>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050FEAD3-5834-409C-B211-E0C06249C04F}"/>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661271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51F3F-8F8D-4651-82F5-3045A9062C5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C3FB5F3-B34C-41D2-A9C2-2C5EB182DA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2B0899-430F-44C3-8728-FEC8CAFFD13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78490A7B-4EE5-4D88-BD51-B9275F8779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DAD1AD2-C464-4901-A8A6-78E0552FB0B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587244B-D31C-4F0D-B07A-6301694D338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20-07-2021</a:t>
            </a:fld>
            <a:endParaRPr lang="en-IN">
              <a:solidFill>
                <a:prstClr val="black">
                  <a:tint val="75000"/>
                </a:prstClr>
              </a:solidFill>
            </a:endParaRPr>
          </a:p>
        </p:txBody>
      </p:sp>
      <p:sp>
        <p:nvSpPr>
          <p:cNvPr id="8" name="Footer Placeholder 7">
            <a:extLst>
              <a:ext uri="{FF2B5EF4-FFF2-40B4-BE49-F238E27FC236}">
                <a16:creationId xmlns:a16="http://schemas.microsoft.com/office/drawing/2014/main" id="{109C03C3-2B03-4F17-8CF8-3DD5AA1142A0}"/>
              </a:ext>
            </a:extLst>
          </p:cNvPr>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a:extLst>
              <a:ext uri="{FF2B5EF4-FFF2-40B4-BE49-F238E27FC236}">
                <a16:creationId xmlns:a16="http://schemas.microsoft.com/office/drawing/2014/main" id="{25A82AC1-2992-4BDB-A119-2F99429C2545}"/>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32094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8E4E2-C46A-49C4-8ABD-606DE637BC8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06BFD8E-4294-433E-A520-109F237AFDA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20-07-2021</a:t>
            </a:fld>
            <a:endParaRPr lang="en-IN">
              <a:solidFill>
                <a:prstClr val="black">
                  <a:tint val="75000"/>
                </a:prstClr>
              </a:solidFill>
            </a:endParaRPr>
          </a:p>
        </p:txBody>
      </p:sp>
      <p:sp>
        <p:nvSpPr>
          <p:cNvPr id="4" name="Footer Placeholder 3">
            <a:extLst>
              <a:ext uri="{FF2B5EF4-FFF2-40B4-BE49-F238E27FC236}">
                <a16:creationId xmlns:a16="http://schemas.microsoft.com/office/drawing/2014/main" id="{8AB96176-1D5B-4EDB-9331-407A68E17BED}"/>
              </a:ext>
            </a:extLst>
          </p:cNvPr>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a:extLst>
              <a:ext uri="{FF2B5EF4-FFF2-40B4-BE49-F238E27FC236}">
                <a16:creationId xmlns:a16="http://schemas.microsoft.com/office/drawing/2014/main" id="{23679753-5D54-43FD-AFCA-69543D9DF4C6}"/>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99104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F0132F-27AD-4901-812E-8330D5487512}" type="datetimeFigureOut">
              <a:rPr lang="en-US" smtClean="0"/>
              <a:t>20/7/2021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695022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C5B6E3-59A3-4032-BDDD-5C297964C30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20-07-2021</a:t>
            </a:fld>
            <a:endParaRPr lang="en-IN">
              <a:solidFill>
                <a:prstClr val="black">
                  <a:tint val="75000"/>
                </a:prstClr>
              </a:solidFill>
            </a:endParaRPr>
          </a:p>
        </p:txBody>
      </p:sp>
      <p:sp>
        <p:nvSpPr>
          <p:cNvPr id="3" name="Footer Placeholder 2">
            <a:extLst>
              <a:ext uri="{FF2B5EF4-FFF2-40B4-BE49-F238E27FC236}">
                <a16:creationId xmlns:a16="http://schemas.microsoft.com/office/drawing/2014/main" id="{F851AC23-3462-4779-868C-9F7F48AFF9CE}"/>
              </a:ext>
            </a:extLst>
          </p:cNvPr>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a:extLst>
              <a:ext uri="{FF2B5EF4-FFF2-40B4-BE49-F238E27FC236}">
                <a16:creationId xmlns:a16="http://schemas.microsoft.com/office/drawing/2014/main" id="{5F406D23-9A26-4BF1-98C1-1A556FB3941C}"/>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7579021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D69AF-CD5B-412C-97CB-43F101A173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1AB5181-AF67-458E-BB6A-1D682CEE0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5F635AB0-05B8-41F0-9F2A-61D87964A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9DB678E-6C86-4A27-8DD8-3401730B44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20-07-2021</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D00ADA6F-7133-4448-BA6F-EFFA2D11EEE9}"/>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A68E487A-5940-4F6B-80C5-257BD77B6FA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830962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7AA8F-E46F-4F5D-A512-72ACE9E21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51FF312-0381-47A3-B48C-7001F40043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7EEFA1B-DBDA-4523-B3B6-64717662B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C95088-2B68-48F3-AD2E-C00B097A303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20-07-2021</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61A90072-F9CA-4D2B-A0B2-0A19EBEBE568}"/>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2FCED981-B3B9-4E75-9AF3-414A1EA3DFF4}"/>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377443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1BE28-E49B-4BFC-8F4C-74A19A912A2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7AE18AF-5C24-4B0E-8CAF-0B4A3AF1E0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9DBCB89-E751-4C8E-AD0B-98FDD05F90D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20-07-2021</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5F48DF5D-D9E2-453C-AABE-FA430CFECC3C}"/>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94D66BE1-1321-4608-9442-8ADCA6A07983}"/>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4904656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F13C3F-C14A-40E5-8FB6-12B792BBB3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F94EE81-CF18-4436-9EDF-3E2156674A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36524CE-914B-41B7-AEC2-AC61B6B85433}"/>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20-07-2021</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A4A9622C-E965-46E0-880C-AE24F2EE10F8}"/>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1C2B8C69-2FB7-4506-AB74-2D344CC3E66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8739129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77CB125-156C-434B-9535-2869C4C617AA}" type="datetimeFigureOut">
              <a:rPr lang="en-US">
                <a:solidFill>
                  <a:prstClr val="black">
                    <a:tint val="75000"/>
                  </a:prstClr>
                </a:solidFill>
              </a:rPr>
              <a:pPr>
                <a:defRPr/>
              </a:pPr>
              <a:t>20/7/2021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06A4C49-959D-4749-8908-C533971F75A5}" type="slidenum">
              <a:rPr lang="en-US" altLang="en-US"/>
              <a:pPr/>
              <a:t>‹#›</a:t>
            </a:fld>
            <a:endParaRPr lang="en-US" altLang="en-US"/>
          </a:p>
        </p:txBody>
      </p:sp>
    </p:spTree>
    <p:extLst>
      <p:ext uri="{BB962C8B-B14F-4D97-AF65-F5344CB8AC3E}">
        <p14:creationId xmlns:p14="http://schemas.microsoft.com/office/powerpoint/2010/main" val="29648383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7B256A8-20A0-4F05-B1C2-72E4EB8A23F4}" type="datetimeFigureOut">
              <a:rPr lang="en-US">
                <a:solidFill>
                  <a:prstClr val="black">
                    <a:tint val="75000"/>
                  </a:prstClr>
                </a:solidFill>
              </a:rPr>
              <a:pPr>
                <a:defRPr/>
              </a:pPr>
              <a:t>20/7/2021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B440D5B-FA80-4B80-AC56-49C1AEECAB84}" type="slidenum">
              <a:rPr lang="en-US" altLang="en-US"/>
              <a:pPr/>
              <a:t>‹#›</a:t>
            </a:fld>
            <a:endParaRPr lang="en-US" altLang="en-US"/>
          </a:p>
        </p:txBody>
      </p:sp>
    </p:spTree>
    <p:extLst>
      <p:ext uri="{BB962C8B-B14F-4D97-AF65-F5344CB8AC3E}">
        <p14:creationId xmlns:p14="http://schemas.microsoft.com/office/powerpoint/2010/main" val="38811771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98DE059-884F-471B-88AB-59523B6A2712}" type="datetimeFigureOut">
              <a:rPr lang="en-US">
                <a:solidFill>
                  <a:prstClr val="black">
                    <a:tint val="75000"/>
                  </a:prstClr>
                </a:solidFill>
              </a:rPr>
              <a:pPr>
                <a:defRPr/>
              </a:pPr>
              <a:t>20/7/2021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705438C-6673-479D-94BC-C0807E6BCC7F}" type="slidenum">
              <a:rPr lang="en-US" altLang="en-US"/>
              <a:pPr/>
              <a:t>‹#›</a:t>
            </a:fld>
            <a:endParaRPr lang="en-US" altLang="en-US"/>
          </a:p>
        </p:txBody>
      </p:sp>
    </p:spTree>
    <p:extLst>
      <p:ext uri="{BB962C8B-B14F-4D97-AF65-F5344CB8AC3E}">
        <p14:creationId xmlns:p14="http://schemas.microsoft.com/office/powerpoint/2010/main" val="13016719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A1C50F0-350E-491C-A10B-82378630CC2C}" type="datetimeFigureOut">
              <a:rPr lang="en-US">
                <a:solidFill>
                  <a:prstClr val="black">
                    <a:tint val="75000"/>
                  </a:prstClr>
                </a:solidFill>
              </a:rPr>
              <a:pPr>
                <a:defRPr/>
              </a:pPr>
              <a:t>20/7/2021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B6FD943-519E-499B-B643-BBDC036516C9}" type="slidenum">
              <a:rPr lang="en-US" altLang="en-US"/>
              <a:pPr/>
              <a:t>‹#›</a:t>
            </a:fld>
            <a:endParaRPr lang="en-US" altLang="en-US"/>
          </a:p>
        </p:txBody>
      </p:sp>
    </p:spTree>
    <p:extLst>
      <p:ext uri="{BB962C8B-B14F-4D97-AF65-F5344CB8AC3E}">
        <p14:creationId xmlns:p14="http://schemas.microsoft.com/office/powerpoint/2010/main" val="435954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5F0132F-27AD-4901-812E-8330D5487512}" type="datetimeFigureOut">
              <a:rPr lang="en-US" smtClean="0"/>
              <a:t>20/7/2021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9087819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131F68D-8B5F-4C75-B60A-A9375820D23D}" type="datetimeFigureOut">
              <a:rPr lang="en-US">
                <a:solidFill>
                  <a:prstClr val="black">
                    <a:tint val="75000"/>
                  </a:prstClr>
                </a:solidFill>
              </a:rPr>
              <a:pPr>
                <a:defRPr/>
              </a:pPr>
              <a:t>20/7/2021</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3DD99F32-F7B3-4B9D-894B-C0B0C508A3DD}" type="slidenum">
              <a:rPr lang="en-US" altLang="en-US"/>
              <a:pPr/>
              <a:t>‹#›</a:t>
            </a:fld>
            <a:endParaRPr lang="en-US" altLang="en-US"/>
          </a:p>
        </p:txBody>
      </p:sp>
    </p:spTree>
    <p:extLst>
      <p:ext uri="{BB962C8B-B14F-4D97-AF65-F5344CB8AC3E}">
        <p14:creationId xmlns:p14="http://schemas.microsoft.com/office/powerpoint/2010/main" val="32317493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9447797-2723-4F4F-92BC-EDB395B2DE51}" type="datetimeFigureOut">
              <a:rPr lang="en-US">
                <a:solidFill>
                  <a:prstClr val="black">
                    <a:tint val="75000"/>
                  </a:prstClr>
                </a:solidFill>
              </a:rPr>
              <a:pPr>
                <a:defRPr/>
              </a:pPr>
              <a:t>20/7/2021</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46981622-4E9E-4625-B563-7BF35D14BD5B}" type="slidenum">
              <a:rPr lang="en-US" altLang="en-US"/>
              <a:pPr/>
              <a:t>‹#›</a:t>
            </a:fld>
            <a:endParaRPr lang="en-US" altLang="en-US"/>
          </a:p>
        </p:txBody>
      </p:sp>
    </p:spTree>
    <p:extLst>
      <p:ext uri="{BB962C8B-B14F-4D97-AF65-F5344CB8AC3E}">
        <p14:creationId xmlns:p14="http://schemas.microsoft.com/office/powerpoint/2010/main" val="29715141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44F8D0-1DDF-499E-8A13-E9BC0133F056}" type="datetimeFigureOut">
              <a:rPr lang="en-US">
                <a:solidFill>
                  <a:prstClr val="black">
                    <a:tint val="75000"/>
                  </a:prstClr>
                </a:solidFill>
              </a:rPr>
              <a:pPr>
                <a:defRPr/>
              </a:pPr>
              <a:t>20/7/2021</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CAC6EBD7-B575-4605-8782-B66AA41EB481}" type="slidenum">
              <a:rPr lang="en-US" altLang="en-US"/>
              <a:pPr/>
              <a:t>‹#›</a:t>
            </a:fld>
            <a:endParaRPr lang="en-US" altLang="en-US"/>
          </a:p>
        </p:txBody>
      </p:sp>
    </p:spTree>
    <p:extLst>
      <p:ext uri="{BB962C8B-B14F-4D97-AF65-F5344CB8AC3E}">
        <p14:creationId xmlns:p14="http://schemas.microsoft.com/office/powerpoint/2010/main" val="15239217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BB8BB27-83D8-4859-BAF2-852A8B203EB5}" type="datetimeFigureOut">
              <a:rPr lang="en-US">
                <a:solidFill>
                  <a:prstClr val="black">
                    <a:tint val="75000"/>
                  </a:prstClr>
                </a:solidFill>
              </a:rPr>
              <a:pPr>
                <a:defRPr/>
              </a:pPr>
              <a:t>20/7/2021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73BCC82-0AE5-492F-8947-0F085D04CB87}" type="slidenum">
              <a:rPr lang="en-US" altLang="en-US"/>
              <a:pPr/>
              <a:t>‹#›</a:t>
            </a:fld>
            <a:endParaRPr lang="en-US" altLang="en-US"/>
          </a:p>
        </p:txBody>
      </p:sp>
    </p:spTree>
    <p:extLst>
      <p:ext uri="{BB962C8B-B14F-4D97-AF65-F5344CB8AC3E}">
        <p14:creationId xmlns:p14="http://schemas.microsoft.com/office/powerpoint/2010/main" val="15392710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B98FC25-CFC4-474E-ABE2-F748F34389F9}" type="datetimeFigureOut">
              <a:rPr lang="en-US">
                <a:solidFill>
                  <a:prstClr val="black">
                    <a:tint val="75000"/>
                  </a:prstClr>
                </a:solidFill>
              </a:rPr>
              <a:pPr>
                <a:defRPr/>
              </a:pPr>
              <a:t>20/7/2021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DF92CEE-29AE-448E-8734-0FFB89BDA29F}" type="slidenum">
              <a:rPr lang="en-US" altLang="en-US"/>
              <a:pPr/>
              <a:t>‹#›</a:t>
            </a:fld>
            <a:endParaRPr lang="en-US" altLang="en-US"/>
          </a:p>
        </p:txBody>
      </p:sp>
    </p:spTree>
    <p:extLst>
      <p:ext uri="{BB962C8B-B14F-4D97-AF65-F5344CB8AC3E}">
        <p14:creationId xmlns:p14="http://schemas.microsoft.com/office/powerpoint/2010/main" val="23170113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2E318A5-9CC9-49A7-A7A2-C9A44FD5780A}" type="datetimeFigureOut">
              <a:rPr lang="en-US">
                <a:solidFill>
                  <a:prstClr val="black">
                    <a:tint val="75000"/>
                  </a:prstClr>
                </a:solidFill>
              </a:rPr>
              <a:pPr>
                <a:defRPr/>
              </a:pPr>
              <a:t>20/7/2021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80E6A5A-0DF1-47AE-9A78-B7BD36C0FC99}" type="slidenum">
              <a:rPr lang="en-US" altLang="en-US"/>
              <a:pPr/>
              <a:t>‹#›</a:t>
            </a:fld>
            <a:endParaRPr lang="en-US" altLang="en-US"/>
          </a:p>
        </p:txBody>
      </p:sp>
    </p:spTree>
    <p:extLst>
      <p:ext uri="{BB962C8B-B14F-4D97-AF65-F5344CB8AC3E}">
        <p14:creationId xmlns:p14="http://schemas.microsoft.com/office/powerpoint/2010/main" val="1589315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D7A457-79E7-4135-831A-AC08BCFE32A8}" type="datetimeFigureOut">
              <a:rPr lang="en-US">
                <a:solidFill>
                  <a:prstClr val="black">
                    <a:tint val="75000"/>
                  </a:prstClr>
                </a:solidFill>
              </a:rPr>
              <a:pPr>
                <a:defRPr/>
              </a:pPr>
              <a:t>20/7/2021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69E1883-66DA-43C6-B761-D62DF3D18DE3}" type="slidenum">
              <a:rPr lang="en-US" altLang="en-US"/>
              <a:pPr/>
              <a:t>‹#›</a:t>
            </a:fld>
            <a:endParaRPr lang="en-US" altLang="en-US"/>
          </a:p>
        </p:txBody>
      </p:sp>
    </p:spTree>
    <p:extLst>
      <p:ext uri="{BB962C8B-B14F-4D97-AF65-F5344CB8AC3E}">
        <p14:creationId xmlns:p14="http://schemas.microsoft.com/office/powerpoint/2010/main" val="3236259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F0132F-27AD-4901-812E-8330D5487512}" type="datetimeFigureOut">
              <a:rPr lang="en-US" smtClean="0"/>
              <a:t>20/7/2021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626253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5F0132F-27AD-4901-812E-8330D5487512}" type="datetimeFigureOut">
              <a:rPr lang="en-US" smtClean="0"/>
              <a:t>20/7/2021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4137732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0132F-27AD-4901-812E-8330D5487512}" type="datetimeFigureOut">
              <a:rPr lang="en-US" smtClean="0"/>
              <a:t>20/7/2021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58140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20/7/2021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0270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20/7/2021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5168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0132F-27AD-4901-812E-8330D5487512}" type="datetimeFigureOut">
              <a:rPr lang="en-US" smtClean="0"/>
              <a:t>20/7/2021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DB45D-C96A-4B08-B991-7A5C42999066}" type="slidenum">
              <a:rPr lang="en-US" smtClean="0"/>
              <a:t>‹#›</a:t>
            </a:fld>
            <a:endParaRPr lang="en-US"/>
          </a:p>
        </p:txBody>
      </p:sp>
    </p:spTree>
    <p:extLst>
      <p:ext uri="{BB962C8B-B14F-4D97-AF65-F5344CB8AC3E}">
        <p14:creationId xmlns:p14="http://schemas.microsoft.com/office/powerpoint/2010/main" val="164553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20/7/2021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65846329"/>
      </p:ext>
    </p:extLst>
  </p:cSld>
  <p:clrMap bg1="lt1" tx1="dk1" bg2="lt2" tx2="dk2" accent1="accent1" accent2="accent2" accent3="accent3" accent4="accent4" accent5="accent5" accent6="accent6" hlink="hlink" folHlink="folHlink"/>
  <p:sldLayoutIdLst>
    <p:sldLayoutId id="2147488557" r:id="rId1"/>
    <p:sldLayoutId id="2147488558" r:id="rId2"/>
    <p:sldLayoutId id="2147488559" r:id="rId3"/>
    <p:sldLayoutId id="2147488560" r:id="rId4"/>
    <p:sldLayoutId id="2147488561" r:id="rId5"/>
    <p:sldLayoutId id="2147488562" r:id="rId6"/>
    <p:sldLayoutId id="2147488563" r:id="rId7"/>
    <p:sldLayoutId id="2147488564" r:id="rId8"/>
    <p:sldLayoutId id="2147488565" r:id="rId9"/>
    <p:sldLayoutId id="2147488566" r:id="rId10"/>
    <p:sldLayoutId id="2147488567" r:id="rId11"/>
    <p:sldLayoutId id="2147488629"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C6423B-D8E8-42F1-8BC5-EE111AB39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8B9B9FB-6E24-435A-A703-F5478933D8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E4FA9A2-F58F-483A-B49B-009C0D956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CE5DB-37D1-401F-B3C9-412EB17FC619}" type="datetimeFigureOut">
              <a:rPr lang="en-IN" smtClean="0">
                <a:solidFill>
                  <a:prstClr val="black">
                    <a:tint val="75000"/>
                  </a:prstClr>
                </a:solidFill>
              </a:rPr>
              <a:pPr/>
              <a:t>20-07-2021</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33B5CF15-B3CF-474D-BAA4-C2208338B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5A1966FE-D496-49FB-9074-47ACFE7EAE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68517618"/>
      </p:ext>
    </p:extLst>
  </p:cSld>
  <p:clrMap bg1="lt1" tx1="dk1" bg2="lt2" tx2="dk2" accent1="accent1" accent2="accent2" accent3="accent3" accent4="accent4" accent5="accent5" accent6="accent6" hlink="hlink" folHlink="folHlink"/>
  <p:sldLayoutIdLst>
    <p:sldLayoutId id="2147488569" r:id="rId1"/>
    <p:sldLayoutId id="2147488570" r:id="rId2"/>
    <p:sldLayoutId id="2147488571" r:id="rId3"/>
    <p:sldLayoutId id="2147488572" r:id="rId4"/>
    <p:sldLayoutId id="2147488573" r:id="rId5"/>
    <p:sldLayoutId id="2147488574" r:id="rId6"/>
    <p:sldLayoutId id="2147488575" r:id="rId7"/>
    <p:sldLayoutId id="2147488576" r:id="rId8"/>
    <p:sldLayoutId id="2147488577" r:id="rId9"/>
    <p:sldLayoutId id="2147488578" r:id="rId10"/>
    <p:sldLayoutId id="2147488579" r:id="rId11"/>
    <p:sldLayoutId id="21474885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5C5C9BF-A721-41F1-92BD-FAD26F1849FF}" type="datetimeFigureOut">
              <a:rPr lang="en-US">
                <a:solidFill>
                  <a:prstClr val="black">
                    <a:tint val="75000"/>
                  </a:prstClr>
                </a:solidFill>
              </a:rPr>
              <a:pPr>
                <a:defRPr/>
              </a:pPr>
              <a:t>20/7/2021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026F4E6E-518E-4480-9CAF-D5C60D0A1FE6}"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430127627"/>
      </p:ext>
    </p:extLst>
  </p:cSld>
  <p:clrMap bg1="lt1" tx1="dk1" bg2="lt2" tx2="dk2" accent1="accent1" accent2="accent2" accent3="accent3" accent4="accent4" accent5="accent5" accent6="accent6" hlink="hlink" folHlink="folHlink"/>
  <p:sldLayoutIdLst>
    <p:sldLayoutId id="2147488594" r:id="rId1"/>
    <p:sldLayoutId id="2147488595" r:id="rId2"/>
    <p:sldLayoutId id="2147488596" r:id="rId3"/>
    <p:sldLayoutId id="2147488597" r:id="rId4"/>
    <p:sldLayoutId id="2147488598" r:id="rId5"/>
    <p:sldLayoutId id="2147488599" r:id="rId6"/>
    <p:sldLayoutId id="2147488600" r:id="rId7"/>
    <p:sldLayoutId id="2147488601" r:id="rId8"/>
    <p:sldLayoutId id="2147488602" r:id="rId9"/>
    <p:sldLayoutId id="2147488603" r:id="rId10"/>
    <p:sldLayoutId id="214748860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Layout" Target="../slideLayouts/slideLayout35.xml"/><Relationship Id="rId5" Type="http://schemas.openxmlformats.org/officeDocument/2006/relationships/image" Target="../media/image8.pn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1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3.xml"/><Relationship Id="rId5" Type="http://schemas.openxmlformats.org/officeDocument/2006/relationships/image" Target="../media/image27.pn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13.xml"/><Relationship Id="rId5" Type="http://schemas.openxmlformats.org/officeDocument/2006/relationships/image" Target="../media/image31.jpeg"/><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9.png"/><Relationship Id="rId1" Type="http://schemas.openxmlformats.org/officeDocument/2006/relationships/slideLayout" Target="../slideLayouts/slideLayout37.xml"/><Relationship Id="rId6" Type="http://schemas.openxmlformats.org/officeDocument/2006/relationships/image" Target="../media/image12.emf"/><Relationship Id="rId5" Type="http://schemas.openxmlformats.org/officeDocument/2006/relationships/image" Target="../media/image8.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4.png"/><Relationship Id="rId1" Type="http://schemas.openxmlformats.org/officeDocument/2006/relationships/slideLayout" Target="../slideLayouts/slideLayout13.xml"/><Relationship Id="rId5" Type="http://schemas.openxmlformats.org/officeDocument/2006/relationships/image" Target="../media/image35.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7.png"/><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3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Layout" Target="../slideLayouts/slideLayout35.xml"/><Relationship Id="rId5" Type="http://schemas.openxmlformats.org/officeDocument/2006/relationships/image" Target="../media/image8.pn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emf"/><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huongh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solidFill>
            <a:srgbClr val="0066FF"/>
          </a:solidFill>
          <a:ln w="76200" cmpd="tri">
            <a:solidFill>
              <a:srgbClr val="FF0066"/>
            </a:solidFill>
            <a:miter lim="800000"/>
            <a:headEnd/>
            <a:tailEnd/>
          </a:ln>
        </p:spPr>
      </p:pic>
      <p:sp>
        <p:nvSpPr>
          <p:cNvPr id="88067" name="WordArt 3"/>
          <p:cNvSpPr>
            <a:spLocks noChangeArrowheads="1" noChangeShapeType="1" noTextEdit="1"/>
          </p:cNvSpPr>
          <p:nvPr/>
        </p:nvSpPr>
        <p:spPr bwMode="auto">
          <a:xfrm>
            <a:off x="1524000" y="1984513"/>
            <a:ext cx="9144000" cy="3429000"/>
          </a:xfrm>
          <a:prstGeom prst="rect">
            <a:avLst/>
          </a:prstGeom>
        </p:spPr>
        <p:txBody>
          <a:bodyPr wrap="none" fromWordArt="1">
            <a:prstTxWarp prst="textPlain">
              <a:avLst>
                <a:gd name="adj" fmla="val 49833"/>
              </a:avLst>
            </a:prstTxWarp>
          </a:bodyPr>
          <a:lstStyle/>
          <a:p>
            <a:pPr algn="ctr"/>
            <a:r>
              <a:rPr lang="vi-VN"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CHÀO MỪNG QUÝ THẦY CÔ </a:t>
            </a:r>
            <a:r>
              <a:rPr lang="en-US"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ĐẾN VỚI TIẾT HỌC</a:t>
            </a:r>
          </a:p>
          <a:p>
            <a:pPr algn="ctr"/>
            <a:r>
              <a:rPr lang="en-US"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 NGÀY HÔM NAY</a:t>
            </a:r>
          </a:p>
        </p:txBody>
      </p:sp>
      <p:sp>
        <p:nvSpPr>
          <p:cNvPr id="4" name="TextBox 1">
            <a:extLst>
              <a:ext uri="{FF2B5EF4-FFF2-40B4-BE49-F238E27FC236}">
                <a16:creationId xmlns:a16="http://schemas.microsoft.com/office/drawing/2014/main" id="{104EED91-897E-48DD-8711-336CD8A2BD23}"/>
              </a:ext>
            </a:extLst>
          </p:cNvPr>
          <p:cNvSpPr txBox="1">
            <a:spLocks noChangeArrowheads="1"/>
          </p:cNvSpPr>
          <p:nvPr/>
        </p:nvSpPr>
        <p:spPr bwMode="auto">
          <a:xfrm>
            <a:off x="2517913" y="307692"/>
            <a:ext cx="7612951" cy="119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pPr algn="ctr" eaLnBrk="1" fontAlgn="base" hangingPunct="1">
              <a:spcBef>
                <a:spcPct val="0"/>
              </a:spcBef>
              <a:spcAft>
                <a:spcPct val="0"/>
              </a:spcAft>
            </a:pPr>
            <a:r>
              <a:rPr lang="en-US" altLang="vi-VN" sz="2398" b="0" dirty="0">
                <a:latin typeface="Times New Roman" panose="02020603050405020304" pitchFamily="18" charset="0"/>
                <a:ea typeface="宋体" panose="02010600030101010101" pitchFamily="2" charset="-122"/>
                <a:cs typeface="Times New Roman" panose="02020603050405020304" pitchFamily="18" charset="0"/>
              </a:rPr>
              <a:t>TRƯỜNG TRUNG HỌC </a:t>
            </a:r>
            <a:r>
              <a:rPr lang="en-US" altLang="vi-VN" sz="2398" b="0">
                <a:latin typeface="Times New Roman" panose="02020603050405020304" pitchFamily="18" charset="0"/>
                <a:ea typeface="宋体" panose="02010600030101010101" pitchFamily="2" charset="-122"/>
                <a:cs typeface="Times New Roman" panose="02020603050405020304" pitchFamily="18" charset="0"/>
              </a:rPr>
              <a:t>CƠ SỞ THUẬN MINH</a:t>
            </a:r>
            <a:endParaRPr lang="en-US" altLang="vi-VN" sz="2398" b="0" dirty="0">
              <a:latin typeface="Times New Roman" panose="02020603050405020304" pitchFamily="18" charset="0"/>
              <a:ea typeface="宋体" panose="02010600030101010101" pitchFamily="2" charset="-122"/>
              <a:cs typeface="Times New Roman" panose="02020603050405020304" pitchFamily="18" charset="0"/>
            </a:endParaRPr>
          </a:p>
          <a:p>
            <a:pPr algn="ctr" eaLnBrk="1" fontAlgn="base" hangingPunct="1">
              <a:spcBef>
                <a:spcPct val="0"/>
              </a:spcBef>
              <a:spcAft>
                <a:spcPct val="0"/>
              </a:spcAft>
            </a:pPr>
            <a:r>
              <a:rPr lang="en-US" altLang="vi-VN" sz="2398" dirty="0">
                <a:latin typeface="Times New Roman" panose="02020603050405020304" pitchFamily="18" charset="0"/>
                <a:ea typeface="宋体" panose="02010600030101010101" pitchFamily="2" charset="-122"/>
                <a:cs typeface="Times New Roman" panose="02020603050405020304" pitchFamily="18" charset="0"/>
              </a:rPr>
              <a:t>TỔ KHOA HỌC XÃ HỘI</a:t>
            </a:r>
          </a:p>
          <a:p>
            <a:pPr algn="ctr" eaLnBrk="1" fontAlgn="base" hangingPunct="1">
              <a:spcBef>
                <a:spcPct val="0"/>
              </a:spcBef>
              <a:spcAft>
                <a:spcPct val="0"/>
              </a:spcAft>
            </a:pPr>
            <a:endParaRPr lang="en-US" altLang="vi-VN" sz="2398"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TextBox 4">
            <a:extLst>
              <a:ext uri="{FF2B5EF4-FFF2-40B4-BE49-F238E27FC236}">
                <a16:creationId xmlns:a16="http://schemas.microsoft.com/office/drawing/2014/main" id="{34804527-AF1E-44F4-9F9A-69E653154590}"/>
              </a:ext>
            </a:extLst>
          </p:cNvPr>
          <p:cNvSpPr txBox="1">
            <a:spLocks noChangeArrowheads="1"/>
          </p:cNvSpPr>
          <p:nvPr/>
        </p:nvSpPr>
        <p:spPr bwMode="auto">
          <a:xfrm>
            <a:off x="4281226" y="1168400"/>
            <a:ext cx="4945440" cy="430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pPr eaLnBrk="1" fontAlgn="base" hangingPunct="1">
              <a:spcBef>
                <a:spcPct val="0"/>
              </a:spcBef>
              <a:spcAft>
                <a:spcPct val="0"/>
              </a:spcAft>
            </a:pPr>
            <a:r>
              <a:rPr lang="en-US" altLang="vi-VN" sz="2198" dirty="0">
                <a:latin typeface="Times New Roman" panose="02020603050405020304" pitchFamily="18" charset="0"/>
                <a:ea typeface="宋体" panose="02010600030101010101" pitchFamily="2" charset="-122"/>
                <a:cs typeface="Times New Roman" panose="02020603050405020304" pitchFamily="18" charset="0"/>
              </a:rPr>
              <a:t>            NHÓM GDCD 6</a:t>
            </a:r>
          </a:p>
        </p:txBody>
      </p:sp>
      <p:sp>
        <p:nvSpPr>
          <p:cNvPr id="2" name="TextBox 1">
            <a:extLst>
              <a:ext uri="{FF2B5EF4-FFF2-40B4-BE49-F238E27FC236}">
                <a16:creationId xmlns:a16="http://schemas.microsoft.com/office/drawing/2014/main" id="{3F0208C3-9B54-4ADE-B40C-09159B35D59A}"/>
              </a:ext>
            </a:extLst>
          </p:cNvPr>
          <p:cNvSpPr txBox="1"/>
          <p:nvPr/>
        </p:nvSpPr>
        <p:spPr>
          <a:xfrm>
            <a:off x="1881809" y="6058932"/>
            <a:ext cx="3498574" cy="523220"/>
          </a:xfrm>
          <a:prstGeom prst="rect">
            <a:avLst/>
          </a:prstGeom>
          <a:noFill/>
        </p:spPr>
        <p:txBody>
          <a:bodyPr wrap="square" rtlCol="0">
            <a:spAutoFit/>
          </a:bodyPr>
          <a:lstStyle/>
          <a:p>
            <a:r>
              <a:rPr lang="en-US" sz="2800" dirty="0">
                <a:solidFill>
                  <a:srgbClr val="FF0000"/>
                </a:solidFill>
              </a:rPr>
              <a:t>GV: NGUYỄN THỊ RỠ</a:t>
            </a:r>
          </a:p>
        </p:txBody>
      </p:sp>
    </p:spTree>
    <p:extLst>
      <p:ext uri="{BB962C8B-B14F-4D97-AF65-F5344CB8AC3E}">
        <p14:creationId xmlns:p14="http://schemas.microsoft.com/office/powerpoint/2010/main" val="8903575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mph" presetSubtype="0" repeatCount="indefinite" fill="hold" grpId="0" nodeType="afterEffect">
                                  <p:stCondLst>
                                    <p:cond delay="0"/>
                                  </p:stCondLst>
                                  <p:endCondLst>
                                    <p:cond evt="onNext" delay="0">
                                      <p:tgtEl>
                                        <p:sldTgt/>
                                      </p:tgtEl>
                                    </p:cond>
                                  </p:endCondLst>
                                  <p:childTnLst>
                                    <p:animClr clrSpc="hsl" dir="cw">
                                      <p:cBhvr override="childStyle">
                                        <p:cTn id="6" dur="3000" fill="hold"/>
                                        <p:tgtEl>
                                          <p:spTgt spid="88067"/>
                                        </p:tgtEl>
                                        <p:attrNameLst>
                                          <p:attrName>style.color</p:attrName>
                                        </p:attrNameLst>
                                      </p:cBhvr>
                                      <p:by>
                                        <p:hsl h="-7200000" s="0" l="0"/>
                                      </p:by>
                                    </p:animClr>
                                    <p:animClr clrSpc="hsl" dir="cw">
                                      <p:cBhvr>
                                        <p:cTn id="7" dur="3000" fill="hold"/>
                                        <p:tgtEl>
                                          <p:spTgt spid="88067"/>
                                        </p:tgtEl>
                                        <p:attrNameLst>
                                          <p:attrName>fillcolor</p:attrName>
                                        </p:attrNameLst>
                                      </p:cBhvr>
                                      <p:by>
                                        <p:hsl h="-7200000" s="0" l="0"/>
                                      </p:by>
                                    </p:animClr>
                                    <p:animClr clrSpc="hsl" dir="cw">
                                      <p:cBhvr>
                                        <p:cTn id="8" dur="3000" fill="hold"/>
                                        <p:tgtEl>
                                          <p:spTgt spid="88067"/>
                                        </p:tgtEl>
                                        <p:attrNameLst>
                                          <p:attrName>stroke.color</p:attrName>
                                        </p:attrNameLst>
                                      </p:cBhvr>
                                      <p:by>
                                        <p:hsl h="-7200000" s="0" l="0"/>
                                      </p:by>
                                    </p:animClr>
                                    <p:set>
                                      <p:cBhvr>
                                        <p:cTn id="9" dur="3000" fill="hold"/>
                                        <p:tgtEl>
                                          <p:spTgt spid="8806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pic>
        <p:nvPicPr>
          <p:cNvPr id="11"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9600" y="5391719"/>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4"/>
          <a:stretch>
            <a:fillRect/>
          </a:stretch>
        </p:blipFill>
        <p:spPr>
          <a:xfrm>
            <a:off x="1848649" y="729673"/>
            <a:ext cx="8283243" cy="4662046"/>
          </a:xfrm>
          <a:prstGeom prst="rect">
            <a:avLst/>
          </a:prstGeom>
        </p:spPr>
      </p:pic>
      <p:sp>
        <p:nvSpPr>
          <p:cNvPr id="14" name="Text Box 5"/>
          <p:cNvSpPr txBox="1">
            <a:spLocks noChangeArrowheads="1"/>
          </p:cNvSpPr>
          <p:nvPr/>
        </p:nvSpPr>
        <p:spPr bwMode="auto">
          <a:xfrm>
            <a:off x="3114261" y="1590396"/>
            <a:ext cx="6121871" cy="3322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buNone/>
            </a:pPr>
            <a:r>
              <a:rPr lang="vi-VN" sz="3200" dirty="0">
                <a:solidFill>
                  <a:srgbClr val="0000FF"/>
                </a:solidFill>
                <a:latin typeface="+mj-lt"/>
              </a:rPr>
              <a:t>Tình huống nguy hiểm là những sự việc bất ngờ xảy ra, có nguy cơ đe doạ nghiêm trọng đến sức khoẻ, tính mạng, gây thiệt hại về tài sản, môi trường cho bản thân, gia đình và cộng đồng xã hội.</a:t>
            </a:r>
            <a:endParaRPr lang="en-US" sz="3200" dirty="0">
              <a:solidFill>
                <a:srgbClr val="0000FF"/>
              </a:solidFill>
              <a:latin typeface="+mj-lt"/>
            </a:endParaRPr>
          </a:p>
          <a:p>
            <a:pPr algn="just">
              <a:buFont typeface="Arial" panose="020B0604020202020204" pitchFamily="34" charset="0"/>
              <a:buNone/>
            </a:pPr>
            <a:endParaRPr lang="en-US" sz="3200" b="1" dirty="0">
              <a:solidFill>
                <a:srgbClr val="0000FF"/>
              </a:solidFill>
              <a:latin typeface="+mj-lt"/>
            </a:endParaRPr>
          </a:p>
        </p:txBody>
      </p:sp>
      <p:pic>
        <p:nvPicPr>
          <p:cNvPr id="15" name="Picture 14"/>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1" presetID="21" presetClass="entr" presetSubtype="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2000"/>
                                        <p:tgtEl>
                                          <p:spTgt spid="13"/>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ppt_w</p:attrName>
                                        </p:attrNameLst>
                                      </p:cBhvr>
                                      <p:tavLst>
                                        <p:tav tm="0">
                                          <p:val>
                                            <p:fltVal val="0"/>
                                          </p:val>
                                        </p:tav>
                                        <p:tav tm="100000">
                                          <p:val>
                                            <p:strVal val="#ppt_w"/>
                                          </p:val>
                                        </p:tav>
                                      </p:tavLst>
                                    </p:anim>
                                    <p:anim calcmode="lin" valueType="num">
                                      <p:cBhvr>
                                        <p:cTn id="17" dur="1000" fill="hold"/>
                                        <p:tgtEl>
                                          <p:spTgt spid="14"/>
                                        </p:tgtEl>
                                        <p:attrNameLst>
                                          <p:attrName>ppt_h</p:attrName>
                                        </p:attrNameLst>
                                      </p:cBhvr>
                                      <p:tavLst>
                                        <p:tav tm="0">
                                          <p:val>
                                            <p:fltVal val="0"/>
                                          </p:val>
                                        </p:tav>
                                        <p:tav tm="100000">
                                          <p:val>
                                            <p:strVal val="#ppt_h"/>
                                          </p:val>
                                        </p:tav>
                                      </p:tavLst>
                                    </p:anim>
                                    <p:animEffect transition="in" filter="fade">
                                      <p:cBhvr>
                                        <p:cTn id="1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915454" y="441228"/>
            <a:ext cx="10174557" cy="5604731"/>
            <a:chOff x="676916" y="624234"/>
            <a:chExt cx="10174557" cy="5604731"/>
          </a:xfrm>
        </p:grpSpPr>
        <p:pic>
          <p:nvPicPr>
            <p:cNvPr id="6" name="Picture 5">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p:spPr>
        </p:pic>
      </p:grpSp>
      <p:sp>
        <p:nvSpPr>
          <p:cNvPr id="11" name="Rectangle 10"/>
          <p:cNvSpPr/>
          <p:nvPr/>
        </p:nvSpPr>
        <p:spPr>
          <a:xfrm>
            <a:off x="2491410" y="2268489"/>
            <a:ext cx="7969290" cy="1451359"/>
          </a:xfrm>
          <a:prstGeom prst="rect">
            <a:avLst/>
          </a:prstGeom>
        </p:spPr>
        <p:txBody>
          <a:bodyPr wrap="square">
            <a:spAutoFit/>
          </a:bodyPr>
          <a:lstStyle/>
          <a:p>
            <a:pPr>
              <a:lnSpc>
                <a:spcPct val="115000"/>
              </a:lnSpc>
              <a:spcAft>
                <a:spcPts val="500"/>
              </a:spcAft>
              <a:buClr>
                <a:srgbClr val="000000"/>
              </a:buClr>
              <a:buSzPts val="1200"/>
              <a:tabLst>
                <a:tab pos="252730" algn="l"/>
              </a:tabLst>
            </a:pPr>
            <a:r>
              <a:rPr lang="en-US" sz="3600" b="1" dirty="0">
                <a:solidFill>
                  <a:srgbClr val="FF0000"/>
                </a:solidFill>
                <a:latin typeface="#9Slide06 SVNSlow Attack" pitchFamily="2" charset="0"/>
                <a:ea typeface="Arial" panose="020B0604020202020204" pitchFamily="34" charset="0"/>
                <a:cs typeface="Arial" panose="020B0604020202020204" pitchFamily="34" charset="0"/>
              </a:rPr>
              <a:t>  2</a:t>
            </a:r>
            <a:r>
              <a:rPr lang="en-US" sz="4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Cách ứng phó trước những tình huống nguy </a:t>
            </a:r>
            <a:r>
              <a:rPr lang="en-US" sz="4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hiể</a:t>
            </a:r>
            <a:r>
              <a:rPr lang="vi-VN" sz="4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a:t>
            </a:r>
            <a:endParaRPr lang="en-US" sz="4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pic>
        <p:nvPicPr>
          <p:cNvPr id="13" name="Picture 12"/>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425383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10935926" y="-50055"/>
            <a:ext cx="1255238" cy="937524"/>
          </a:xfrm>
          <a:prstGeom prst="rect">
            <a:avLst/>
          </a:prstGeom>
        </p:spPr>
      </p:pic>
      <p:sp>
        <p:nvSpPr>
          <p:cNvPr id="13" name="TextBox 12">
            <a:extLst>
              <a:ext uri="{FF2B5EF4-FFF2-40B4-BE49-F238E27FC236}">
                <a16:creationId xmlns:a16="http://schemas.microsoft.com/office/drawing/2014/main" id="{59D0F3DF-7812-4809-98C0-6799E80D4146}"/>
              </a:ext>
            </a:extLst>
          </p:cNvPr>
          <p:cNvSpPr txBox="1"/>
          <p:nvPr/>
        </p:nvSpPr>
        <p:spPr>
          <a:xfrm>
            <a:off x="437322" y="1086679"/>
            <a:ext cx="11595651" cy="6137578"/>
          </a:xfrm>
          <a:prstGeom prst="rect">
            <a:avLst/>
          </a:prstGeom>
          <a:noFill/>
        </p:spPr>
        <p:txBody>
          <a:bodyPr wrap="square" rtlCol="0">
            <a:spAutoFit/>
          </a:bodyPr>
          <a:lstStyle/>
          <a:p>
            <a:pPr marR="45720"/>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huống</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1: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Chiều</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nay</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Hoa</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đi</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muộn</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hơn</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mọi</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ngày</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đường</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vắng</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em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bị</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kẻ</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lạ</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mặt</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bất</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ngờ</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kéo</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tay</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lôi</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lên</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xe</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máy</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huống</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2: </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 trường hợp gặp hoả hoạn, em sẽ làm gì?</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nSpc>
                <a:spcPct val="115000"/>
              </a:lnSpc>
              <a:spcAft>
                <a:spcPts val="500"/>
              </a:spcAft>
            </a:pPr>
            <a:r>
              <a:rPr lang="es-ES" sz="2400" dirty="0">
                <a:effectLst/>
                <a:latin typeface="Times New Roman" panose="02020603050405020304" pitchFamily="18" charset="0"/>
                <a:ea typeface="Calibri" panose="020F0502020204030204" pitchFamily="34" charset="0"/>
              </a:rPr>
              <a:t>* </a:t>
            </a:r>
            <a:r>
              <a:rPr lang="es-ES" sz="2400" dirty="0" err="1">
                <a:effectLst/>
                <a:latin typeface="Times New Roman" panose="02020603050405020304" pitchFamily="18" charset="0"/>
                <a:ea typeface="Calibri" panose="020F0502020204030204" pitchFamily="34" charset="0"/>
              </a:rPr>
              <a:t>Tình</a:t>
            </a:r>
            <a:r>
              <a:rPr lang="es-ES" sz="2400" dirty="0">
                <a:effectLst/>
                <a:latin typeface="Times New Roman" panose="02020603050405020304" pitchFamily="18" charset="0"/>
                <a:ea typeface="Calibri" panose="020F0502020204030204" pitchFamily="34" charset="0"/>
              </a:rPr>
              <a:t> </a:t>
            </a:r>
            <a:r>
              <a:rPr lang="es-ES" sz="2400" dirty="0" err="1">
                <a:effectLst/>
                <a:latin typeface="Times New Roman" panose="02020603050405020304" pitchFamily="18" charset="0"/>
                <a:ea typeface="Calibri" panose="020F0502020204030204" pitchFamily="34" charset="0"/>
              </a:rPr>
              <a:t>huống</a:t>
            </a:r>
            <a:r>
              <a:rPr lang="es-ES" sz="2400" dirty="0">
                <a:effectLst/>
                <a:latin typeface="Times New Roman" panose="02020603050405020304" pitchFamily="18" charset="0"/>
                <a:ea typeface="Calibri" panose="020F0502020204030204" pitchFamily="34" charset="0"/>
              </a:rPr>
              <a:t> 3:</a:t>
            </a:r>
            <a:r>
              <a:rPr lang="es-E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Hè</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này</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Hân</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được</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tham</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gia</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lớp</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học</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bơi</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Thầy</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giáo</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đặc</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biệt</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lưu</a:t>
            </a:r>
            <a:r>
              <a:rPr lang="en-US" sz="2400" dirty="0">
                <a:solidFill>
                  <a:srgbClr val="000000"/>
                </a:solidFill>
                <a:effectLst/>
                <a:latin typeface="Times New Roman" panose="02020603050405020304" pitchFamily="18" charset="0"/>
                <a:ea typeface="Arial" panose="020B0604020202020204" pitchFamily="34" charset="0"/>
              </a:rPr>
              <a:t> ý </a:t>
            </a:r>
            <a:r>
              <a:rPr lang="en-US" sz="2400" dirty="0" err="1">
                <a:solidFill>
                  <a:srgbClr val="000000"/>
                </a:solidFill>
                <a:effectLst/>
                <a:latin typeface="Times New Roman" panose="02020603050405020304" pitchFamily="18" charset="0"/>
                <a:ea typeface="Arial" panose="020B0604020202020204" pitchFamily="34" charset="0"/>
              </a:rPr>
              <a:t>cách</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ứng</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phó</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và</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cứu</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người</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khi</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bị</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đuối</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nước</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đó</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là</a:t>
            </a:r>
            <a:r>
              <a:rPr lang="en-US" sz="2400" dirty="0">
                <a:solidFill>
                  <a:srgbClr val="000000"/>
                </a:solidFill>
                <a:effectLst/>
                <a:latin typeface="Times New Roman" panose="02020603050405020304" pitchFamily="18" charset="0"/>
                <a:ea typeface="Arial" panose="020B0604020202020204" pitchFamily="34" charset="0"/>
              </a:rPr>
              <a:t>:</a:t>
            </a:r>
            <a:endParaRPr lang="en-US" sz="2400" dirty="0">
              <a:effectLst/>
              <a:latin typeface="Arial" panose="020B0604020202020204" pitchFamily="34" charset="0"/>
              <a:ea typeface="Arial" panose="020B0604020202020204" pitchFamily="34" charset="0"/>
            </a:endParaRPr>
          </a:p>
          <a:p>
            <a:pPr marL="355600" indent="-177800">
              <a:lnSpc>
                <a:spcPct val="115000"/>
              </a:lnSpc>
              <a:spcAft>
                <a:spcPts val="500"/>
              </a:spcAft>
            </a:pPr>
            <a:r>
              <a:rPr lang="vi-VN" sz="2400" dirty="0">
                <a:solidFill>
                  <a:srgbClr val="000000"/>
                </a:solidFill>
                <a:effectLst/>
                <a:latin typeface="+mj-lt"/>
                <a:ea typeface="Arial" panose="020B0604020202020204" pitchFamily="34" charset="0"/>
              </a:rPr>
              <a:t>- Bình tĩnh, hít thật nhiều hơi vào phổi, cố gắng nín thở càng lâu càng tốt, thả lỏng người để nước đẩy sát lên mặt nước.</a:t>
            </a:r>
            <a:endParaRPr lang="en-US" sz="2400" dirty="0">
              <a:effectLst/>
              <a:latin typeface="+mj-lt"/>
              <a:ea typeface="Arial" panose="020B0604020202020204" pitchFamily="34" charset="0"/>
            </a:endParaRPr>
          </a:p>
          <a:p>
            <a:pPr marL="355600" indent="-177800">
              <a:lnSpc>
                <a:spcPct val="115000"/>
              </a:lnSpc>
              <a:spcAft>
                <a:spcPts val="500"/>
              </a:spcAft>
            </a:pPr>
            <a:r>
              <a:rPr lang="vi-VN" sz="2400" dirty="0">
                <a:solidFill>
                  <a:srgbClr val="000000"/>
                </a:solidFill>
                <a:effectLst/>
                <a:latin typeface="+mj-lt"/>
                <a:ea typeface="Arial" panose="020B0604020202020204" pitchFamily="34" charset="0"/>
              </a:rPr>
              <a:t>- Dùng tay hoặc chân làm mái chèo, quạt nước đẩy đầu nhô khỏi mặt nước hoặc cũng có thể quạt nước xiên, đẩy người trôi đi dễ dàng bởi vì trong nước người trở nên nhẹ hơn so với trên cạn.</a:t>
            </a:r>
            <a:endParaRPr lang="en-US" sz="2400" dirty="0">
              <a:effectLst/>
              <a:latin typeface="+mj-lt"/>
              <a:ea typeface="Arial" panose="020B0604020202020204" pitchFamily="34" charset="0"/>
            </a:endParaRPr>
          </a:p>
          <a:p>
            <a:pPr marL="463550" indent="-285750">
              <a:lnSpc>
                <a:spcPct val="115000"/>
              </a:lnSpc>
              <a:spcAft>
                <a:spcPts val="500"/>
              </a:spcAft>
              <a:buFontTx/>
              <a:buChar char="-"/>
            </a:pPr>
            <a:r>
              <a:rPr lang="vi-VN" sz="2400" dirty="0">
                <a:solidFill>
                  <a:srgbClr val="000000"/>
                </a:solidFill>
                <a:effectLst/>
                <a:latin typeface="+mj-lt"/>
                <a:ea typeface="Arial" panose="020B0604020202020204" pitchFamily="34" charset="0"/>
              </a:rPr>
              <a:t>Khi chuyển động lên xuống, há miệng to hít vào nhanh và sâu khi ở trên mặt nước, ngậm miệng, thở ra từ từ bằng mũi hoặc bằng miệng khi ở dưới mặt nước…</a:t>
            </a:r>
            <a:r>
              <a:rPr lang="en-US" sz="2400" dirty="0">
                <a:solidFill>
                  <a:srgbClr val="000000"/>
                </a:solidFill>
                <a:effectLst/>
                <a:latin typeface="+mj-lt"/>
                <a:ea typeface="Arial" panose="020B0604020202020204" pitchFamily="34" charset="0"/>
              </a:rPr>
              <a:t>….</a:t>
            </a:r>
          </a:p>
          <a:p>
            <a:pPr marL="463550" indent="-285750">
              <a:lnSpc>
                <a:spcPct val="115000"/>
              </a:lnSpc>
              <a:spcAft>
                <a:spcPts val="500"/>
              </a:spcAft>
              <a:buFontTx/>
              <a:buChar char="-"/>
            </a:pPr>
            <a:endParaRPr lang="en-US" sz="2400" dirty="0">
              <a:effectLst/>
              <a:latin typeface="+mj-lt"/>
              <a:ea typeface="Arial" panose="020B0604020202020204" pitchFamily="34" charset="0"/>
            </a:endParaRPr>
          </a:p>
          <a:p>
            <a:endParaRPr lang="en-US" sz="2400" dirty="0"/>
          </a:p>
        </p:txBody>
      </p:sp>
      <p:sp>
        <p:nvSpPr>
          <p:cNvPr id="14" name="TextBox 13">
            <a:extLst>
              <a:ext uri="{FF2B5EF4-FFF2-40B4-BE49-F238E27FC236}">
                <a16:creationId xmlns:a16="http://schemas.microsoft.com/office/drawing/2014/main" id="{AB4FB73A-5E5F-4F7A-8C75-454CC9BD457B}"/>
              </a:ext>
            </a:extLst>
          </p:cNvPr>
          <p:cNvSpPr txBox="1"/>
          <p:nvPr/>
        </p:nvSpPr>
        <p:spPr>
          <a:xfrm>
            <a:off x="1749288" y="418707"/>
            <a:ext cx="8057321" cy="461665"/>
          </a:xfrm>
          <a:prstGeom prst="rect">
            <a:avLst/>
          </a:prstGeom>
          <a:noFill/>
        </p:spPr>
        <p:txBody>
          <a:bodyPr wrap="square" rtlCol="0">
            <a:sp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ĐỌC TÌNH HUỐNG, QUAN SÁT TRANH ẢNH</a:t>
            </a:r>
          </a:p>
        </p:txBody>
      </p:sp>
    </p:spTree>
    <p:extLst>
      <p:ext uri="{BB962C8B-B14F-4D97-AF65-F5344CB8AC3E}">
        <p14:creationId xmlns:p14="http://schemas.microsoft.com/office/powerpoint/2010/main" val="34158087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Xin Chào Cuộc Sống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 name="AutoShape 2" descr="Lục Lạc Vàng - Posts | Faceboo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Chương trình Khuyến học Đèn Đom Đóm - Home | Faceboo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extBox 9">
            <a:extLst>
              <a:ext uri="{FF2B5EF4-FFF2-40B4-BE49-F238E27FC236}">
                <a16:creationId xmlns:a16="http://schemas.microsoft.com/office/drawing/2014/main" id="{2E62785D-E8BD-4BE4-A0DC-0CAABFF66A74}"/>
              </a:ext>
            </a:extLst>
          </p:cNvPr>
          <p:cNvSpPr txBox="1"/>
          <p:nvPr/>
        </p:nvSpPr>
        <p:spPr>
          <a:xfrm>
            <a:off x="2491409" y="300324"/>
            <a:ext cx="6798365" cy="584775"/>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TRÒ CHƠI: AI NHANH HƠN</a:t>
            </a:r>
          </a:p>
        </p:txBody>
      </p:sp>
      <p:sp>
        <p:nvSpPr>
          <p:cNvPr id="11" name="TextBox 10">
            <a:extLst>
              <a:ext uri="{FF2B5EF4-FFF2-40B4-BE49-F238E27FC236}">
                <a16:creationId xmlns:a16="http://schemas.microsoft.com/office/drawing/2014/main" id="{1A3DF21A-5B43-48E7-B60D-9DFC3F22EDDA}"/>
              </a:ext>
            </a:extLst>
          </p:cNvPr>
          <p:cNvSpPr txBox="1"/>
          <p:nvPr/>
        </p:nvSpPr>
        <p:spPr>
          <a:xfrm>
            <a:off x="612774" y="1172817"/>
            <a:ext cx="11579225" cy="954107"/>
          </a:xfrm>
          <a:prstGeom prst="rect">
            <a:avLst/>
          </a:prstGeom>
          <a:noFill/>
        </p:spPr>
        <p:txBody>
          <a:bodyPr wrap="square" rtlCol="0">
            <a:spAutoFit/>
          </a:bodyPr>
          <a:lstStyle/>
          <a:p>
            <a:r>
              <a:rPr lang="en-US" sz="2800" dirty="0" err="1">
                <a:solidFill>
                  <a:srgbClr val="008000"/>
                </a:solidFill>
                <a:latin typeface="Times New Roman" panose="02020603050405020304" pitchFamily="18" charset="0"/>
                <a:cs typeface="Times New Roman" panose="02020603050405020304" pitchFamily="18" charset="0"/>
              </a:rPr>
              <a:t>Luật</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chơi</a:t>
            </a:r>
            <a:r>
              <a:rPr lang="en-US" sz="2800" dirty="0">
                <a:solidFill>
                  <a:srgbClr val="008000"/>
                </a:solidFill>
                <a:latin typeface="Times New Roman" panose="02020603050405020304" pitchFamily="18" charset="0"/>
                <a:cs typeface="Times New Roman" panose="02020603050405020304" pitchFamily="18" charset="0"/>
              </a:rPr>
              <a:t>: GV chia </a:t>
            </a:r>
            <a:r>
              <a:rPr lang="en-US" sz="2800" dirty="0" err="1">
                <a:solidFill>
                  <a:srgbClr val="008000"/>
                </a:solidFill>
                <a:latin typeface="Times New Roman" panose="02020603050405020304" pitchFamily="18" charset="0"/>
                <a:cs typeface="Times New Roman" panose="02020603050405020304" pitchFamily="18" charset="0"/>
              </a:rPr>
              <a:t>lớp</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thành</a:t>
            </a:r>
            <a:r>
              <a:rPr lang="en-US" sz="2800" dirty="0">
                <a:solidFill>
                  <a:srgbClr val="008000"/>
                </a:solidFill>
                <a:latin typeface="Times New Roman" panose="02020603050405020304" pitchFamily="18" charset="0"/>
                <a:cs typeface="Times New Roman" panose="02020603050405020304" pitchFamily="18" charset="0"/>
              </a:rPr>
              <a:t> 2 </a:t>
            </a:r>
            <a:r>
              <a:rPr lang="en-US" sz="2800" dirty="0" err="1">
                <a:solidFill>
                  <a:srgbClr val="008000"/>
                </a:solidFill>
                <a:latin typeface="Times New Roman" panose="02020603050405020304" pitchFamily="18" charset="0"/>
                <a:cs typeface="Times New Roman" panose="02020603050405020304" pitchFamily="18" charset="0"/>
              </a:rPr>
              <a:t>đội</a:t>
            </a:r>
            <a:r>
              <a:rPr lang="en-US" sz="2800" dirty="0">
                <a:solidFill>
                  <a:srgbClr val="008000"/>
                </a:solidFill>
                <a:latin typeface="Times New Roman" panose="02020603050405020304" pitchFamily="18" charset="0"/>
                <a:cs typeface="Times New Roman" panose="02020603050405020304" pitchFamily="18" charset="0"/>
              </a:rPr>
              <a:t>.(</a:t>
            </a:r>
            <a:r>
              <a:rPr lang="en-US" sz="2800" dirty="0" err="1">
                <a:solidFill>
                  <a:srgbClr val="008000"/>
                </a:solidFill>
                <a:latin typeface="Times New Roman" panose="02020603050405020304" pitchFamily="18" charset="0"/>
                <a:cs typeface="Times New Roman" panose="02020603050405020304" pitchFamily="18" charset="0"/>
              </a:rPr>
              <a:t>đội</a:t>
            </a:r>
            <a:r>
              <a:rPr lang="en-US" sz="2800" dirty="0">
                <a:solidFill>
                  <a:srgbClr val="008000"/>
                </a:solidFill>
                <a:latin typeface="Times New Roman" panose="02020603050405020304" pitchFamily="18" charset="0"/>
                <a:cs typeface="Times New Roman" panose="02020603050405020304" pitchFamily="18" charset="0"/>
              </a:rPr>
              <a:t> A </a:t>
            </a:r>
            <a:r>
              <a:rPr lang="en-US" sz="2800" dirty="0" err="1">
                <a:solidFill>
                  <a:srgbClr val="008000"/>
                </a:solidFill>
                <a:latin typeface="Times New Roman" panose="02020603050405020304" pitchFamily="18" charset="0"/>
                <a:cs typeface="Times New Roman" panose="02020603050405020304" pitchFamily="18" charset="0"/>
              </a:rPr>
              <a:t>với</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đội</a:t>
            </a:r>
            <a:r>
              <a:rPr lang="en-US" sz="2800" dirty="0">
                <a:solidFill>
                  <a:srgbClr val="008000"/>
                </a:solidFill>
                <a:latin typeface="Times New Roman" panose="02020603050405020304" pitchFamily="18" charset="0"/>
                <a:cs typeface="Times New Roman" panose="02020603050405020304" pitchFamily="18" charset="0"/>
              </a:rPr>
              <a:t> B). Khi GV </a:t>
            </a:r>
            <a:r>
              <a:rPr lang="en-US" sz="2800" dirty="0" err="1">
                <a:solidFill>
                  <a:srgbClr val="008000"/>
                </a:solidFill>
                <a:latin typeface="Times New Roman" panose="02020603050405020304" pitchFamily="18" charset="0"/>
                <a:cs typeface="Times New Roman" panose="02020603050405020304" pitchFamily="18" charset="0"/>
              </a:rPr>
              <a:t>đưa</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hình</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ảnh</a:t>
            </a:r>
            <a:r>
              <a:rPr lang="en-US" sz="2800" dirty="0">
                <a:solidFill>
                  <a:srgbClr val="008000"/>
                </a:solidFill>
                <a:latin typeface="Times New Roman" panose="02020603050405020304" pitchFamily="18" charset="0"/>
                <a:cs typeface="Times New Roman" panose="02020603050405020304" pitchFamily="18" charset="0"/>
              </a:rPr>
              <a:t> , </a:t>
            </a:r>
            <a:r>
              <a:rPr lang="en-US" sz="2800" dirty="0" err="1">
                <a:solidFill>
                  <a:srgbClr val="008000"/>
                </a:solidFill>
                <a:latin typeface="Times New Roman" panose="02020603050405020304" pitchFamily="18" charset="0"/>
                <a:cs typeface="Times New Roman" panose="02020603050405020304" pitchFamily="18" charset="0"/>
              </a:rPr>
              <a:t>đội</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nào</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có</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câu</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trả</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lời</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nhanh</a:t>
            </a:r>
            <a:r>
              <a:rPr lang="en-US" sz="2800" dirty="0">
                <a:solidFill>
                  <a:srgbClr val="008000"/>
                </a:solidFill>
                <a:latin typeface="Times New Roman" panose="02020603050405020304" pitchFamily="18" charset="0"/>
                <a:cs typeface="Times New Roman" panose="02020603050405020304" pitchFamily="18" charset="0"/>
              </a:rPr>
              <a:t> , </a:t>
            </a:r>
            <a:r>
              <a:rPr lang="en-US" sz="2800" dirty="0" err="1">
                <a:solidFill>
                  <a:srgbClr val="008000"/>
                </a:solidFill>
                <a:latin typeface="Times New Roman" panose="02020603050405020304" pitchFamily="18" charset="0"/>
                <a:cs typeface="Times New Roman" panose="02020603050405020304" pitchFamily="18" charset="0"/>
              </a:rPr>
              <a:t>đúng</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đội</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đó</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sẽ</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thắng</a:t>
            </a:r>
            <a:r>
              <a:rPr lang="en-US" sz="2800" dirty="0">
                <a:solidFill>
                  <a:srgbClr val="008000"/>
                </a:solidFill>
                <a:latin typeface="Times New Roman" panose="02020603050405020304" pitchFamily="18" charset="0"/>
                <a:cs typeface="Times New Roman" panose="02020603050405020304" pitchFamily="18" charset="0"/>
              </a:rPr>
              <a:t>.(</a:t>
            </a:r>
            <a:r>
              <a:rPr lang="en-US" sz="2800" dirty="0" err="1">
                <a:solidFill>
                  <a:srgbClr val="008000"/>
                </a:solidFill>
                <a:latin typeface="Times New Roman" panose="02020603050405020304" pitchFamily="18" charset="0"/>
                <a:cs typeface="Times New Roman" panose="02020603050405020304" pitchFamily="18" charset="0"/>
              </a:rPr>
              <a:t>thời</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gian</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khoảng</a:t>
            </a:r>
            <a:r>
              <a:rPr lang="en-US" sz="2800" dirty="0">
                <a:solidFill>
                  <a:srgbClr val="008000"/>
                </a:solidFill>
                <a:latin typeface="Times New Roman" panose="02020603050405020304" pitchFamily="18" charset="0"/>
                <a:cs typeface="Times New Roman" panose="02020603050405020304" pitchFamily="18" charset="0"/>
              </a:rPr>
              <a:t> 3 </a:t>
            </a:r>
            <a:r>
              <a:rPr lang="en-US" sz="2800" dirty="0" err="1">
                <a:solidFill>
                  <a:srgbClr val="008000"/>
                </a:solidFill>
                <a:latin typeface="Times New Roman" panose="02020603050405020304" pitchFamily="18" charset="0"/>
                <a:cs typeface="Times New Roman" panose="02020603050405020304" pitchFamily="18" charset="0"/>
              </a:rPr>
              <a:t>phút</a:t>
            </a:r>
            <a:r>
              <a:rPr lang="en-US" sz="2800" dirty="0">
                <a:solidFill>
                  <a:srgbClr val="008000"/>
                </a:solidFill>
                <a:latin typeface="Times New Roman" panose="02020603050405020304" pitchFamily="18" charset="0"/>
                <a:cs typeface="Times New Roman" panose="02020603050405020304" pitchFamily="18" charset="0"/>
              </a:rPr>
              <a:t>)</a:t>
            </a:r>
          </a:p>
        </p:txBody>
      </p:sp>
      <p:pic>
        <p:nvPicPr>
          <p:cNvPr id="15" name="Shape 246">
            <a:extLst>
              <a:ext uri="{FF2B5EF4-FFF2-40B4-BE49-F238E27FC236}">
                <a16:creationId xmlns:a16="http://schemas.microsoft.com/office/drawing/2014/main" id="{CD03B610-EC8F-47C8-BE44-E0EA543B3DB2}"/>
              </a:ext>
            </a:extLst>
          </p:cNvPr>
          <p:cNvPicPr/>
          <p:nvPr/>
        </p:nvPicPr>
        <p:blipFill>
          <a:blip r:embed="rId2"/>
          <a:stretch/>
        </p:blipFill>
        <p:spPr>
          <a:xfrm>
            <a:off x="6402386" y="2408925"/>
            <a:ext cx="2706370" cy="1517650"/>
          </a:xfrm>
          <a:prstGeom prst="rect">
            <a:avLst/>
          </a:prstGeom>
        </p:spPr>
      </p:pic>
      <p:pic>
        <p:nvPicPr>
          <p:cNvPr id="16" name="Shape 250">
            <a:extLst>
              <a:ext uri="{FF2B5EF4-FFF2-40B4-BE49-F238E27FC236}">
                <a16:creationId xmlns:a16="http://schemas.microsoft.com/office/drawing/2014/main" id="{395ABD01-792B-464A-97F4-880E493A456C}"/>
              </a:ext>
            </a:extLst>
          </p:cNvPr>
          <p:cNvPicPr/>
          <p:nvPr/>
        </p:nvPicPr>
        <p:blipFill>
          <a:blip r:embed="rId3"/>
          <a:stretch/>
        </p:blipFill>
        <p:spPr>
          <a:xfrm>
            <a:off x="9289774" y="2408925"/>
            <a:ext cx="2706370" cy="1517650"/>
          </a:xfrm>
          <a:prstGeom prst="rect">
            <a:avLst/>
          </a:prstGeom>
        </p:spPr>
      </p:pic>
      <p:pic>
        <p:nvPicPr>
          <p:cNvPr id="18" name="Shape 258">
            <a:extLst>
              <a:ext uri="{FF2B5EF4-FFF2-40B4-BE49-F238E27FC236}">
                <a16:creationId xmlns:a16="http://schemas.microsoft.com/office/drawing/2014/main" id="{A795876D-B8E9-4FF6-94D5-299CE5104977}"/>
              </a:ext>
            </a:extLst>
          </p:cNvPr>
          <p:cNvPicPr/>
          <p:nvPr/>
        </p:nvPicPr>
        <p:blipFill>
          <a:blip r:embed="rId4"/>
          <a:stretch/>
        </p:blipFill>
        <p:spPr>
          <a:xfrm>
            <a:off x="3514998" y="2365939"/>
            <a:ext cx="2706370" cy="1664335"/>
          </a:xfrm>
          <a:prstGeom prst="rect">
            <a:avLst/>
          </a:prstGeom>
        </p:spPr>
      </p:pic>
      <p:pic>
        <p:nvPicPr>
          <p:cNvPr id="19" name="Shape 254">
            <a:extLst>
              <a:ext uri="{FF2B5EF4-FFF2-40B4-BE49-F238E27FC236}">
                <a16:creationId xmlns:a16="http://schemas.microsoft.com/office/drawing/2014/main" id="{E5C009BA-582D-43C5-9396-096C2C0EAA2C}"/>
              </a:ext>
            </a:extLst>
          </p:cNvPr>
          <p:cNvPicPr/>
          <p:nvPr/>
        </p:nvPicPr>
        <p:blipFill>
          <a:blip r:embed="rId5"/>
          <a:stretch/>
        </p:blipFill>
        <p:spPr>
          <a:xfrm>
            <a:off x="633325" y="2335583"/>
            <a:ext cx="2700655" cy="1664335"/>
          </a:xfrm>
          <a:prstGeom prst="rect">
            <a:avLst/>
          </a:prstGeom>
        </p:spPr>
      </p:pic>
      <p:pic>
        <p:nvPicPr>
          <p:cNvPr id="20" name="Shape 238">
            <a:extLst>
              <a:ext uri="{FF2B5EF4-FFF2-40B4-BE49-F238E27FC236}">
                <a16:creationId xmlns:a16="http://schemas.microsoft.com/office/drawing/2014/main" id="{5A863285-9D3C-4F29-9605-2D11B4E889DA}"/>
              </a:ext>
            </a:extLst>
          </p:cNvPr>
          <p:cNvPicPr/>
          <p:nvPr/>
        </p:nvPicPr>
        <p:blipFill>
          <a:blip r:embed="rId6"/>
          <a:stretch/>
        </p:blipFill>
        <p:spPr>
          <a:xfrm>
            <a:off x="633325" y="4264165"/>
            <a:ext cx="2749550" cy="1700530"/>
          </a:xfrm>
          <a:prstGeom prst="rect">
            <a:avLst/>
          </a:prstGeom>
        </p:spPr>
      </p:pic>
      <p:pic>
        <p:nvPicPr>
          <p:cNvPr id="21" name="Shape 242">
            <a:extLst>
              <a:ext uri="{FF2B5EF4-FFF2-40B4-BE49-F238E27FC236}">
                <a16:creationId xmlns:a16="http://schemas.microsoft.com/office/drawing/2014/main" id="{78B4B4BA-EFB1-4C72-B5F5-4EE72BDA57C9}"/>
              </a:ext>
            </a:extLst>
          </p:cNvPr>
          <p:cNvPicPr/>
          <p:nvPr/>
        </p:nvPicPr>
        <p:blipFill>
          <a:blip r:embed="rId7"/>
          <a:stretch/>
        </p:blipFill>
        <p:spPr>
          <a:xfrm>
            <a:off x="3497243" y="4264165"/>
            <a:ext cx="2755265" cy="1706880"/>
          </a:xfrm>
          <a:prstGeom prst="rect">
            <a:avLst/>
          </a:prstGeom>
        </p:spPr>
      </p:pic>
      <p:pic>
        <p:nvPicPr>
          <p:cNvPr id="22" name="Shape 266">
            <a:extLst>
              <a:ext uri="{FF2B5EF4-FFF2-40B4-BE49-F238E27FC236}">
                <a16:creationId xmlns:a16="http://schemas.microsoft.com/office/drawing/2014/main" id="{81016C3E-863E-4427-9310-A89ECB1C117F}"/>
              </a:ext>
            </a:extLst>
          </p:cNvPr>
          <p:cNvPicPr/>
          <p:nvPr/>
        </p:nvPicPr>
        <p:blipFill>
          <a:blip r:embed="rId8"/>
          <a:stretch/>
        </p:blipFill>
        <p:spPr>
          <a:xfrm>
            <a:off x="6402386" y="4136665"/>
            <a:ext cx="2542831" cy="1828029"/>
          </a:xfrm>
          <a:prstGeom prst="rect">
            <a:avLst/>
          </a:prstGeom>
        </p:spPr>
      </p:pic>
    </p:spTree>
    <p:extLst>
      <p:ext uri="{BB962C8B-B14F-4D97-AF65-F5344CB8AC3E}">
        <p14:creationId xmlns:p14="http://schemas.microsoft.com/office/powerpoint/2010/main" val="225666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ppt_x"/>
                                          </p:val>
                                        </p:tav>
                                        <p:tav tm="100000">
                                          <p:val>
                                            <p:strVal val="#ppt_x"/>
                                          </p:val>
                                        </p:tav>
                                      </p:tavLst>
                                    </p:anim>
                                    <p:anim calcmode="lin" valueType="num">
                                      <p:cBhvr additive="base">
                                        <p:cTn id="28" dur="5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ppt_x"/>
                                          </p:val>
                                        </p:tav>
                                        <p:tav tm="100000">
                                          <p:val>
                                            <p:strVal val="#ppt_x"/>
                                          </p:val>
                                        </p:tav>
                                      </p:tavLst>
                                    </p:anim>
                                    <p:anim calcmode="lin" valueType="num">
                                      <p:cBhvr additive="base">
                                        <p:cTn id="3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E71599-5FD6-4B54-B558-5B86C7CF8E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600"/>
            <a:ext cx="5314122" cy="6400800"/>
          </a:xfrm>
          <a:prstGeom prst="rect">
            <a:avLst/>
          </a:prstGeom>
        </p:spPr>
      </p:pic>
      <p:pic>
        <p:nvPicPr>
          <p:cNvPr id="8" name="Picture 7">
            <a:extLst>
              <a:ext uri="{FF2B5EF4-FFF2-40B4-BE49-F238E27FC236}">
                <a16:creationId xmlns:a16="http://schemas.microsoft.com/office/drawing/2014/main" id="{26C89054-3BFE-4554-9021-0E88B59DC9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3332" y="228600"/>
            <a:ext cx="6191250" cy="6400800"/>
          </a:xfrm>
          <a:prstGeom prst="rect">
            <a:avLst/>
          </a:prstGeom>
        </p:spPr>
      </p:pic>
    </p:spTree>
    <p:extLst>
      <p:ext uri="{BB962C8B-B14F-4D97-AF65-F5344CB8AC3E}">
        <p14:creationId xmlns:p14="http://schemas.microsoft.com/office/powerpoint/2010/main" val="2826861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
            <a:extLst>
              <a:ext uri="{FF2B5EF4-FFF2-40B4-BE49-F238E27FC236}">
                <a16:creationId xmlns:a16="http://schemas.microsoft.com/office/drawing/2014/main" id="{F6AB342B-4466-44B2-87B1-A2B8A4C738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4468"/>
          <a:stretch>
            <a:fillRect/>
          </a:stretch>
        </p:blipFill>
        <p:spPr bwMode="auto">
          <a:xfrm>
            <a:off x="357809" y="0"/>
            <a:ext cx="5632174"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3">
            <a:extLst>
              <a:ext uri="{FF2B5EF4-FFF2-40B4-BE49-F238E27FC236}">
                <a16:creationId xmlns:a16="http://schemas.microsoft.com/office/drawing/2014/main" id="{65D89581-215D-41AA-9B18-2B3C3FE6A6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4539" y="0"/>
            <a:ext cx="4980609" cy="3392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be2-jpg-1358502063_500x0.jpg">
            <a:extLst>
              <a:ext uri="{FF2B5EF4-FFF2-40B4-BE49-F238E27FC236}">
                <a16:creationId xmlns:a16="http://schemas.microsoft.com/office/drawing/2014/main" id="{F7E63EE0-CBAD-4D4B-9B25-6F39957A3A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809" y="3351609"/>
            <a:ext cx="5738191"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51E621CA-C4BF-46BD-9296-75DCCD2C47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4539" y="3541643"/>
            <a:ext cx="5001874" cy="3316357"/>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6014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2AA477-0C35-4E75-8D38-46C5E07C63DF}"/>
              </a:ext>
            </a:extLst>
          </p:cNvPr>
          <p:cNvPicPr>
            <a:picLocks noChangeAspect="1"/>
          </p:cNvPicPr>
          <p:nvPr/>
        </p:nvPicPr>
        <p:blipFill>
          <a:blip r:embed="rId2"/>
          <a:stretch>
            <a:fillRect/>
          </a:stretch>
        </p:blipFill>
        <p:spPr>
          <a:xfrm>
            <a:off x="790193" y="810726"/>
            <a:ext cx="7691198" cy="2618274"/>
          </a:xfrm>
          <a:prstGeom prst="rect">
            <a:avLst/>
          </a:prstGeom>
        </p:spPr>
      </p:pic>
      <p:pic>
        <p:nvPicPr>
          <p:cNvPr id="6" name="Shape 218">
            <a:extLst>
              <a:ext uri="{FF2B5EF4-FFF2-40B4-BE49-F238E27FC236}">
                <a16:creationId xmlns:a16="http://schemas.microsoft.com/office/drawing/2014/main" id="{D42305B0-415F-4ADD-8D90-ABB117EFBA9F}"/>
              </a:ext>
            </a:extLst>
          </p:cNvPr>
          <p:cNvPicPr/>
          <p:nvPr/>
        </p:nvPicPr>
        <p:blipFill>
          <a:blip r:embed="rId3"/>
          <a:stretch/>
        </p:blipFill>
        <p:spPr>
          <a:xfrm>
            <a:off x="9051235" y="810726"/>
            <a:ext cx="2138538" cy="2618274"/>
          </a:xfrm>
          <a:prstGeom prst="rect">
            <a:avLst/>
          </a:prstGeom>
        </p:spPr>
      </p:pic>
      <p:pic>
        <p:nvPicPr>
          <p:cNvPr id="7" name="Shape 226">
            <a:extLst>
              <a:ext uri="{FF2B5EF4-FFF2-40B4-BE49-F238E27FC236}">
                <a16:creationId xmlns:a16="http://schemas.microsoft.com/office/drawing/2014/main" id="{9F0F798A-6D58-4957-8304-8ACBAE7969E2}"/>
              </a:ext>
            </a:extLst>
          </p:cNvPr>
          <p:cNvPicPr/>
          <p:nvPr/>
        </p:nvPicPr>
        <p:blipFill>
          <a:blip r:embed="rId4"/>
          <a:stretch/>
        </p:blipFill>
        <p:spPr>
          <a:xfrm>
            <a:off x="2215762" y="4060438"/>
            <a:ext cx="2912829" cy="2252867"/>
          </a:xfrm>
          <a:prstGeom prst="rect">
            <a:avLst/>
          </a:prstGeom>
        </p:spPr>
      </p:pic>
      <p:pic>
        <p:nvPicPr>
          <p:cNvPr id="8" name="Shape 230">
            <a:extLst>
              <a:ext uri="{FF2B5EF4-FFF2-40B4-BE49-F238E27FC236}">
                <a16:creationId xmlns:a16="http://schemas.microsoft.com/office/drawing/2014/main" id="{BFAF63A7-858F-4EB3-B53B-9F9CBB2DEF41}"/>
              </a:ext>
            </a:extLst>
          </p:cNvPr>
          <p:cNvPicPr/>
          <p:nvPr/>
        </p:nvPicPr>
        <p:blipFill>
          <a:blip r:embed="rId5"/>
          <a:stretch/>
        </p:blipFill>
        <p:spPr>
          <a:xfrm>
            <a:off x="7914197" y="3794406"/>
            <a:ext cx="2621281" cy="2252868"/>
          </a:xfrm>
          <a:prstGeom prst="rect">
            <a:avLst/>
          </a:prstGeom>
        </p:spPr>
      </p:pic>
    </p:spTree>
    <p:extLst>
      <p:ext uri="{BB962C8B-B14F-4D97-AF65-F5344CB8AC3E}">
        <p14:creationId xmlns:p14="http://schemas.microsoft.com/office/powerpoint/2010/main" val="2410523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F681D2D-9C35-4E03-92B5-F424B9B131DA}"/>
              </a:ext>
            </a:extLst>
          </p:cNvPr>
          <p:cNvSpPr txBox="1"/>
          <p:nvPr/>
        </p:nvSpPr>
        <p:spPr>
          <a:xfrm>
            <a:off x="503583" y="622853"/>
            <a:ext cx="10893287" cy="6391686"/>
          </a:xfrm>
          <a:prstGeom prst="rect">
            <a:avLst/>
          </a:prstGeom>
          <a:noFill/>
        </p:spPr>
        <p:txBody>
          <a:bodyPr wrap="square" rtlCol="0">
            <a:spAutoFit/>
          </a:bodyPr>
          <a:lstStyle/>
          <a:p>
            <a:pPr marL="342900" lvl="0" indent="-342900">
              <a:lnSpc>
                <a:spcPct val="115000"/>
              </a:lnSpc>
              <a:spcAft>
                <a:spcPts val="200"/>
              </a:spcAft>
              <a:buClr>
                <a:srgbClr val="000000"/>
              </a:buClr>
              <a:buSzPts val="1100"/>
              <a:buFont typeface="Symbol" panose="05050102010706020507" pitchFamily="18" charset="2"/>
              <a:buChar char="-"/>
              <a:tabLst>
                <a:tab pos="393065" algn="l"/>
              </a:tabLst>
            </a:pPr>
            <a:r>
              <a:rPr lang="vi-VN" sz="280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Chủ động tìm hiểu, học tập các kĩ năng ứng phó trong mỗi tình huống nguy hiểm sẽ giúp chúng ta bình tĩnh, tự tin, thoát khỏi nguy hiểm trong cuộc sống.</a:t>
            </a:r>
            <a:endParaRPr lang="en-US" sz="2800" u="none" strike="noStrike" spc="0" dirty="0">
              <a:effectLst/>
              <a:latin typeface="Times New Roman" panose="02020603050405020304" pitchFamily="18" charset="0"/>
              <a:ea typeface="Arial" panose="020B0604020202020204" pitchFamily="34" charset="0"/>
              <a:cs typeface="Times New Roman" panose="02020603050405020304" pitchFamily="18" charset="0"/>
            </a:endParaRPr>
          </a:p>
          <a:p>
            <a:pPr marL="342900" lvl="0" indent="-342900">
              <a:lnSpc>
                <a:spcPct val="137000"/>
              </a:lnSpc>
              <a:spcAft>
                <a:spcPts val="200"/>
              </a:spcAft>
              <a:buClr>
                <a:srgbClr val="000000"/>
              </a:buClr>
              <a:buSzPts val="1100"/>
              <a:buFont typeface="Symbol" panose="05050102010706020507" pitchFamily="18" charset="2"/>
              <a:buChar char="-"/>
              <a:tabLst>
                <a:tab pos="393065" algn="l"/>
              </a:tabLst>
            </a:pPr>
            <a:r>
              <a:rPr lang="vi-VN" sz="280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Luôn ghi nhớ các số điện thoại của người thân, các số điện thoại khẩn cấp: </a:t>
            </a:r>
            <a:endParaRPr lang="en-US" sz="2800" u="none" strike="noStrike" spc="0" dirty="0">
              <a:effectLst/>
              <a:latin typeface="Times New Roman" panose="02020603050405020304" pitchFamily="18" charset="0"/>
              <a:ea typeface="Arial" panose="020B0604020202020204" pitchFamily="34" charset="0"/>
              <a:cs typeface="Times New Roman" panose="02020603050405020304" pitchFamily="18" charset="0"/>
            </a:endParaRPr>
          </a:p>
          <a:p>
            <a:pPr marL="177800">
              <a:lnSpc>
                <a:spcPct val="137000"/>
              </a:lnSpc>
              <a:spcAft>
                <a:spcPts val="200"/>
              </a:spcAft>
              <a:tabLst>
                <a:tab pos="393065" algn="l"/>
              </a:tabLst>
            </a:pP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 </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111: Tổng đài quốc gia bảo vệ trẻ em</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37000"/>
              </a:lnSpc>
              <a:spcAft>
                <a:spcPts val="200"/>
              </a:spcAft>
              <a:tabLst>
                <a:tab pos="735330" algn="l"/>
              </a:tabLst>
            </a:pP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+ 112: </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Yêu cầu trợ giúp, tìm kiếm cứu nạn trên phạm vi toàn quốc</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37000"/>
              </a:lnSpc>
              <a:spcAft>
                <a:spcPts val="200"/>
              </a:spcAft>
              <a:tabLst>
                <a:tab pos="735330" algn="l"/>
              </a:tabLst>
            </a:pP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+113 </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Gọi công an hoặc cảnh sát khi có việc liên quan tới an ninh, trật tự</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37000"/>
              </a:lnSpc>
              <a:spcAft>
                <a:spcPts val="200"/>
              </a:spcAft>
              <a:tabLst>
                <a:tab pos="735330" algn="l"/>
              </a:tabLst>
            </a:pP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+114: </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Gọi cơ quan phòng cháy, chữa cháy, cứu hộ, cứu nạn</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37000"/>
              </a:lnSpc>
              <a:spcAft>
                <a:spcPts val="4300"/>
              </a:spcAft>
              <a:tabLst>
                <a:tab pos="735330" algn="l"/>
              </a:tabLst>
            </a:pP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+ 115: </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Gọi cấp cứu y tế.</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4B642556-1762-4052-8D25-09FFA90BBD31}"/>
              </a:ext>
            </a:extLst>
          </p:cNvPr>
          <p:cNvSpPr txBox="1"/>
          <p:nvPr/>
        </p:nvSpPr>
        <p:spPr>
          <a:xfrm>
            <a:off x="397565" y="0"/>
            <a:ext cx="11794435" cy="954107"/>
          </a:xfrm>
          <a:prstGeom prst="rect">
            <a:avLst/>
          </a:prstGeom>
          <a:noFill/>
        </p:spPr>
        <p:txBody>
          <a:bodyPr wrap="square" rtlCol="0">
            <a:spAutoFit/>
          </a:bodyPr>
          <a:lstStyle/>
          <a:p>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 CÁCH ỨNG PHÓ TRƯỚC NHỮNG TÌNH HUỐNG NGUY HIỂM</a:t>
            </a:r>
            <a:endPar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800" dirty="0"/>
          </a:p>
        </p:txBody>
      </p:sp>
    </p:spTree>
    <p:extLst>
      <p:ext uri="{BB962C8B-B14F-4D97-AF65-F5344CB8AC3E}">
        <p14:creationId xmlns:p14="http://schemas.microsoft.com/office/powerpoint/2010/main" val="33068064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5765263" y="3204571"/>
            <a:ext cx="5255015" cy="2123658"/>
          </a:xfrm>
          <a:prstGeom prst="rect">
            <a:avLst/>
          </a:prstGeom>
          <a:noFill/>
        </p:spPr>
        <p:txBody>
          <a:bodyPr wrap="square" rtlCol="0">
            <a:spAutoFit/>
          </a:bodyPr>
          <a:lstStyle/>
          <a:p>
            <a:pPr algn="ctr" defTabSz="457200"/>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III.</a:t>
            </a:r>
          </a:p>
          <a:p>
            <a:pPr algn="ctr" defTabSz="457200"/>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Luyện</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tập</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endParaRPr lang="en-SG" altLang="en-US" sz="4400" b="1" dirty="0">
                <a:solidFill>
                  <a:srgbClr val="0000FF"/>
                </a:solidFill>
                <a:latin typeface="#9Slide05 Fourth" panose="00000500000000000000" pitchFamily="2"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
        <p:nvSpPr>
          <p:cNvPr id="16" name="Rectangle 15">
            <a:extLst>
              <a:ext uri="{FF2B5EF4-FFF2-40B4-BE49-F238E27FC236}">
                <a16:creationId xmlns:a16="http://schemas.microsoft.com/office/drawing/2014/main" id="{B41FFB9A-844D-4B93-BA9F-CD9C1623327D}"/>
              </a:ext>
            </a:extLst>
          </p:cNvPr>
          <p:cNvSpPr>
            <a:spLocks noChangeArrowheads="1"/>
          </p:cNvSpPr>
          <p:nvPr/>
        </p:nvSpPr>
        <p:spPr bwMode="auto">
          <a:xfrm>
            <a:off x="1437903" y="1396941"/>
            <a:ext cx="3315855"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7:</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a:solidFill>
                  <a:srgbClr val="FF0000"/>
                </a:solidFill>
                <a:latin typeface="#9Slide05 Fourth" panose="00000500000000000000" pitchFamily="2" charset="0"/>
                <a:ea typeface="Helvetica Neue"/>
                <a:cs typeface="Helvetica Neue"/>
              </a:rPr>
              <a:t>ỨNG PHÓ VỚI TÌNH HUỐNG NGUY HIỂM</a:t>
            </a:r>
            <a:endParaRPr lang="en-SG" altLang="en-US" sz="4400" b="1" dirty="0">
              <a:solidFill>
                <a:srgbClr val="0000FF"/>
              </a:solidFill>
              <a:latin typeface="#9Slide05 Fourth" panose="00000500000000000000" pitchFamily="2" charset="0"/>
            </a:endParaRPr>
          </a:p>
        </p:txBody>
      </p:sp>
    </p:spTree>
    <p:extLst>
      <p:ext uri="{BB962C8B-B14F-4D97-AF65-F5344CB8AC3E}">
        <p14:creationId xmlns:p14="http://schemas.microsoft.com/office/powerpoint/2010/main" val="394513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164;p9"/>
          <p:cNvPicPr preferRelativeResize="0"/>
          <p:nvPr/>
        </p:nvPicPr>
        <p:blipFill rotWithShape="1">
          <a:blip r:embed="rId2">
            <a:alphaModFix/>
          </a:blip>
          <a:srcRect l="15285" t="10430" r="46645" b="11190"/>
          <a:stretch/>
        </p:blipFill>
        <p:spPr>
          <a:xfrm>
            <a:off x="-1272209" y="1583091"/>
            <a:ext cx="12923634" cy="4830959"/>
          </a:xfrm>
          <a:prstGeom prst="rect">
            <a:avLst/>
          </a:prstGeom>
          <a:noFill/>
          <a:ln>
            <a:noFill/>
          </a:ln>
        </p:spPr>
      </p:pic>
      <p:pic>
        <p:nvPicPr>
          <p:cNvPr id="12" name="Picture 11"/>
          <p:cNvPicPr>
            <a:picLocks noChangeAspect="1"/>
          </p:cNvPicPr>
          <p:nvPr/>
        </p:nvPicPr>
        <p:blipFill>
          <a:blip r:embed="rId3"/>
          <a:stretch>
            <a:fillRect/>
          </a:stretch>
        </p:blipFill>
        <p:spPr>
          <a:xfrm>
            <a:off x="4111188" y="835237"/>
            <a:ext cx="2584200" cy="1344792"/>
          </a:xfrm>
          <a:prstGeom prst="ellipse">
            <a:avLst/>
          </a:prstGeom>
          <a:ln>
            <a:noFill/>
          </a:ln>
          <a:effectLst>
            <a:softEdge rad="112500"/>
          </a:effectLst>
        </p:spPr>
      </p:pic>
      <p:pic>
        <p:nvPicPr>
          <p:cNvPr id="13" name="Google Shape;155;p8"/>
          <p:cNvPicPr preferRelativeResize="0"/>
          <p:nvPr/>
        </p:nvPicPr>
        <p:blipFill rotWithShape="1">
          <a:blip r:embed="rId4">
            <a:alphaModFix/>
          </a:blip>
          <a:srcRect/>
          <a:stretch/>
        </p:blipFill>
        <p:spPr>
          <a:xfrm>
            <a:off x="3920376" y="3934786"/>
            <a:ext cx="1872954" cy="1719365"/>
          </a:xfrm>
          <a:prstGeom prst="rect">
            <a:avLst/>
          </a:prstGeom>
          <a:noFill/>
          <a:ln>
            <a:noFill/>
          </a:ln>
        </p:spPr>
      </p:pic>
      <p:pic>
        <p:nvPicPr>
          <p:cNvPr id="15" name="Picture 14"/>
          <p:cNvPicPr>
            <a:picLocks noChangeAspect="1"/>
          </p:cNvPicPr>
          <p:nvPr/>
        </p:nvPicPr>
        <p:blipFill>
          <a:blip r:embed="rId5"/>
          <a:stretch>
            <a:fillRect/>
          </a:stretch>
        </p:blipFill>
        <p:spPr>
          <a:xfrm>
            <a:off x="10936762" y="0"/>
            <a:ext cx="1255238" cy="937524"/>
          </a:xfrm>
          <a:prstGeom prst="rect">
            <a:avLst/>
          </a:prstGeom>
        </p:spPr>
      </p:pic>
      <p:pic>
        <p:nvPicPr>
          <p:cNvPr id="16" name="图片 6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3992" y="-134826"/>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7"/>
          <p:cNvSpPr txBox="1">
            <a:spLocks noChangeArrowheads="1"/>
          </p:cNvSpPr>
          <p:nvPr/>
        </p:nvSpPr>
        <p:spPr bwMode="auto">
          <a:xfrm>
            <a:off x="3473992" y="215693"/>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a:solidFill>
                  <a:srgbClr val="0070C0"/>
                </a:solidFill>
                <a:latin typeface="Times New Roman" panose="02020603050405020304" pitchFamily="18" charset="0"/>
                <a:cs typeface="Times New Roman" panose="02020603050405020304" pitchFamily="18" charset="0"/>
              </a:rPr>
              <a:t>XỬ LÍ TÌNH HUỐNG</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14366056"/>
              </p:ext>
            </p:extLst>
          </p:nvPr>
        </p:nvGraphicFramePr>
        <p:xfrm>
          <a:off x="886772" y="2456664"/>
          <a:ext cx="9676851" cy="2956243"/>
        </p:xfrm>
        <a:graphic>
          <a:graphicData uri="http://schemas.openxmlformats.org/drawingml/2006/table">
            <a:tbl>
              <a:tblPr>
                <a:tableStyleId>{5C22544A-7EE6-4342-B048-85BDC9FD1C3A}</a:tableStyleId>
              </a:tblPr>
              <a:tblGrid>
                <a:gridCol w="9676851">
                  <a:extLst>
                    <a:ext uri="{9D8B030D-6E8A-4147-A177-3AD203B41FA5}">
                      <a16:colId xmlns:a16="http://schemas.microsoft.com/office/drawing/2014/main" val="20000"/>
                    </a:ext>
                  </a:extLst>
                </a:gridCol>
              </a:tblGrid>
              <a:tr h="990600">
                <a:tc>
                  <a:txBody>
                    <a:bodyPr/>
                    <a:lstStyle/>
                    <a:p>
                      <a:pPr lvl="0"/>
                      <a:r>
                        <a:rPr lang="en-US" sz="2400" u="none" strike="noStrike" kern="1200" dirty="0" err="1">
                          <a:solidFill>
                            <a:srgbClr val="008000"/>
                          </a:solidFill>
                          <a:effectLst/>
                          <a:latin typeface="+mj-lt"/>
                          <a:ea typeface="+mn-ea"/>
                          <a:cs typeface="+mn-cs"/>
                        </a:rPr>
                        <a:t>Tình</a:t>
                      </a:r>
                      <a:r>
                        <a:rPr lang="en-US" sz="2400" u="none" strike="noStrike" kern="1200" dirty="0">
                          <a:solidFill>
                            <a:srgbClr val="008000"/>
                          </a:solidFill>
                          <a:effectLst/>
                          <a:latin typeface="+mj-lt"/>
                          <a:ea typeface="+mn-ea"/>
                          <a:cs typeface="+mn-cs"/>
                        </a:rPr>
                        <a:t> </a:t>
                      </a:r>
                      <a:r>
                        <a:rPr lang="en-US" sz="2400" u="none" strike="noStrike" kern="1200" dirty="0" err="1">
                          <a:solidFill>
                            <a:srgbClr val="008000"/>
                          </a:solidFill>
                          <a:effectLst/>
                          <a:latin typeface="+mj-lt"/>
                          <a:ea typeface="+mn-ea"/>
                          <a:cs typeface="+mn-cs"/>
                        </a:rPr>
                        <a:t>huống</a:t>
                      </a:r>
                      <a:r>
                        <a:rPr lang="en-US" sz="2400" u="none" strike="noStrike" kern="1200" dirty="0">
                          <a:solidFill>
                            <a:srgbClr val="008000"/>
                          </a:solidFill>
                          <a:effectLst/>
                          <a:latin typeface="+mj-lt"/>
                          <a:ea typeface="+mn-ea"/>
                          <a:cs typeface="+mn-cs"/>
                        </a:rPr>
                        <a:t> 1: H</a:t>
                      </a:r>
                      <a:r>
                        <a:rPr lang="vi-VN" sz="2400" u="none" strike="noStrike" kern="1200" dirty="0">
                          <a:solidFill>
                            <a:srgbClr val="008000"/>
                          </a:solidFill>
                          <a:effectLst/>
                          <a:latin typeface="+mj-lt"/>
                          <a:ea typeface="+mn-ea"/>
                          <a:cs typeface="+mn-cs"/>
                        </a:rPr>
                        <a:t>ãy nhận xét sự nguy hiểm có thể xảy ra và cách xử lí của mỗi nhân vật trong các tình huống dưới đây:</a:t>
                      </a:r>
                      <a:endParaRPr lang="en-US" sz="2400" u="none" strike="noStrike" kern="1200" dirty="0">
                        <a:solidFill>
                          <a:srgbClr val="008000"/>
                        </a:solidFill>
                        <a:effectLst/>
                        <a:latin typeface="+mj-lt"/>
                        <a:ea typeface="+mn-ea"/>
                        <a:cs typeface="+mn-cs"/>
                      </a:endParaRPr>
                    </a:p>
                    <a:p>
                      <a:pPr lvl="0"/>
                      <a:r>
                        <a:rPr lang="en-US" sz="2400" u="none" strike="noStrike" kern="1200" dirty="0">
                          <a:solidFill>
                            <a:srgbClr val="008000"/>
                          </a:solidFill>
                          <a:effectLst/>
                          <a:latin typeface="+mj-lt"/>
                          <a:ea typeface="+mn-ea"/>
                          <a:cs typeface="+mn-cs"/>
                        </a:rPr>
                        <a:t>1. T</a:t>
                      </a:r>
                      <a:r>
                        <a:rPr lang="vi-VN" sz="2400" u="none" strike="noStrike" kern="1200" dirty="0">
                          <a:solidFill>
                            <a:srgbClr val="008000"/>
                          </a:solidFill>
                          <a:effectLst/>
                          <a:latin typeface="+mj-lt"/>
                          <a:ea typeface="+mn-ea"/>
                          <a:cs typeface="+mn-cs"/>
                        </a:rPr>
                        <a:t>hấy chuông báo cháy của chung cư vang lên, Hằng chạy ngay ra thang máy để thoát hiểm.</a:t>
                      </a:r>
                      <a:endParaRPr lang="en-US" sz="2400" u="none" strike="noStrike" kern="1200" dirty="0">
                        <a:solidFill>
                          <a:srgbClr val="008000"/>
                        </a:solidFill>
                        <a:effectLst/>
                        <a:latin typeface="+mj-lt"/>
                        <a:ea typeface="+mn-ea"/>
                        <a:cs typeface="+mn-cs"/>
                      </a:endParaRPr>
                    </a:p>
                    <a:p>
                      <a:pPr lvl="0"/>
                      <a:r>
                        <a:rPr lang="en-US" sz="2400" u="none" strike="noStrike" kern="1200" dirty="0">
                          <a:solidFill>
                            <a:srgbClr val="008000"/>
                          </a:solidFill>
                          <a:effectLst/>
                          <a:latin typeface="+mj-lt"/>
                          <a:ea typeface="+mn-ea"/>
                          <a:cs typeface="+mn-cs"/>
                        </a:rPr>
                        <a:t>2. T</a:t>
                      </a:r>
                      <a:r>
                        <a:rPr lang="vi-VN" sz="2400" u="none" strike="noStrike" kern="1200" dirty="0">
                          <a:solidFill>
                            <a:srgbClr val="008000"/>
                          </a:solidFill>
                          <a:effectLst/>
                          <a:latin typeface="+mj-lt"/>
                          <a:ea typeface="+mn-ea"/>
                          <a:cs typeface="+mn-cs"/>
                        </a:rPr>
                        <a:t>rời nắng nóng, sau khi chơi đá bóng, các bạn rủ nhau xuống sông tắm nhưng Nam từ chối và khuyên các bạn không nên tắm sông.</a:t>
                      </a:r>
                      <a:endParaRPr lang="en-US" sz="2400" u="none" strike="noStrike" kern="1200" dirty="0">
                        <a:solidFill>
                          <a:srgbClr val="008000"/>
                        </a:solidFill>
                        <a:effectLst/>
                        <a:latin typeface="+mj-lt"/>
                        <a:ea typeface="+mn-ea"/>
                        <a:cs typeface="+mn-cs"/>
                      </a:endParaRPr>
                    </a:p>
                    <a:p>
                      <a:pPr lvl="0"/>
                      <a:r>
                        <a:rPr lang="en-US" sz="2400" u="none" strike="noStrike" kern="1200" dirty="0">
                          <a:solidFill>
                            <a:srgbClr val="008000"/>
                          </a:solidFill>
                          <a:effectLst/>
                          <a:latin typeface="+mj-lt"/>
                          <a:ea typeface="+mn-ea"/>
                          <a:cs typeface="+mn-cs"/>
                        </a:rPr>
                        <a:t>3. H</a:t>
                      </a:r>
                      <a:r>
                        <a:rPr lang="vi-VN" sz="2400" u="none" strike="noStrike" kern="1200" dirty="0">
                          <a:solidFill>
                            <a:srgbClr val="008000"/>
                          </a:solidFill>
                          <a:effectLst/>
                          <a:latin typeface="+mj-lt"/>
                          <a:ea typeface="+mn-ea"/>
                          <a:cs typeface="+mn-cs"/>
                        </a:rPr>
                        <a:t>oà vẫn lội qua suối để về nhà dù trời đang mưa to và có thể xảy ra lũ quét.</a:t>
                      </a:r>
                      <a:endParaRPr lang="en-US" sz="2400" u="none" strike="noStrike" kern="1200" dirty="0">
                        <a:solidFill>
                          <a:srgbClr val="008000"/>
                        </a:solidFill>
                        <a:effectLst/>
                        <a:latin typeface="+mj-lt"/>
                        <a:ea typeface="+mn-ea"/>
                        <a:cs typeface="+mn-cs"/>
                      </a:endParaRPr>
                    </a:p>
                    <a:p>
                      <a:pPr marL="203200" marR="0" indent="-203200" algn="just">
                        <a:lnSpc>
                          <a:spcPct val="115000"/>
                        </a:lnSpc>
                        <a:spcBef>
                          <a:spcPts val="0"/>
                        </a:spcBef>
                        <a:spcAft>
                          <a:spcPts val="0"/>
                        </a:spcAft>
                      </a:pPr>
                      <a:endParaRPr lang="en-US" sz="2400" dirty="0">
                        <a:solidFill>
                          <a:srgbClr val="008000"/>
                        </a:solidFill>
                        <a:effectLst/>
                        <a:latin typeface="+mj-lt"/>
                        <a:ea typeface="Arial" panose="020B0604020202020204" pitchFamily="34" charset="0"/>
                      </a:endParaRPr>
                    </a:p>
                  </a:txBody>
                  <a:tcPr marL="0" marR="0" marT="0" marB="0">
                    <a:noFill/>
                  </a:tcPr>
                </a:tc>
                <a:extLst>
                  <a:ext uri="{0D108BD9-81ED-4DB2-BD59-A6C34878D82A}">
                    <a16:rowId xmlns:a16="http://schemas.microsoft.com/office/drawing/2014/main" val="10000"/>
                  </a:ext>
                </a:extLst>
              </a:tr>
            </a:tbl>
          </a:graphicData>
        </a:graphic>
      </p:graphicFrame>
      <p:sp>
        <p:nvSpPr>
          <p:cNvPr id="3" name="Rectangle 1"/>
          <p:cNvSpPr>
            <a:spLocks noChangeArrowheads="1"/>
          </p:cNvSpPr>
          <p:nvPr/>
        </p:nvSpPr>
        <p:spPr bwMode="auto">
          <a:xfrm>
            <a:off x="5059363" y="3367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Rectangle 2"/>
          <p:cNvSpPr>
            <a:spLocks noChangeArrowheads="1"/>
          </p:cNvSpPr>
          <p:nvPr/>
        </p:nvSpPr>
        <p:spPr bwMode="auto">
          <a:xfrm>
            <a:off x="6960671" y="30222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1399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694A38-6B9C-455B-9530-C0B4DB4373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22" y="225287"/>
            <a:ext cx="11343861" cy="6308035"/>
          </a:xfrm>
          <a:prstGeom prst="rect">
            <a:avLst/>
          </a:prstGeom>
        </p:spPr>
      </p:pic>
      <p:sp>
        <p:nvSpPr>
          <p:cNvPr id="7" name="Rectangle: Rounded Corners 6">
            <a:extLst>
              <a:ext uri="{FF2B5EF4-FFF2-40B4-BE49-F238E27FC236}">
                <a16:creationId xmlns:a16="http://schemas.microsoft.com/office/drawing/2014/main" id="{1F1473FA-45FC-4BC7-8BD0-E958366A621F}"/>
              </a:ext>
            </a:extLst>
          </p:cNvPr>
          <p:cNvSpPr/>
          <p:nvPr/>
        </p:nvSpPr>
        <p:spPr>
          <a:xfrm>
            <a:off x="748918" y="3227598"/>
            <a:ext cx="10111068" cy="7252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7: ỨNG PHÓ VỚI TÌNH HUỐNG NGUY HIỂM</a:t>
            </a:r>
            <a:endParaRPr lang="en-US" sz="3200" dirty="0">
              <a:solidFill>
                <a:srgbClr val="FF0000"/>
              </a:solidFill>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395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360安全浏览器下载\六一\Nipic_2531170_60e991fb751d3f8f\Nipic_2531170_20140501162158900000 [转换].png"/>
          <p:cNvPicPr>
            <a:picLocks noChangeAspect="1" noChangeArrowheads="1"/>
          </p:cNvPicPr>
          <p:nvPr/>
        </p:nvPicPr>
        <p:blipFill>
          <a:blip r:embed="rId2"/>
          <a:srcRect/>
          <a:stretch>
            <a:fillRect/>
          </a:stretch>
        </p:blipFill>
        <p:spPr bwMode="auto">
          <a:xfrm>
            <a:off x="115161" y="2135998"/>
            <a:ext cx="3274783" cy="3175398"/>
          </a:xfrm>
          <a:prstGeom prst="rect">
            <a:avLst/>
          </a:prstGeom>
          <a:noFill/>
          <a:ln w="9525">
            <a:noFill/>
            <a:miter lim="800000"/>
            <a:headEnd/>
            <a:tailEnd/>
          </a:ln>
        </p:spPr>
      </p:pic>
      <p:sp>
        <p:nvSpPr>
          <p:cNvPr id="3" name="Rectangle 189"/>
          <p:cNvSpPr>
            <a:spLocks noChangeArrowheads="1"/>
          </p:cNvSpPr>
          <p:nvPr/>
        </p:nvSpPr>
        <p:spPr bwMode="auto">
          <a:xfrm>
            <a:off x="422525" y="3181140"/>
            <a:ext cx="2667000" cy="1200329"/>
          </a:xfrm>
          <a:prstGeom prst="rect">
            <a:avLst/>
          </a:prstGeom>
          <a:noFill/>
          <a:ln>
            <a:noFill/>
          </a:ln>
          <a:effectLst/>
        </p:spPr>
        <p:txBody>
          <a:bodyPr anchor="ctr">
            <a:spAutoFit/>
          </a:bodyPr>
          <a:lstStyle/>
          <a:p>
            <a:pPr algn="ctr">
              <a:defRPr/>
            </a:pPr>
            <a:r>
              <a:rPr lang="en-US" altLang="zh-CN" sz="2400" b="1" kern="0" dirty="0" err="1">
                <a:solidFill>
                  <a:srgbClr val="FF0000"/>
                </a:solidFill>
                <a:latin typeface="Times New Roman" pitchFamily="18" charset="0"/>
                <a:ea typeface="微软雅黑" pitchFamily="34" charset="-122"/>
                <a:cs typeface="Times New Roman" pitchFamily="18" charset="0"/>
              </a:rPr>
              <a:t>Hoạt</a:t>
            </a:r>
            <a:r>
              <a:rPr lang="en-US" altLang="zh-CN" sz="2400" b="1" kern="0" dirty="0">
                <a:solidFill>
                  <a:srgbClr val="FF0000"/>
                </a:solidFill>
                <a:latin typeface="Times New Roman" pitchFamily="18" charset="0"/>
                <a:ea typeface="微软雅黑" pitchFamily="34" charset="-122"/>
                <a:cs typeface="Times New Roman" pitchFamily="18" charset="0"/>
              </a:rPr>
              <a:t> </a:t>
            </a:r>
            <a:r>
              <a:rPr lang="en-US" altLang="zh-CN" sz="2400" b="1" kern="0" dirty="0" err="1">
                <a:solidFill>
                  <a:srgbClr val="FF0000"/>
                </a:solidFill>
                <a:latin typeface="Times New Roman" pitchFamily="18" charset="0"/>
                <a:ea typeface="微软雅黑" pitchFamily="34" charset="-122"/>
                <a:cs typeface="Times New Roman" pitchFamily="18" charset="0"/>
              </a:rPr>
              <a:t>động</a:t>
            </a:r>
            <a:endParaRPr lang="en-US" altLang="zh-CN" sz="2400" b="1" kern="0" dirty="0">
              <a:solidFill>
                <a:srgbClr val="FF0000"/>
              </a:solidFill>
              <a:latin typeface="Times New Roman" pitchFamily="18" charset="0"/>
              <a:ea typeface="微软雅黑" pitchFamily="34" charset="-122"/>
              <a:cs typeface="Times New Roman" pitchFamily="18" charset="0"/>
            </a:endParaRPr>
          </a:p>
          <a:p>
            <a:pPr algn="ctr">
              <a:defRPr/>
            </a:pPr>
            <a:r>
              <a:rPr lang="en-US" altLang="zh-CN" sz="2400" b="1" kern="0" dirty="0">
                <a:solidFill>
                  <a:srgbClr val="FF0000"/>
                </a:solidFill>
                <a:latin typeface="Times New Roman" pitchFamily="18" charset="0"/>
                <a:ea typeface="微软雅黑" pitchFamily="34" charset="-122"/>
                <a:cs typeface="Times New Roman" pitchFamily="18" charset="0"/>
              </a:rPr>
              <a:t> </a:t>
            </a:r>
            <a:r>
              <a:rPr lang="en-US" altLang="zh-CN" sz="2400" b="1" kern="0" dirty="0" err="1">
                <a:solidFill>
                  <a:srgbClr val="FF0000"/>
                </a:solidFill>
                <a:latin typeface="Times New Roman" pitchFamily="18" charset="0"/>
                <a:ea typeface="微软雅黑" pitchFamily="34" charset="-122"/>
                <a:cs typeface="Times New Roman" pitchFamily="18" charset="0"/>
              </a:rPr>
              <a:t>nhóm</a:t>
            </a:r>
            <a:r>
              <a:rPr lang="en-US" altLang="zh-CN" sz="2400" b="1" kern="0" dirty="0">
                <a:solidFill>
                  <a:srgbClr val="FF0000"/>
                </a:solidFill>
                <a:latin typeface="Times New Roman" pitchFamily="18" charset="0"/>
                <a:ea typeface="微软雅黑" pitchFamily="34" charset="-122"/>
                <a:cs typeface="Times New Roman" pitchFamily="18" charset="0"/>
              </a:rPr>
              <a:t>, </a:t>
            </a:r>
            <a:r>
              <a:rPr lang="en-US" altLang="zh-CN" sz="2400" b="1" kern="0" dirty="0" err="1">
                <a:solidFill>
                  <a:srgbClr val="FF0000"/>
                </a:solidFill>
                <a:latin typeface="Times New Roman" pitchFamily="18" charset="0"/>
                <a:ea typeface="微软雅黑" pitchFamily="34" charset="-122"/>
                <a:cs typeface="Times New Roman" pitchFamily="18" charset="0"/>
              </a:rPr>
              <a:t>kĩ</a:t>
            </a:r>
            <a:r>
              <a:rPr lang="en-US" altLang="zh-CN" sz="2400" b="1" kern="0" dirty="0">
                <a:solidFill>
                  <a:srgbClr val="FF0000"/>
                </a:solidFill>
                <a:latin typeface="Times New Roman" pitchFamily="18" charset="0"/>
                <a:ea typeface="微软雅黑" pitchFamily="34" charset="-122"/>
                <a:cs typeface="Times New Roman" pitchFamily="18" charset="0"/>
              </a:rPr>
              <a:t> </a:t>
            </a:r>
            <a:r>
              <a:rPr lang="en-US" altLang="zh-CN" sz="2400" b="1" kern="0" dirty="0" err="1">
                <a:solidFill>
                  <a:srgbClr val="FF0000"/>
                </a:solidFill>
                <a:latin typeface="Times New Roman" pitchFamily="18" charset="0"/>
                <a:ea typeface="微软雅黑" pitchFamily="34" charset="-122"/>
                <a:cs typeface="Times New Roman" pitchFamily="18" charset="0"/>
              </a:rPr>
              <a:t>thuật</a:t>
            </a:r>
            <a:r>
              <a:rPr lang="en-US" altLang="zh-CN" sz="2400" b="1" kern="0" dirty="0">
                <a:solidFill>
                  <a:srgbClr val="FF0000"/>
                </a:solidFill>
                <a:latin typeface="Times New Roman" pitchFamily="18" charset="0"/>
                <a:ea typeface="微软雅黑" pitchFamily="34" charset="-122"/>
                <a:cs typeface="Times New Roman" pitchFamily="18" charset="0"/>
              </a:rPr>
              <a:t> </a:t>
            </a:r>
            <a:r>
              <a:rPr lang="en-US" altLang="zh-CN" sz="2400" b="1" kern="0" dirty="0" err="1">
                <a:solidFill>
                  <a:srgbClr val="FF0000"/>
                </a:solidFill>
                <a:latin typeface="Times New Roman" pitchFamily="18" charset="0"/>
                <a:ea typeface="微软雅黑" pitchFamily="34" charset="-122"/>
                <a:cs typeface="Times New Roman" pitchFamily="18" charset="0"/>
              </a:rPr>
              <a:t>khăn</a:t>
            </a:r>
            <a:r>
              <a:rPr lang="en-US" altLang="zh-CN" sz="2400" b="1" kern="0" dirty="0">
                <a:solidFill>
                  <a:srgbClr val="FF0000"/>
                </a:solidFill>
                <a:latin typeface="Times New Roman" pitchFamily="18" charset="0"/>
                <a:ea typeface="微软雅黑" pitchFamily="34" charset="-122"/>
                <a:cs typeface="Times New Roman" pitchFamily="18" charset="0"/>
              </a:rPr>
              <a:t> </a:t>
            </a:r>
            <a:r>
              <a:rPr lang="en-US" altLang="zh-CN" sz="2400" b="1" kern="0" dirty="0" err="1">
                <a:solidFill>
                  <a:srgbClr val="FF0000"/>
                </a:solidFill>
                <a:latin typeface="Times New Roman" pitchFamily="18" charset="0"/>
                <a:ea typeface="微软雅黑" pitchFamily="34" charset="-122"/>
                <a:cs typeface="Times New Roman" pitchFamily="18" charset="0"/>
              </a:rPr>
              <a:t>trải</a:t>
            </a:r>
            <a:r>
              <a:rPr lang="en-US" altLang="zh-CN" sz="2400" b="1" kern="0" dirty="0">
                <a:solidFill>
                  <a:srgbClr val="FF0000"/>
                </a:solidFill>
                <a:latin typeface="Times New Roman" pitchFamily="18" charset="0"/>
                <a:ea typeface="微软雅黑" pitchFamily="34" charset="-122"/>
                <a:cs typeface="Times New Roman" pitchFamily="18" charset="0"/>
              </a:rPr>
              <a:t> </a:t>
            </a:r>
            <a:r>
              <a:rPr lang="en-US" altLang="zh-CN" sz="2400" b="1" kern="0" dirty="0" err="1">
                <a:solidFill>
                  <a:srgbClr val="FF0000"/>
                </a:solidFill>
                <a:latin typeface="Times New Roman" pitchFamily="18" charset="0"/>
                <a:ea typeface="微软雅黑" pitchFamily="34" charset="-122"/>
                <a:cs typeface="Times New Roman" pitchFamily="18" charset="0"/>
              </a:rPr>
              <a:t>bàn</a:t>
            </a:r>
            <a:endParaRPr lang="en-US" altLang="zh-CN" sz="2400" b="1" kern="0" dirty="0">
              <a:solidFill>
                <a:srgbClr val="FF0000"/>
              </a:solidFill>
              <a:latin typeface="Times New Roman" pitchFamily="18" charset="0"/>
              <a:ea typeface="微软雅黑" pitchFamily="34" charset="-122"/>
              <a:cs typeface="Times New Roman" pitchFamily="18" charset="0"/>
            </a:endParaRPr>
          </a:p>
        </p:txBody>
      </p:sp>
      <p:sp>
        <p:nvSpPr>
          <p:cNvPr id="5" name="Text Box 33"/>
          <p:cNvSpPr txBox="1">
            <a:spLocks noChangeArrowheads="1"/>
          </p:cNvSpPr>
          <p:nvPr/>
        </p:nvSpPr>
        <p:spPr bwMode="auto">
          <a:xfrm>
            <a:off x="2279374" y="207251"/>
            <a:ext cx="7961905" cy="1569660"/>
          </a:xfrm>
          <a:prstGeom prst="rect">
            <a:avLst/>
          </a:prstGeom>
          <a:solidFill>
            <a:srgbClr val="FFFF00"/>
          </a:solidFill>
          <a:ln w="9525">
            <a:solidFill>
              <a:srgbClr val="FF33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dirty="0"/>
              <a:t>?</a:t>
            </a:r>
            <a:r>
              <a:rPr lang="vi-VN" dirty="0"/>
              <a:t>Hãy nhận xét sự nguy hiểm có thể xảy ra và cách xử lí của mỗi nhân vật trong các tình huống </a:t>
            </a:r>
            <a:endParaRPr lang="en-US" altLang="en-US" sz="4000" b="1" dirty="0">
              <a:solidFill>
                <a:srgbClr val="FF00FF"/>
              </a:solidFill>
              <a:latin typeface="#9Slide05 Kathya" panose="02000000000000000000" pitchFamily="2" charset="0"/>
            </a:endParaRPr>
          </a:p>
        </p:txBody>
      </p:sp>
      <p:sp>
        <p:nvSpPr>
          <p:cNvPr id="6" name="Rectangle 5"/>
          <p:cNvSpPr/>
          <p:nvPr/>
        </p:nvSpPr>
        <p:spPr>
          <a:xfrm>
            <a:off x="3309424" y="2569535"/>
            <a:ext cx="6945903" cy="2308324"/>
          </a:xfrm>
          <a:prstGeom prst="rect">
            <a:avLst/>
          </a:prstGeom>
        </p:spPr>
        <p:txBody>
          <a:bodyPr wrap="square">
            <a:spAutoFit/>
          </a:bodyPr>
          <a:lstStyle/>
          <a:p>
            <a:r>
              <a:rPr lang="en-US" sz="2400" b="1" dirty="0">
                <a:solidFill>
                  <a:prstClr val="black"/>
                </a:solidFill>
                <a:latin typeface="Times New Roman" panose="02020603050405020304" pitchFamily="18" charset="0"/>
                <a:cs typeface="Times New Roman" panose="02020603050405020304" pitchFamily="18" charset="0"/>
              </a:rPr>
              <a:t>LUẬT CHƠI</a:t>
            </a:r>
            <a:r>
              <a:rPr lang="en-US" sz="2400" dirty="0">
                <a:solidFill>
                  <a:prstClr val="black"/>
                </a:solidFill>
                <a:latin typeface="Times New Roman" panose="02020603050405020304" pitchFamily="18" charset="0"/>
                <a:cs typeface="Times New Roman" panose="02020603050405020304" pitchFamily="18" charset="0"/>
              </a:rPr>
              <a:t>: </a:t>
            </a:r>
          </a:p>
          <a:p>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Số</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người</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tham</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gia</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cả</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lớp</a:t>
            </a:r>
            <a:endParaRPr lang="en-US" sz="2400" b="1" dirty="0">
              <a:solidFill>
                <a:prstClr val="black"/>
              </a:solidFill>
              <a:latin typeface="SVN-Vanilla Daisy Pro" panose="00000500000000000000" pitchFamily="2" charset="0"/>
              <a:cs typeface="Times New Roman" panose="02020603050405020304" pitchFamily="18" charset="0"/>
            </a:endParaRPr>
          </a:p>
          <a:p>
            <a:pPr marL="342900" indent="-342900">
              <a:buFontTx/>
              <a:buChar char="-"/>
            </a:pPr>
            <a:r>
              <a:rPr lang="en-US" sz="2400" b="1" dirty="0" err="1">
                <a:solidFill>
                  <a:prstClr val="black"/>
                </a:solidFill>
                <a:latin typeface="SVN-Vanilla Daisy Pro" panose="00000500000000000000" pitchFamily="2" charset="0"/>
                <a:cs typeface="Times New Roman" panose="02020603050405020304" pitchFamily="18" charset="0"/>
              </a:rPr>
              <a:t>Cách</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thức</a:t>
            </a:r>
            <a:r>
              <a:rPr lang="en-US" sz="2400" b="1" dirty="0">
                <a:solidFill>
                  <a:prstClr val="black"/>
                </a:solidFill>
                <a:latin typeface="SVN-Vanilla Daisy Pro" panose="00000500000000000000" pitchFamily="2" charset="0"/>
                <a:cs typeface="Times New Roman" panose="02020603050405020304" pitchFamily="18" charset="0"/>
              </a:rPr>
              <a:t>: Chia </a:t>
            </a:r>
            <a:r>
              <a:rPr lang="en-US" sz="2400" b="1" dirty="0" err="1">
                <a:solidFill>
                  <a:prstClr val="black"/>
                </a:solidFill>
                <a:latin typeface="SVN-Vanilla Daisy Pro" panose="00000500000000000000" pitchFamily="2" charset="0"/>
                <a:cs typeface="Times New Roman" panose="02020603050405020304" pitchFamily="18" charset="0"/>
              </a:rPr>
              <a:t>lớp</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làm</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hai</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đội</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theo</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dãy</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bàn</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Mỗi</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dãy</a:t>
            </a:r>
            <a:r>
              <a:rPr lang="en-US" sz="2400" b="1" dirty="0">
                <a:solidFill>
                  <a:prstClr val="black"/>
                </a:solidFill>
                <a:latin typeface="SVN-Vanilla Daisy Pro" panose="00000500000000000000" pitchFamily="2" charset="0"/>
                <a:cs typeface="Times New Roman" panose="02020603050405020304" pitchFamily="18" charset="0"/>
              </a:rPr>
              <a:t> chia </a:t>
            </a:r>
            <a:r>
              <a:rPr lang="en-US" sz="2400" b="1" dirty="0" err="1">
                <a:solidFill>
                  <a:prstClr val="black"/>
                </a:solidFill>
                <a:latin typeface="SVN-Vanilla Daisy Pro" panose="00000500000000000000" pitchFamily="2" charset="0"/>
                <a:cs typeface="Times New Roman" panose="02020603050405020304" pitchFamily="18" charset="0"/>
              </a:rPr>
              <a:t>làm</a:t>
            </a:r>
            <a:r>
              <a:rPr lang="en-US" sz="2400" b="1" dirty="0">
                <a:solidFill>
                  <a:prstClr val="black"/>
                </a:solidFill>
                <a:latin typeface="SVN-Vanilla Daisy Pro" panose="00000500000000000000" pitchFamily="2" charset="0"/>
                <a:cs typeface="Times New Roman" panose="02020603050405020304" pitchFamily="18" charset="0"/>
              </a:rPr>
              <a:t> 3 </a:t>
            </a:r>
            <a:r>
              <a:rPr lang="en-US" sz="2400" b="1" dirty="0" err="1">
                <a:solidFill>
                  <a:prstClr val="black"/>
                </a:solidFill>
                <a:latin typeface="SVN-Vanilla Daisy Pro" panose="00000500000000000000" pitchFamily="2" charset="0"/>
                <a:cs typeface="Times New Roman" panose="02020603050405020304" pitchFamily="18" charset="0"/>
              </a:rPr>
              <a:t>nhóm</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nhỏ</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Lần</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lượt</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thảo</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luận</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và</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viết</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các</a:t>
            </a:r>
            <a:r>
              <a:rPr lang="en-US" sz="2400" b="1" dirty="0">
                <a:solidFill>
                  <a:prstClr val="black"/>
                </a:solidFill>
                <a:latin typeface="SVN-Vanilla Daisy Pro" panose="00000500000000000000" pitchFamily="2" charset="0"/>
                <a:cs typeface="Times New Roman" panose="02020603050405020304" pitchFamily="18" charset="0"/>
              </a:rPr>
              <a:t> ý </a:t>
            </a:r>
            <a:r>
              <a:rPr lang="en-US" sz="2400" b="1" dirty="0" err="1">
                <a:solidFill>
                  <a:prstClr val="black"/>
                </a:solidFill>
                <a:latin typeface="SVN-Vanilla Daisy Pro" panose="00000500000000000000" pitchFamily="2" charset="0"/>
                <a:cs typeface="Times New Roman" panose="02020603050405020304" pitchFamily="18" charset="0"/>
              </a:rPr>
              <a:t>kiến</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vào</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giấy</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đã</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chuẩn</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bị</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sẵn</a:t>
            </a:r>
            <a:r>
              <a:rPr lang="en-US" sz="2400" b="1" dirty="0">
                <a:solidFill>
                  <a:prstClr val="black"/>
                </a:solidFill>
                <a:latin typeface="SVN-Vanilla Daisy Pro" panose="00000500000000000000" pitchFamily="2" charset="0"/>
                <a:cs typeface="Times New Roman" panose="02020603050405020304" pitchFamily="18" charset="0"/>
              </a:rPr>
              <a:t>.</a:t>
            </a:r>
          </a:p>
          <a:p>
            <a:pPr marL="342900" indent="-342900">
              <a:buFontTx/>
              <a:buChar char="-"/>
            </a:pPr>
            <a:r>
              <a:rPr lang="en-US" sz="2400" b="1" dirty="0" err="1">
                <a:solidFill>
                  <a:prstClr val="black"/>
                </a:solidFill>
                <a:latin typeface="SVN-Vanilla Daisy Pro" panose="00000500000000000000" pitchFamily="2" charset="0"/>
                <a:cs typeface="Times New Roman" panose="02020603050405020304" pitchFamily="18" charset="0"/>
              </a:rPr>
              <a:t>Thời</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gian</a:t>
            </a:r>
            <a:r>
              <a:rPr lang="en-US" sz="2400" b="1" dirty="0">
                <a:solidFill>
                  <a:prstClr val="black"/>
                </a:solidFill>
                <a:latin typeface="SVN-Vanilla Daisy Pro" panose="00000500000000000000" pitchFamily="2" charset="0"/>
                <a:cs typeface="Times New Roman" panose="02020603050405020304" pitchFamily="18" charset="0"/>
              </a:rPr>
              <a:t>: 3 </a:t>
            </a:r>
            <a:r>
              <a:rPr lang="en-US" sz="2400" b="1" dirty="0" err="1">
                <a:solidFill>
                  <a:prstClr val="black"/>
                </a:solidFill>
                <a:latin typeface="SVN-Vanilla Daisy Pro" panose="00000500000000000000" pitchFamily="2" charset="0"/>
                <a:cs typeface="Times New Roman" panose="02020603050405020304" pitchFamily="18" charset="0"/>
              </a:rPr>
              <a:t>phút</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thảo</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luận</a:t>
            </a:r>
            <a:r>
              <a:rPr lang="en-US" sz="2400" b="1" dirty="0">
                <a:solidFill>
                  <a:prstClr val="black"/>
                </a:solidFill>
                <a:latin typeface="SVN-Vanilla Daisy Pro" panose="00000500000000000000" pitchFamily="2" charset="0"/>
                <a:cs typeface="Times New Roman" panose="02020603050405020304" pitchFamily="18" charset="0"/>
              </a:rPr>
              <a:t>, 3 </a:t>
            </a:r>
            <a:r>
              <a:rPr lang="en-US" sz="2400" b="1" dirty="0" err="1">
                <a:solidFill>
                  <a:prstClr val="black"/>
                </a:solidFill>
                <a:latin typeface="SVN-Vanilla Daisy Pro" panose="00000500000000000000" pitchFamily="2" charset="0"/>
                <a:cs typeface="Times New Roman" panose="02020603050405020304" pitchFamily="18" charset="0"/>
              </a:rPr>
              <a:t>phút</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viết</a:t>
            </a:r>
            <a:r>
              <a:rPr lang="en-US" sz="2400" b="1" dirty="0">
                <a:solidFill>
                  <a:prstClr val="black"/>
                </a:solidFill>
                <a:latin typeface="SVN-Vanilla Daisy Pro" panose="00000500000000000000" pitchFamily="2" charset="0"/>
                <a:cs typeface="Times New Roman" panose="02020603050405020304" pitchFamily="18" charset="0"/>
              </a:rPr>
              <a:t>. </a:t>
            </a:r>
          </a:p>
        </p:txBody>
      </p:sp>
      <p:pic>
        <p:nvPicPr>
          <p:cNvPr id="7" name="Picture 6"/>
          <p:cNvPicPr>
            <a:picLocks noChangeAspect="1"/>
          </p:cNvPicPr>
          <p:nvPr/>
        </p:nvPicPr>
        <p:blipFill>
          <a:blip r:embed="rId3"/>
          <a:stretch>
            <a:fillRect/>
          </a:stretch>
        </p:blipFill>
        <p:spPr>
          <a:xfrm>
            <a:off x="10936763" y="2422"/>
            <a:ext cx="1255238" cy="937524"/>
          </a:xfrm>
          <a:prstGeom prst="rect">
            <a:avLst/>
          </a:prstGeom>
        </p:spPr>
      </p:pic>
      <p:pic>
        <p:nvPicPr>
          <p:cNvPr id="8" name="Picture 7"/>
          <p:cNvPicPr>
            <a:picLocks noChangeAspect="1"/>
          </p:cNvPicPr>
          <p:nvPr/>
        </p:nvPicPr>
        <p:blipFill>
          <a:blip r:embed="rId4"/>
          <a:stretch>
            <a:fillRect/>
          </a:stretch>
        </p:blipFill>
        <p:spPr>
          <a:xfrm>
            <a:off x="9790612" y="2498982"/>
            <a:ext cx="2516829" cy="4359018"/>
          </a:xfrm>
          <a:prstGeom prst="rect">
            <a:avLst/>
          </a:prstGeom>
        </p:spPr>
      </p:pic>
      <p:pic>
        <p:nvPicPr>
          <p:cNvPr id="9" name="图片 1"/>
          <p:cNvPicPr>
            <a:picLocks noChangeAspect="1"/>
          </p:cNvPicPr>
          <p:nvPr/>
        </p:nvPicPr>
        <p:blipFill rotWithShape="1">
          <a:blip r:embed="rId5" cstate="print">
            <a:extLst>
              <a:ext uri="{28A0092B-C50C-407E-A947-70E740481C1C}">
                <a14:useLocalDpi xmlns:a14="http://schemas.microsoft.com/office/drawing/2010/main" val="0"/>
              </a:ext>
            </a:extLst>
          </a:blip>
          <a:srcRect l="32760" r="8347"/>
          <a:stretch>
            <a:fillRect/>
          </a:stretch>
        </p:blipFill>
        <p:spPr>
          <a:xfrm flipH="1">
            <a:off x="0" y="138592"/>
            <a:ext cx="1440259" cy="2112622"/>
          </a:xfrm>
          <a:prstGeom prst="rect">
            <a:avLst/>
          </a:prstGeom>
        </p:spPr>
      </p:pic>
    </p:spTree>
    <p:extLst>
      <p:ext uri="{BB962C8B-B14F-4D97-AF65-F5344CB8AC3E}">
        <p14:creationId xmlns:p14="http://schemas.microsoft.com/office/powerpoint/2010/main" val="569865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lide(fromBottom)">
                                      <p:cBhvr>
                                        <p:cTn id="18" dur="500"/>
                                        <p:tgtEl>
                                          <p:spTgt spid="5"/>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10936762" y="0"/>
            <a:ext cx="1255238" cy="937524"/>
          </a:xfrm>
          <a:prstGeom prst="rect">
            <a:avLst/>
          </a:prstGeom>
        </p:spPr>
      </p:pic>
      <p:sp>
        <p:nvSpPr>
          <p:cNvPr id="3" name="Rectangle 1"/>
          <p:cNvSpPr>
            <a:spLocks noChangeArrowheads="1"/>
          </p:cNvSpPr>
          <p:nvPr/>
        </p:nvSpPr>
        <p:spPr bwMode="auto">
          <a:xfrm>
            <a:off x="3058976" y="225768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Rectangle 2"/>
          <p:cNvSpPr>
            <a:spLocks noChangeArrowheads="1"/>
          </p:cNvSpPr>
          <p:nvPr/>
        </p:nvSpPr>
        <p:spPr bwMode="auto">
          <a:xfrm>
            <a:off x="5056188" y="3422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554873822"/>
              </p:ext>
            </p:extLst>
          </p:nvPr>
        </p:nvGraphicFramePr>
        <p:xfrm>
          <a:off x="2743767" y="616467"/>
          <a:ext cx="5982789" cy="386906"/>
        </p:xfrm>
        <a:graphic>
          <a:graphicData uri="http://schemas.openxmlformats.org/drawingml/2006/table">
            <a:tbl>
              <a:tblPr>
                <a:tableStyleId>{5C22544A-7EE6-4342-B048-85BDC9FD1C3A}</a:tableStyleId>
              </a:tblPr>
              <a:tblGrid>
                <a:gridCol w="5982789">
                  <a:extLst>
                    <a:ext uri="{9D8B030D-6E8A-4147-A177-3AD203B41FA5}">
                      <a16:colId xmlns:a16="http://schemas.microsoft.com/office/drawing/2014/main" val="20000"/>
                    </a:ext>
                  </a:extLst>
                </a:gridCol>
              </a:tblGrid>
              <a:tr h="205740">
                <a:tc>
                  <a:txBody>
                    <a:bodyPr/>
                    <a:lstStyle/>
                    <a:p>
                      <a:pPr marL="0" marR="0" algn="l">
                        <a:lnSpc>
                          <a:spcPct val="115000"/>
                        </a:lnSpc>
                        <a:spcBef>
                          <a:spcPts val="0"/>
                        </a:spcBef>
                        <a:spcAft>
                          <a:spcPts val="0"/>
                        </a:spcAft>
                      </a:pPr>
                      <a:r>
                        <a:rPr lang="en-US" sz="24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TRÒ CHƠI: ĐÓNG VAI TÌNH HUỐNG</a:t>
                      </a:r>
                    </a:p>
                  </a:txBody>
                  <a:tcPr marL="0" marR="0" marT="0" marB="0"/>
                </a:tc>
                <a:extLst>
                  <a:ext uri="{0D108BD9-81ED-4DB2-BD59-A6C34878D82A}">
                    <a16:rowId xmlns:a16="http://schemas.microsoft.com/office/drawing/2014/main" val="10000"/>
                  </a:ext>
                </a:extLst>
              </a:tr>
            </a:tbl>
          </a:graphicData>
        </a:graphic>
      </p:graphicFrame>
      <p:sp>
        <p:nvSpPr>
          <p:cNvPr id="10" name="Rectangle 7"/>
          <p:cNvSpPr>
            <a:spLocks noChangeArrowheads="1"/>
          </p:cNvSpPr>
          <p:nvPr/>
        </p:nvSpPr>
        <p:spPr bwMode="auto">
          <a:xfrm>
            <a:off x="3292475" y="3898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Box 8">
            <a:extLst>
              <a:ext uri="{FF2B5EF4-FFF2-40B4-BE49-F238E27FC236}">
                <a16:creationId xmlns:a16="http://schemas.microsoft.com/office/drawing/2014/main" id="{8598E6D1-D34A-4FE2-A010-E8A9F73BA27C}"/>
              </a:ext>
            </a:extLst>
          </p:cNvPr>
          <p:cNvSpPr txBox="1"/>
          <p:nvPr/>
        </p:nvSpPr>
        <p:spPr>
          <a:xfrm>
            <a:off x="863818" y="1245832"/>
            <a:ext cx="10747513" cy="1425262"/>
          </a:xfrm>
          <a:prstGeom prst="rect">
            <a:avLst/>
          </a:prstGeom>
          <a:noFill/>
        </p:spPr>
        <p:txBody>
          <a:bodyPr wrap="square" rtlCol="0">
            <a:spAutoFit/>
          </a:bodyPr>
          <a:lstStyle/>
          <a:p>
            <a:pPr marL="355600" indent="-177800">
              <a:lnSpc>
                <a:spcPct val="94000"/>
              </a:lnSpc>
              <a:spcBef>
                <a:spcPts val="1200"/>
              </a:spcBef>
              <a:spcAft>
                <a:spcPts val="2100"/>
              </a:spcAft>
            </a:pPr>
            <a:r>
              <a:rPr lang="en-US" sz="2400" b="1" dirty="0" err="1">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Tình</a:t>
            </a:r>
            <a:r>
              <a:rPr lang="en-US" sz="2400" b="1" dirty="0">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huống</a:t>
            </a:r>
            <a:r>
              <a:rPr lang="en-US" sz="2400" b="1" dirty="0">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 2.  </a:t>
            </a:r>
            <a:r>
              <a:rPr lang="vi-VN" sz="2400" dirty="0">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Đang trên đường đi học về, Hồng gặp một người lạ, tự xưng là bạn của mẹ và đề nghị đưa Hồng về nhà.</a:t>
            </a:r>
            <a:r>
              <a:rPr lang="en-US" sz="2400" dirty="0">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Nếu</a:t>
            </a:r>
            <a:r>
              <a:rPr lang="en-US" sz="2400" dirty="0">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là</a:t>
            </a:r>
            <a:r>
              <a:rPr lang="en-US" sz="2400" dirty="0">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Hồng</a:t>
            </a:r>
            <a:r>
              <a:rPr lang="en-US" sz="2400" dirty="0">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em</a:t>
            </a:r>
            <a:r>
              <a:rPr lang="en-US" sz="2400" dirty="0">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sẽ</a:t>
            </a:r>
            <a:r>
              <a:rPr lang="en-US" sz="2400" dirty="0">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làm</a:t>
            </a:r>
            <a:r>
              <a:rPr lang="en-US" sz="2400" dirty="0">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gì</a:t>
            </a:r>
            <a:r>
              <a:rPr lang="en-US" sz="2400" dirty="0">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a:t>
            </a:r>
          </a:p>
          <a:p>
            <a:endParaRPr lang="en-US" sz="2400" dirty="0">
              <a:solidFill>
                <a:srgbClr val="008000"/>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F8107326-77CF-4BA4-8D66-051A4ABCB676}"/>
              </a:ext>
            </a:extLst>
          </p:cNvPr>
          <p:cNvSpPr txBox="1"/>
          <p:nvPr/>
        </p:nvSpPr>
        <p:spPr>
          <a:xfrm>
            <a:off x="6352141" y="2657842"/>
            <a:ext cx="5605669" cy="2677656"/>
          </a:xfrm>
          <a:prstGeom prst="rect">
            <a:avLst/>
          </a:prstGeom>
          <a:noFill/>
        </p:spPr>
        <p:txBody>
          <a:bodyPr wrap="square" rtlCol="0">
            <a:spAutoFit/>
          </a:bodyPr>
          <a:lstStyle/>
          <a:p>
            <a:r>
              <a:rPr lang="en-US" sz="2400" dirty="0" err="1">
                <a:solidFill>
                  <a:srgbClr val="0000FF"/>
                </a:solidFill>
                <a:latin typeface="Times New Roman" panose="02020603050405020304" pitchFamily="18" charset="0"/>
                <a:cs typeface="Times New Roman" panose="02020603050405020304" pitchFamily="18" charset="0"/>
              </a:rPr>
              <a:t>Luật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chơi</a:t>
            </a:r>
            <a:r>
              <a:rPr lang="en-US" sz="2400" dirty="0">
                <a:solidFill>
                  <a:srgbClr val="0000FF"/>
                </a:solidFill>
                <a:latin typeface="Times New Roman" panose="02020603050405020304" pitchFamily="18" charset="0"/>
                <a:cs typeface="Times New Roman" panose="02020603050405020304" pitchFamily="18" charset="0"/>
              </a:rPr>
              <a:t>: chia </a:t>
            </a:r>
            <a:r>
              <a:rPr lang="en-US" sz="2400" dirty="0" err="1">
                <a:solidFill>
                  <a:srgbClr val="0000FF"/>
                </a:solidFill>
                <a:latin typeface="Times New Roman" panose="02020603050405020304" pitchFamily="18" charset="0"/>
                <a:cs typeface="Times New Roman" panose="02020603050405020304" pitchFamily="18" charset="0"/>
              </a:rPr>
              <a:t>lớp</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thành</a:t>
            </a:r>
            <a:r>
              <a:rPr lang="en-US" sz="2400" dirty="0">
                <a:solidFill>
                  <a:srgbClr val="0000FF"/>
                </a:solidFill>
                <a:latin typeface="Times New Roman" panose="02020603050405020304" pitchFamily="18" charset="0"/>
                <a:cs typeface="Times New Roman" panose="02020603050405020304" pitchFamily="18" charset="0"/>
              </a:rPr>
              <a:t> 4 </a:t>
            </a:r>
            <a:r>
              <a:rPr lang="en-US" sz="2400" dirty="0" err="1">
                <a:solidFill>
                  <a:srgbClr val="0000FF"/>
                </a:solidFill>
                <a:latin typeface="Times New Roman" panose="02020603050405020304" pitchFamily="18" charset="0"/>
                <a:cs typeface="Times New Roman" panose="02020603050405020304" pitchFamily="18" charset="0"/>
              </a:rPr>
              <a:t>đội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mỗi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đội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là</a:t>
            </a:r>
            <a:r>
              <a:rPr lang="en-US" sz="2400" dirty="0">
                <a:solidFill>
                  <a:srgbClr val="0000FF"/>
                </a:solidFill>
                <a:latin typeface="Times New Roman" panose="02020603050405020304" pitchFamily="18" charset="0"/>
                <a:cs typeface="Times New Roman" panose="02020603050405020304" pitchFamily="18" charset="0"/>
              </a:rPr>
              <a:t> 1 </a:t>
            </a:r>
            <a:r>
              <a:rPr lang="en-US" sz="2400" dirty="0" err="1">
                <a:solidFill>
                  <a:srgbClr val="0000FF"/>
                </a:solidFill>
                <a:latin typeface="Times New Roman" panose="02020603050405020304" pitchFamily="18" charset="0"/>
                <a:cs typeface="Times New Roman" panose="02020603050405020304" pitchFamily="18" charset="0"/>
              </a:rPr>
              <a:t>tổ</a:t>
            </a:r>
            <a:r>
              <a:rPr lang="en-US" sz="2400" dirty="0">
                <a:solidFill>
                  <a:srgbClr val="0000FF"/>
                </a:solidFill>
                <a:latin typeface="Times New Roman" panose="02020603050405020304" pitchFamily="18" charset="0"/>
                <a:cs typeface="Times New Roman" panose="02020603050405020304" pitchFamily="18" charset="0"/>
              </a:rPr>
              <a:t>. Sau </a:t>
            </a:r>
            <a:r>
              <a:rPr lang="en-US" sz="2400" dirty="0" err="1">
                <a:solidFill>
                  <a:srgbClr val="0000FF"/>
                </a:solidFill>
                <a:latin typeface="Times New Roman" panose="02020603050405020304" pitchFamily="18" charset="0"/>
                <a:cs typeface="Times New Roman" panose="02020603050405020304" pitchFamily="18" charset="0"/>
              </a:rPr>
              <a:t>khi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đại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diện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lớp</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đọc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tình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huống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Từng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đội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bắt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tay</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vào</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phân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công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vai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diễn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lời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thoại</a:t>
            </a:r>
            <a:r>
              <a:rPr lang="en-US" sz="2400" dirty="0">
                <a:solidFill>
                  <a:srgbClr val="0000FF"/>
                </a:solidFill>
                <a:latin typeface="Times New Roman" panose="02020603050405020304" pitchFamily="18" charset="0"/>
                <a:cs typeface="Times New Roman" panose="02020603050405020304" pitchFamily="18" charset="0"/>
              </a:rPr>
              <a:t> …. </a:t>
            </a:r>
            <a:r>
              <a:rPr lang="en-US" sz="2400" dirty="0" err="1">
                <a:solidFill>
                  <a:srgbClr val="0000FF"/>
                </a:solidFill>
                <a:latin typeface="Times New Roman" panose="02020603050405020304" pitchFamily="18" charset="0"/>
                <a:cs typeface="Times New Roman" panose="02020603050405020304" pitchFamily="18" charset="0"/>
              </a:rPr>
              <a:t>Trong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thời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gian</a:t>
            </a:r>
            <a:r>
              <a:rPr lang="en-US" sz="2400" dirty="0">
                <a:solidFill>
                  <a:srgbClr val="0000FF"/>
                </a:solidFill>
                <a:latin typeface="Times New Roman" panose="02020603050405020304" pitchFamily="18" charset="0"/>
                <a:cs typeface="Times New Roman" panose="02020603050405020304" pitchFamily="18" charset="0"/>
              </a:rPr>
              <a:t> 5 </a:t>
            </a:r>
            <a:r>
              <a:rPr lang="en-US" sz="2400" dirty="0" err="1">
                <a:solidFill>
                  <a:srgbClr val="0000FF"/>
                </a:solidFill>
                <a:latin typeface="Times New Roman" panose="02020603050405020304" pitchFamily="18" charset="0"/>
                <a:cs typeface="Times New Roman" panose="02020603050405020304" pitchFamily="18" charset="0"/>
              </a:rPr>
              <a:t>phút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Từng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đội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sẽ</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lên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trình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bày</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phần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chuẩn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bị</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của</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nhóm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mình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Các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nhóm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còn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lại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theo</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dõi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và</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nhận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xét</a:t>
            </a:r>
            <a:r>
              <a:rPr lang="en-US" sz="2400" dirty="0">
                <a:solidFill>
                  <a:srgbClr val="0000FF"/>
                </a:solidFill>
                <a:latin typeface="Times New Roman" panose="02020603050405020304" pitchFamily="18" charset="0"/>
                <a:cs typeface="Times New Roman" panose="02020603050405020304" pitchFamily="18" charset="0"/>
              </a:rPr>
              <a:t> …</a:t>
            </a:r>
          </a:p>
        </p:txBody>
      </p:sp>
      <p:pic>
        <p:nvPicPr>
          <p:cNvPr id="17" name="Shape 274">
            <a:extLst>
              <a:ext uri="{FF2B5EF4-FFF2-40B4-BE49-F238E27FC236}">
                <a16:creationId xmlns:a16="http://schemas.microsoft.com/office/drawing/2014/main" id="{497E6337-45FE-4FED-A763-6CF60F9EF6AC}"/>
              </a:ext>
            </a:extLst>
          </p:cNvPr>
          <p:cNvPicPr/>
          <p:nvPr/>
        </p:nvPicPr>
        <p:blipFill>
          <a:blip r:embed="rId3"/>
          <a:stretch/>
        </p:blipFill>
        <p:spPr>
          <a:xfrm>
            <a:off x="1219201" y="2619319"/>
            <a:ext cx="4786462" cy="3622209"/>
          </a:xfrm>
          <a:prstGeom prst="rect">
            <a:avLst/>
          </a:prstGeom>
        </p:spPr>
      </p:pic>
    </p:spTree>
    <p:extLst>
      <p:ext uri="{BB962C8B-B14F-4D97-AF65-F5344CB8AC3E}">
        <p14:creationId xmlns:p14="http://schemas.microsoft.com/office/powerpoint/2010/main" val="180178003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IV.</a:t>
            </a:r>
          </a:p>
          <a:p>
            <a:pPr algn="ctr" defTabSz="457200"/>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Vận</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dụng</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a:solidFill>
                    <a:srgbClr val="FF0000"/>
                  </a:solidFill>
                  <a:latin typeface="#9Slide05 Fourth" panose="00000500000000000000" pitchFamily="2" charset="0"/>
                  <a:ea typeface="Helvetica Neue"/>
                  <a:cs typeface="Helvetica Neue"/>
                </a:rPr>
                <a:t> </a:t>
              </a: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
        <p:nvSpPr>
          <p:cNvPr id="16" name="Rectangle 15">
            <a:extLst>
              <a:ext uri="{FF2B5EF4-FFF2-40B4-BE49-F238E27FC236}">
                <a16:creationId xmlns:a16="http://schemas.microsoft.com/office/drawing/2014/main" id="{D78EE7A6-9879-47B4-9282-22E849826F45}"/>
              </a:ext>
            </a:extLst>
          </p:cNvPr>
          <p:cNvSpPr>
            <a:spLocks noChangeArrowheads="1"/>
          </p:cNvSpPr>
          <p:nvPr/>
        </p:nvSpPr>
        <p:spPr bwMode="auto">
          <a:xfrm>
            <a:off x="1437903" y="1396941"/>
            <a:ext cx="3315855"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7:</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a:solidFill>
                  <a:srgbClr val="FF0000"/>
                </a:solidFill>
                <a:latin typeface="#9Slide05 Fourth" panose="00000500000000000000" pitchFamily="2" charset="0"/>
                <a:ea typeface="Helvetica Neue"/>
                <a:cs typeface="Helvetica Neue"/>
              </a:rPr>
              <a:t>ỨNG PHÓ VỚI TÌNH HUỐNG NGUY HIỂM</a:t>
            </a:r>
            <a:endParaRPr lang="en-SG" altLang="en-US" sz="4400" b="1" dirty="0">
              <a:solidFill>
                <a:srgbClr val="0000FF"/>
              </a:solidFill>
              <a:latin typeface="#9Slide05 Fourth" panose="00000500000000000000" pitchFamily="2" charset="0"/>
            </a:endParaRPr>
          </a:p>
        </p:txBody>
      </p:sp>
    </p:spTree>
    <p:extLst>
      <p:ext uri="{BB962C8B-B14F-4D97-AF65-F5344CB8AC3E}">
        <p14:creationId xmlns:p14="http://schemas.microsoft.com/office/powerpoint/2010/main" val="3299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858PICdbgea5Gz679dY_PIC2018.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3481" y="2730137"/>
            <a:ext cx="2506824" cy="408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222069" y="209006"/>
            <a:ext cx="2141308" cy="2032264"/>
          </a:xfrm>
          <a:prstGeom prst="rect">
            <a:avLst/>
          </a:prstGeom>
        </p:spPr>
      </p:pic>
      <p:sp>
        <p:nvSpPr>
          <p:cNvPr id="4" name="AutoShape 3"/>
          <p:cNvSpPr>
            <a:spLocks noChangeArrowheads="1"/>
          </p:cNvSpPr>
          <p:nvPr/>
        </p:nvSpPr>
        <p:spPr bwMode="gray">
          <a:xfrm>
            <a:off x="3900210" y="328545"/>
            <a:ext cx="537845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b="1" dirty="0">
                <a:solidFill>
                  <a:srgbClr val="FFFF00"/>
                </a:solidFill>
                <a:latin typeface="Times New Roman" panose="02020603050405020304" pitchFamily="18" charset="0"/>
                <a:cs typeface="Times New Roman" panose="02020603050405020304" pitchFamily="18" charset="0"/>
              </a:rPr>
              <a:t>HOẠT ĐỘNG DỰ ÁN</a:t>
            </a:r>
          </a:p>
        </p:txBody>
      </p:sp>
      <p:pic>
        <p:nvPicPr>
          <p:cNvPr id="5" name="Google Shape;164;p9"/>
          <p:cNvPicPr preferRelativeResize="0"/>
          <p:nvPr/>
        </p:nvPicPr>
        <p:blipFill rotWithShape="1">
          <a:blip r:embed="rId4">
            <a:alphaModFix/>
          </a:blip>
          <a:srcRect l="15285" t="10430" r="46645" b="11190"/>
          <a:stretch/>
        </p:blipFill>
        <p:spPr>
          <a:xfrm>
            <a:off x="534931" y="1225138"/>
            <a:ext cx="10735228" cy="5254815"/>
          </a:xfrm>
          <a:prstGeom prst="rect">
            <a:avLst/>
          </a:prstGeom>
          <a:noFill/>
          <a:ln>
            <a:noFill/>
          </a:ln>
        </p:spPr>
      </p:pic>
      <p:pic>
        <p:nvPicPr>
          <p:cNvPr id="7" name="Picture 6"/>
          <p:cNvPicPr>
            <a:picLocks noChangeAspect="1"/>
          </p:cNvPicPr>
          <p:nvPr/>
        </p:nvPicPr>
        <p:blipFill>
          <a:blip r:embed="rId5"/>
          <a:stretch>
            <a:fillRect/>
          </a:stretch>
        </p:blipFill>
        <p:spPr>
          <a:xfrm>
            <a:off x="10936762" y="0"/>
            <a:ext cx="1255238" cy="937524"/>
          </a:xfrm>
          <a:prstGeom prst="rect">
            <a:avLst/>
          </a:prstGeom>
        </p:spPr>
      </p:pic>
      <p:sp>
        <p:nvSpPr>
          <p:cNvPr id="12" name="Rectangle 1">
            <a:extLst>
              <a:ext uri="{FF2B5EF4-FFF2-40B4-BE49-F238E27FC236}">
                <a16:creationId xmlns:a16="http://schemas.microsoft.com/office/drawing/2014/main" id="{4D40EF87-062F-4461-BA86-38BC89E616F3}"/>
              </a:ext>
            </a:extLst>
          </p:cNvPr>
          <p:cNvSpPr>
            <a:spLocks noChangeArrowheads="1"/>
          </p:cNvSpPr>
          <p:nvPr/>
        </p:nvSpPr>
        <p:spPr bwMode="auto">
          <a:xfrm>
            <a:off x="2363377" y="2045549"/>
            <a:ext cx="7182113"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60350" algn="l"/>
              </a:tabLst>
              <a:defRPr>
                <a:solidFill>
                  <a:schemeClr val="tx1"/>
                </a:solidFill>
                <a:latin typeface="Arial" panose="020B0604020202020204" pitchFamily="34" charset="0"/>
              </a:defRPr>
            </a:lvl1pPr>
            <a:lvl2pPr eaLnBrk="0" fontAlgn="base" hangingPunct="0">
              <a:spcBef>
                <a:spcPct val="0"/>
              </a:spcBef>
              <a:spcAft>
                <a:spcPct val="0"/>
              </a:spcAft>
              <a:tabLst>
                <a:tab pos="260350" algn="l"/>
              </a:tabLst>
              <a:defRPr>
                <a:solidFill>
                  <a:schemeClr val="tx1"/>
                </a:solidFill>
                <a:latin typeface="Arial" panose="020B0604020202020204" pitchFamily="34" charset="0"/>
              </a:defRPr>
            </a:lvl2pPr>
            <a:lvl3pPr eaLnBrk="0" fontAlgn="base" hangingPunct="0">
              <a:spcBef>
                <a:spcPct val="0"/>
              </a:spcBef>
              <a:spcAft>
                <a:spcPct val="0"/>
              </a:spcAft>
              <a:tabLst>
                <a:tab pos="260350" algn="l"/>
              </a:tabLst>
              <a:defRPr>
                <a:solidFill>
                  <a:schemeClr val="tx1"/>
                </a:solidFill>
                <a:latin typeface="Arial" panose="020B0604020202020204" pitchFamily="34" charset="0"/>
              </a:defRPr>
            </a:lvl3pPr>
            <a:lvl4pPr eaLnBrk="0" fontAlgn="base" hangingPunct="0">
              <a:spcBef>
                <a:spcPct val="0"/>
              </a:spcBef>
              <a:spcAft>
                <a:spcPct val="0"/>
              </a:spcAft>
              <a:tabLst>
                <a:tab pos="260350" algn="l"/>
              </a:tabLst>
              <a:defRPr>
                <a:solidFill>
                  <a:schemeClr val="tx1"/>
                </a:solidFill>
                <a:latin typeface="Arial" panose="020B0604020202020204" pitchFamily="34" charset="0"/>
              </a:defRPr>
            </a:lvl4pPr>
            <a:lvl5pPr eaLnBrk="0" fontAlgn="base" hangingPunct="0">
              <a:spcBef>
                <a:spcPct val="0"/>
              </a:spcBef>
              <a:spcAft>
                <a:spcPct val="0"/>
              </a:spcAft>
              <a:tabLst>
                <a:tab pos="260350" algn="l"/>
              </a:tabLst>
              <a:defRPr>
                <a:solidFill>
                  <a:schemeClr val="tx1"/>
                </a:solidFill>
                <a:latin typeface="Arial" panose="020B0604020202020204" pitchFamily="34" charset="0"/>
              </a:defRPr>
            </a:lvl5pPr>
            <a:lvl6pPr eaLnBrk="0" fontAlgn="base" hangingPunct="0">
              <a:spcBef>
                <a:spcPct val="0"/>
              </a:spcBef>
              <a:spcAft>
                <a:spcPct val="0"/>
              </a:spcAft>
              <a:tabLst>
                <a:tab pos="260350" algn="l"/>
              </a:tabLst>
              <a:defRPr>
                <a:solidFill>
                  <a:schemeClr val="tx1"/>
                </a:solidFill>
                <a:latin typeface="Arial" panose="020B0604020202020204" pitchFamily="34" charset="0"/>
              </a:defRPr>
            </a:lvl6pPr>
            <a:lvl7pPr eaLnBrk="0" fontAlgn="base" hangingPunct="0">
              <a:spcBef>
                <a:spcPct val="0"/>
              </a:spcBef>
              <a:spcAft>
                <a:spcPct val="0"/>
              </a:spcAft>
              <a:tabLst>
                <a:tab pos="260350" algn="l"/>
              </a:tabLst>
              <a:defRPr>
                <a:solidFill>
                  <a:schemeClr val="tx1"/>
                </a:solidFill>
                <a:latin typeface="Arial" panose="020B0604020202020204" pitchFamily="34" charset="0"/>
              </a:defRPr>
            </a:lvl7pPr>
            <a:lvl8pPr eaLnBrk="0" fontAlgn="base" hangingPunct="0">
              <a:spcBef>
                <a:spcPct val="0"/>
              </a:spcBef>
              <a:spcAft>
                <a:spcPct val="0"/>
              </a:spcAft>
              <a:tabLst>
                <a:tab pos="260350" algn="l"/>
              </a:tabLst>
              <a:defRPr>
                <a:solidFill>
                  <a:schemeClr val="tx1"/>
                </a:solidFill>
                <a:latin typeface="Arial" panose="020B0604020202020204" pitchFamily="34" charset="0"/>
              </a:defRPr>
            </a:lvl8pPr>
            <a:lvl9pPr eaLnBrk="0" fontAlgn="base" hangingPunct="0">
              <a:spcBef>
                <a:spcPct val="0"/>
              </a:spcBef>
              <a:spcAft>
                <a:spcPct val="0"/>
              </a:spcAft>
              <a:tabLst>
                <a:tab pos="2603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60350" algn="l"/>
              </a:tabLst>
            </a:pPr>
            <a:r>
              <a:rPr kumimoji="0" lang="vi-VN" altLang="en-US" sz="2800" b="0" i="0" u="none" strike="noStrike" cap="none" normalizeH="0" baseline="0" dirty="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Em hãy tìm hiểu về những tình huống nguy hiểm thường xảy ra ở địa phương em và nêu cách ứng phó với tình huống đó theo bảng mẫu sau:</a:t>
            </a:r>
            <a:endParaRPr kumimoji="0" lang="vi-VN" altLang="en-US" sz="2800" b="0" i="0" u="none" strike="noStrike" cap="none" normalizeH="0" baseline="0" dirty="0">
              <a:ln>
                <a:noFill/>
              </a:ln>
              <a:solidFill>
                <a:srgbClr val="FF0000"/>
              </a:solidFill>
              <a:effectLst/>
            </a:endParaRPr>
          </a:p>
        </p:txBody>
      </p:sp>
      <p:graphicFrame>
        <p:nvGraphicFramePr>
          <p:cNvPr id="13" name="Table 13">
            <a:extLst>
              <a:ext uri="{FF2B5EF4-FFF2-40B4-BE49-F238E27FC236}">
                <a16:creationId xmlns:a16="http://schemas.microsoft.com/office/drawing/2014/main" id="{25B8BC4A-3350-49CE-A435-FC48DC7D3767}"/>
              </a:ext>
            </a:extLst>
          </p:cNvPr>
          <p:cNvGraphicFramePr>
            <a:graphicFrameLocks noGrp="1"/>
          </p:cNvGraphicFramePr>
          <p:nvPr>
            <p:extLst>
              <p:ext uri="{D42A27DB-BD31-4B8C-83A1-F6EECF244321}">
                <p14:modId xmlns:p14="http://schemas.microsoft.com/office/powerpoint/2010/main" val="2189483392"/>
              </p:ext>
            </p:extLst>
          </p:nvPr>
        </p:nvGraphicFramePr>
        <p:xfrm>
          <a:off x="2363377" y="3796562"/>
          <a:ext cx="8128000" cy="164592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606581929"/>
                    </a:ext>
                  </a:extLst>
                </a:gridCol>
                <a:gridCol w="4064000">
                  <a:extLst>
                    <a:ext uri="{9D8B030D-6E8A-4147-A177-3AD203B41FA5}">
                      <a16:colId xmlns:a16="http://schemas.microsoft.com/office/drawing/2014/main" val="586163766"/>
                    </a:ext>
                  </a:extLst>
                </a:gridCol>
              </a:tblGrid>
              <a:tr h="370840">
                <a:tc>
                  <a:txBody>
                    <a:bodyPr/>
                    <a:lstStyle/>
                    <a:p>
                      <a:pPr algn="ct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huống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hiểm</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phó</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4361793"/>
                  </a:ext>
                </a:extLst>
              </a:tr>
              <a:tr h="370840">
                <a:tc>
                  <a:txBody>
                    <a:bodyPr/>
                    <a:lstStyle/>
                    <a:p>
                      <a:r>
                        <a:rPr lang="en-US" dirty="0"/>
                        <a:t>1…………………………………………………………….</a:t>
                      </a:r>
                    </a:p>
                    <a:p>
                      <a:r>
                        <a:rPr lang="en-US" dirty="0"/>
                        <a:t>2……………………………………………………………..</a:t>
                      </a:r>
                    </a:p>
                    <a:p>
                      <a:r>
                        <a:rPr lang="en-US" dirty="0"/>
                        <a:t>3……………………………………………………………..</a:t>
                      </a:r>
                    </a:p>
                    <a:p>
                      <a:r>
                        <a:rPr lang="en-US" dirty="0"/>
                        <a:t>………………</a:t>
                      </a:r>
                    </a:p>
                  </a:txBody>
                  <a:tcPr/>
                </a:tc>
                <a:tc>
                  <a:txBody>
                    <a:bodyPr/>
                    <a:lstStyle/>
                    <a:p>
                      <a:r>
                        <a:rPr lang="en-US" dirty="0"/>
                        <a:t>……………………………………………………………………………………………………………………………….</a:t>
                      </a:r>
                    </a:p>
                    <a:p>
                      <a:r>
                        <a:rPr lang="en-US" dirty="0"/>
                        <a:t>…………………………………………………………………</a:t>
                      </a:r>
                    </a:p>
                  </a:txBody>
                  <a:tcPr/>
                </a:tc>
                <a:extLst>
                  <a:ext uri="{0D108BD9-81ED-4DB2-BD59-A6C34878D82A}">
                    <a16:rowId xmlns:a16="http://schemas.microsoft.com/office/drawing/2014/main" val="3181082703"/>
                  </a:ext>
                </a:extLst>
              </a:tr>
            </a:tbl>
          </a:graphicData>
        </a:graphic>
      </p:graphicFrame>
    </p:spTree>
    <p:extLst>
      <p:ext uri="{BB962C8B-B14F-4D97-AF65-F5344CB8AC3E}">
        <p14:creationId xmlns:p14="http://schemas.microsoft.com/office/powerpoint/2010/main" val="231220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Xin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chào</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và</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hẹn</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gặp</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lại</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endParaRPr lang="en-SG" altLang="en-US" sz="4400" b="1" dirty="0">
                <a:solidFill>
                  <a:srgbClr val="0000FF"/>
                </a:solidFill>
                <a:latin typeface="#9Slide05 Fourth" panose="00000500000000000000" pitchFamily="2"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
        <p:nvSpPr>
          <p:cNvPr id="16" name="Rectangle 15">
            <a:extLst>
              <a:ext uri="{FF2B5EF4-FFF2-40B4-BE49-F238E27FC236}">
                <a16:creationId xmlns:a16="http://schemas.microsoft.com/office/drawing/2014/main" id="{FC6F22C8-2DCF-4E2D-9EE3-205FD2291E05}"/>
              </a:ext>
            </a:extLst>
          </p:cNvPr>
          <p:cNvSpPr>
            <a:spLocks noChangeArrowheads="1"/>
          </p:cNvSpPr>
          <p:nvPr/>
        </p:nvSpPr>
        <p:spPr bwMode="auto">
          <a:xfrm>
            <a:off x="1437903" y="1396941"/>
            <a:ext cx="3315855"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7:</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a:solidFill>
                  <a:srgbClr val="FF0000"/>
                </a:solidFill>
                <a:latin typeface="#9Slide05 Fourth" panose="00000500000000000000" pitchFamily="2" charset="0"/>
                <a:ea typeface="Helvetica Neue"/>
                <a:cs typeface="Helvetica Neue"/>
              </a:rPr>
              <a:t>ỨNG PHÓ VỚI TÌNH HUỐNG NGUY HIỂM</a:t>
            </a:r>
            <a:endParaRPr lang="en-SG" altLang="en-US" sz="4400" b="1" dirty="0">
              <a:solidFill>
                <a:srgbClr val="0000FF"/>
              </a:solidFill>
              <a:latin typeface="#9Slide05 Fourth" panose="00000500000000000000" pitchFamily="2" charset="0"/>
            </a:endParaRPr>
          </a:p>
        </p:txBody>
      </p:sp>
    </p:spTree>
    <p:extLst>
      <p:ext uri="{BB962C8B-B14F-4D97-AF65-F5344CB8AC3E}">
        <p14:creationId xmlns:p14="http://schemas.microsoft.com/office/powerpoint/2010/main" val="151207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I.</a:t>
            </a:r>
          </a:p>
          <a:p>
            <a:pPr algn="ctr" defTabSz="457200"/>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Khởi</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động</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37903" y="1396941"/>
              <a:ext cx="3315855"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7:</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a:solidFill>
                    <a:srgbClr val="FF0000"/>
                  </a:solidFill>
                  <a:latin typeface="#9Slide05 Fourth" panose="00000500000000000000" pitchFamily="2" charset="0"/>
                  <a:ea typeface="Helvetica Neue"/>
                  <a:cs typeface="Helvetica Neue"/>
                </a:rPr>
                <a:t>ỨNG PHÓ VỚI TÌNH HUỐNG NGUY HIỂM</a:t>
              </a:r>
              <a:endParaRPr lang="en-SG" altLang="en-US" sz="4400" b="1" dirty="0">
                <a:solidFill>
                  <a:srgbClr val="0000FF"/>
                </a:solidFill>
                <a:latin typeface="#9Slide05 Fourth" panose="00000500000000000000" pitchFamily="2"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129473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oogle Shape;164;p9"/>
          <p:cNvPicPr preferRelativeResize="0"/>
          <p:nvPr/>
        </p:nvPicPr>
        <p:blipFill rotWithShape="1">
          <a:blip r:embed="rId2">
            <a:alphaModFix/>
          </a:blip>
          <a:srcRect l="15285" t="10430" r="46645" b="11190"/>
          <a:stretch/>
        </p:blipFill>
        <p:spPr>
          <a:xfrm>
            <a:off x="-1133138" y="-347304"/>
            <a:ext cx="13897706" cy="7552607"/>
          </a:xfrm>
          <a:prstGeom prst="rect">
            <a:avLst/>
          </a:prstGeom>
          <a:noFill/>
          <a:ln>
            <a:noFill/>
          </a:ln>
        </p:spPr>
      </p:pic>
      <p:sp>
        <p:nvSpPr>
          <p:cNvPr id="12" name="TextBox 11"/>
          <p:cNvSpPr txBox="1">
            <a:spLocks noChangeArrowheads="1"/>
          </p:cNvSpPr>
          <p:nvPr/>
        </p:nvSpPr>
        <p:spPr bwMode="auto">
          <a:xfrm>
            <a:off x="1641018" y="703138"/>
            <a:ext cx="8696671" cy="742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50000"/>
              </a:lnSpc>
              <a:spcBef>
                <a:spcPct val="0"/>
              </a:spcBef>
              <a:spcAft>
                <a:spcPct val="0"/>
              </a:spcAft>
              <a:buFontTx/>
              <a:buNone/>
            </a:pPr>
            <a:r>
              <a:rPr lang="en-US" altLang="en-US" sz="32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TRÒ CHƠI: </a:t>
            </a:r>
            <a:r>
              <a:rPr lang="en-US" altLang="en-US" sz="32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TIẾP SỨC</a:t>
            </a:r>
            <a:endParaRPr lang="it-IT" altLang="en-US" sz="32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8" name="Picture 7"/>
          <p:cNvPicPr>
            <a:picLocks noChangeAspect="1"/>
          </p:cNvPicPr>
          <p:nvPr/>
        </p:nvPicPr>
        <p:blipFill>
          <a:blip r:embed="rId3"/>
          <a:stretch>
            <a:fillRect/>
          </a:stretch>
        </p:blipFill>
        <p:spPr>
          <a:xfrm>
            <a:off x="10936762" y="0"/>
            <a:ext cx="1255238" cy="937524"/>
          </a:xfrm>
          <a:prstGeom prst="rect">
            <a:avLst/>
          </a:prstGeom>
        </p:spPr>
      </p:pic>
      <p:sp>
        <p:nvSpPr>
          <p:cNvPr id="4" name="TextBox 3">
            <a:extLst>
              <a:ext uri="{FF2B5EF4-FFF2-40B4-BE49-F238E27FC236}">
                <a16:creationId xmlns:a16="http://schemas.microsoft.com/office/drawing/2014/main" id="{8CC38E85-34BC-4483-816D-EDBBC4BEB730}"/>
              </a:ext>
            </a:extLst>
          </p:cNvPr>
          <p:cNvSpPr txBox="1"/>
          <p:nvPr/>
        </p:nvSpPr>
        <p:spPr>
          <a:xfrm>
            <a:off x="1358436" y="3114544"/>
            <a:ext cx="9839651" cy="1231106"/>
          </a:xfrm>
          <a:prstGeom prst="rect">
            <a:avLst/>
          </a:prstGeom>
          <a:noFill/>
        </p:spPr>
        <p:txBody>
          <a:bodyPr wrap="square" rtlCol="0">
            <a:spAutoFit/>
          </a:bodyPr>
          <a:lstStyle/>
          <a:p>
            <a:pPr marL="160020" algn="just">
              <a:spcBef>
                <a:spcPts val="600"/>
              </a:spcBef>
              <a:spcAft>
                <a:spcPts val="0"/>
              </a:spcAft>
            </a:pP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chia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sẻ</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huống</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nguy</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hiểm</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từng</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gặp</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chứng</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xảy</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ra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p>
          <a:p>
            <a:endParaRPr lang="en-US" dirty="0">
              <a:solidFill>
                <a:srgbClr val="0000FF"/>
              </a:solidFill>
            </a:endParaRPr>
          </a:p>
        </p:txBody>
      </p:sp>
      <p:sp>
        <p:nvSpPr>
          <p:cNvPr id="5" name="TextBox 4">
            <a:extLst>
              <a:ext uri="{FF2B5EF4-FFF2-40B4-BE49-F238E27FC236}">
                <a16:creationId xmlns:a16="http://schemas.microsoft.com/office/drawing/2014/main" id="{3F43829E-65B7-4916-A7AA-11F059B941B6}"/>
              </a:ext>
            </a:extLst>
          </p:cNvPr>
          <p:cNvSpPr txBox="1"/>
          <p:nvPr/>
        </p:nvSpPr>
        <p:spPr>
          <a:xfrm>
            <a:off x="1358436" y="1702869"/>
            <a:ext cx="9839651" cy="954107"/>
          </a:xfrm>
          <a:prstGeom prst="rect">
            <a:avLst/>
          </a:prstGeom>
          <a:no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Luật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chơi</a:t>
            </a:r>
            <a:r>
              <a:rPr lang="en-US" sz="2800" b="1" dirty="0">
                <a:latin typeface="Times New Roman" panose="02020603050405020304" pitchFamily="18" charset="0"/>
                <a:cs typeface="Times New Roman" panose="02020603050405020304" pitchFamily="18" charset="0"/>
              </a:rPr>
              <a:t>: Chia </a:t>
            </a:r>
            <a:r>
              <a:rPr lang="en-US" sz="2800" b="1" dirty="0" err="1">
                <a:latin typeface="Times New Roman" panose="02020603050405020304" pitchFamily="18" charset="0"/>
                <a:cs typeface="Times New Roman" panose="02020603050405020304" pitchFamily="18" charset="0"/>
              </a:rPr>
              <a:t>lớp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thành</a:t>
            </a:r>
            <a:r>
              <a:rPr lang="en-US" sz="2800" b="1" dirty="0">
                <a:latin typeface="Times New Roman" panose="02020603050405020304" pitchFamily="18" charset="0"/>
                <a:cs typeface="Times New Roman" panose="02020603050405020304" pitchFamily="18" charset="0"/>
              </a:rPr>
              <a:t> 2 </a:t>
            </a:r>
            <a:r>
              <a:rPr lang="en-US" sz="2800" b="1" dirty="0" err="1">
                <a:latin typeface="Times New Roman" panose="02020603050405020304" pitchFamily="18" charset="0"/>
                <a:cs typeface="Times New Roman" panose="02020603050405020304" pitchFamily="18" charset="0"/>
              </a:rPr>
              <a:t>đội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Đội</a:t>
            </a:r>
            <a:r>
              <a:rPr lang="en-US" sz="2800" b="1" dirty="0">
                <a:latin typeface="Times New Roman" panose="02020603050405020304" pitchFamily="18" charset="0"/>
                <a:cs typeface="Times New Roman" panose="02020603050405020304" pitchFamily="18" charset="0"/>
              </a:rPr>
              <a:t> A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đội</a:t>
            </a:r>
            <a:r>
              <a:rPr lang="en-US" sz="2800" b="1" dirty="0">
                <a:latin typeface="Times New Roman" panose="02020603050405020304" pitchFamily="18" charset="0"/>
                <a:cs typeface="Times New Roman" panose="02020603050405020304" pitchFamily="18" charset="0"/>
              </a:rPr>
              <a:t> B.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vòng</a:t>
            </a:r>
            <a:r>
              <a:rPr lang="en-US" sz="2800" b="1" dirty="0">
                <a:latin typeface="Times New Roman" panose="02020603050405020304" pitchFamily="18" charset="0"/>
                <a:cs typeface="Times New Roman" panose="02020603050405020304" pitchFamily="18" charset="0"/>
              </a:rPr>
              <a:t> 2 </a:t>
            </a:r>
            <a:r>
              <a:rPr lang="en-US" sz="2800" b="1" dirty="0" err="1">
                <a:latin typeface="Times New Roman" panose="02020603050405020304" pitchFamily="18" charset="0"/>
                <a:cs typeface="Times New Roman" panose="02020603050405020304" pitchFamily="18" charset="0"/>
              </a:rPr>
              <a:t>phút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ghi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được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nhiều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huống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sẽ</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thắng</a:t>
            </a:r>
            <a:r>
              <a:rPr lang="en-US" sz="28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5092462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150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II.</a:t>
            </a:r>
          </a:p>
          <a:p>
            <a:pPr algn="ctr" defTabSz="457200"/>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Khám</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phá</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37903" y="1396941"/>
              <a:ext cx="3315855"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7:</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a:solidFill>
                    <a:srgbClr val="FF0000"/>
                  </a:solidFill>
                  <a:latin typeface="#9Slide05 Fourth" panose="00000500000000000000" pitchFamily="2" charset="0"/>
                  <a:ea typeface="Helvetica Neue"/>
                  <a:cs typeface="Helvetica Neue"/>
                </a:rPr>
                <a:t>ỨNG PHÓ VỚI TÌNH HUỐNG NGUY HIỂM</a:t>
              </a:r>
              <a:endParaRPr lang="en-SG" altLang="en-US" sz="4400" b="1" dirty="0">
                <a:solidFill>
                  <a:srgbClr val="0000FF"/>
                </a:solidFill>
                <a:latin typeface="#9Slide05 Fourth" panose="00000500000000000000" pitchFamily="2"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2576792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76916" y="624234"/>
            <a:ext cx="10174557" cy="5604731"/>
            <a:chOff x="676916" y="624234"/>
            <a:chExt cx="10174557" cy="5604731"/>
          </a:xfrm>
        </p:grpSpPr>
        <p:pic>
          <p:nvPicPr>
            <p:cNvPr id="6" name="Picture 5">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p:spPr>
        </p:pic>
      </p:grpSp>
      <p:sp>
        <p:nvSpPr>
          <p:cNvPr id="11" name="Rectangle 10"/>
          <p:cNvSpPr/>
          <p:nvPr/>
        </p:nvSpPr>
        <p:spPr>
          <a:xfrm>
            <a:off x="2690191" y="2075916"/>
            <a:ext cx="7421217" cy="1906869"/>
          </a:xfrm>
          <a:prstGeom prst="rect">
            <a:avLst/>
          </a:prstGeom>
        </p:spPr>
        <p:txBody>
          <a:bodyPr wrap="square">
            <a:spAutoFit/>
          </a:bodyPr>
          <a:lstStyle/>
          <a:p>
            <a:pPr marL="260985" indent="-152400">
              <a:lnSpc>
                <a:spcPct val="112000"/>
              </a:lnSpc>
              <a:spcAft>
                <a:spcPts val="500"/>
              </a:spcAft>
              <a:tabLst>
                <a:tab pos="1892935" algn="l"/>
              </a:tabLst>
            </a:pPr>
            <a:r>
              <a:rPr lang="en-US" sz="36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1. </a:t>
            </a:r>
            <a:r>
              <a:rPr lang="vi-VN" sz="3600" i="1"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Nêu được các tình huống nguy hiểm và hậu quả của những tình huống nguy hiểm đối với trẻ em.</a:t>
            </a:r>
            <a:endParaRPr lang="en-US" sz="3600" i="1"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13" name="Picture 12"/>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933986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9102" y="-200932"/>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4029102" y="149587"/>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a:solidFill>
                  <a:srgbClr val="0070C0"/>
                </a:solidFill>
                <a:latin typeface="Times New Roman" panose="02020603050405020304" pitchFamily="18" charset="0"/>
                <a:cs typeface="Times New Roman" panose="02020603050405020304" pitchFamily="18" charset="0"/>
              </a:rPr>
              <a:t>ĐỌC TÌNH HUỐNG</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3"/>
          <a:stretch>
            <a:fillRect/>
          </a:stretch>
        </p:blipFill>
        <p:spPr>
          <a:xfrm>
            <a:off x="10935926" y="-50055"/>
            <a:ext cx="1255238" cy="937524"/>
          </a:xfrm>
          <a:prstGeom prst="rect">
            <a:avLst/>
          </a:prstGeom>
        </p:spPr>
      </p:pic>
      <p:sp>
        <p:nvSpPr>
          <p:cNvPr id="3" name="TextBox 2">
            <a:extLst>
              <a:ext uri="{FF2B5EF4-FFF2-40B4-BE49-F238E27FC236}">
                <a16:creationId xmlns:a16="http://schemas.microsoft.com/office/drawing/2014/main" id="{AC3DD132-E06B-41D7-8F23-EC3479A4487A}"/>
              </a:ext>
            </a:extLst>
          </p:cNvPr>
          <p:cNvSpPr txBox="1"/>
          <p:nvPr/>
        </p:nvSpPr>
        <p:spPr>
          <a:xfrm>
            <a:off x="530087" y="942068"/>
            <a:ext cx="11410122" cy="5062924"/>
          </a:xfrm>
          <a:prstGeom prst="rect">
            <a:avLst/>
          </a:prstGeom>
          <a:noFill/>
        </p:spPr>
        <p:txBody>
          <a:bodyPr wrap="square" rtlCol="0">
            <a:spAutoFit/>
          </a:bodyPr>
          <a:lstStyle/>
          <a:p>
            <a:pPr marL="139700" indent="-139700" algn="just">
              <a:spcAft>
                <a:spcPts val="2400"/>
              </a:spcAft>
            </a:pP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2400" b="1" dirty="0">
                <a:solidFill>
                  <a:srgbClr val="9D67FE"/>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 đang chơi trước cửa nhà, Lan thấy một người phụ nữ lạ mặt giới thiệu là người quen, muốn gặp mẹ Lan để gửi đồ và trao đổi công việc. Lan mở cửa và lễ phép mời người phụ nữ lạ mặt vào nhà. Sau đó, Lan cảm thấy buồn ngủ và ngủ thiếp đi. Đến khi tỉnh dậy, Lan thấy mẹ ngồi bên cạnh, trong nhà có nhiều người, có cả công an. Lan lơ mơ hiểu ra là nhà mình vừa bị mất trộm.</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39700" indent="-139700" algn="just">
              <a:spcAft>
                <a:spcPts val="1800"/>
              </a:spcAft>
            </a:pP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400" dirty="0">
                <a:solidFill>
                  <a:srgbClr val="9D67FE"/>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Mưa dông, mưa đá, lốc xoáy, sét thường gây thiệt hại lớn về tài sản, hoa màu và con người. Nhiều ngôi nhà bị tốc mái, sập, hư hỏng nặng, khiến nhiều gia đình rơi vào cảnh “màn trời chiếu đất”, cuộc sống bị đảo lộn. Nhiều người bị thương, thậm chí có người còn bị thiệt mạng do những hiện tượng thiên tai khốc liệt này.</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2400" dirty="0">
                <a:solidFill>
                  <a:srgbClr val="9D67FE"/>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Đang ngồi học bài, Hải nghe tiếng còi xe cứu hoả rú vang cả khu phố. Nhìn qua cửa sổ, thấy ngọn lửa bùng cháy dữ dội từ ngôi nhà bên cạnh, em cầm vội chiếc khăn ướt che mũi, men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cầu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thang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chạy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xuống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tầng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thoát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ngoài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03451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id="{49368C2B-08BB-4567-BA27-2402FAA3C31F}"/>
              </a:ext>
            </a:extLst>
          </p:cNvPr>
          <p:cNvSpPr/>
          <p:nvPr/>
        </p:nvSpPr>
        <p:spPr>
          <a:xfrm>
            <a:off x="2784763" y="194888"/>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SVN-Vanilla Daisy Pro" panose="00000500000000000000" pitchFamily="2" charset="0"/>
                <a:ea typeface="Times New Roman" panose="02020603050405020304" pitchFamily="18" charset="0"/>
              </a:rPr>
              <a:t>PHIẾU BÀI TẬP</a:t>
            </a:r>
          </a:p>
          <a:p>
            <a:pPr algn="ctr"/>
            <a:r>
              <a:rPr lang="en-US" sz="3200" b="1" dirty="0">
                <a:solidFill>
                  <a:srgbClr val="FF0000"/>
                </a:solidFill>
                <a:latin typeface="SVN-Student" panose="02040603050506020204" pitchFamily="18" charset="0"/>
                <a:ea typeface="Times New Roman" panose="02020603050405020304" pitchFamily="18" charset="0"/>
              </a:rPr>
              <a:t>(THẢO LUẬN NHÓM)</a:t>
            </a:r>
          </a:p>
          <a:p>
            <a:r>
              <a:rPr lang="en-US" dirty="0">
                <a:solidFill>
                  <a:prstClr val="white"/>
                </a:solidFill>
                <a:latin typeface="Times New Roman" panose="02020603050405020304" pitchFamily="18" charset="0"/>
                <a:ea typeface="Times New Roman" panose="02020603050405020304" pitchFamily="18" charset="0"/>
              </a:rPr>
              <a:t> </a:t>
            </a:r>
          </a:p>
        </p:txBody>
      </p:sp>
      <p:cxnSp>
        <p:nvCxnSpPr>
          <p:cNvPr id="7" name="Straight Arrow Connector 6">
            <a:extLst>
              <a:ext uri="{FF2B5EF4-FFF2-40B4-BE49-F238E27FC236}">
                <a16:creationId xmlns:a16="http://schemas.microsoft.com/office/drawing/2014/main"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id="{D57A15F4-FE97-4AD2-BA74-AA0DC8068413}"/>
              </a:ext>
            </a:extLst>
          </p:cNvPr>
          <p:cNvSpPr/>
          <p:nvPr/>
        </p:nvSpPr>
        <p:spPr>
          <a:xfrm>
            <a:off x="715587" y="2186247"/>
            <a:ext cx="3822412"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b="1" dirty="0">
              <a:solidFill>
                <a:schemeClr val="tx1"/>
              </a:solidFill>
              <a:latin typeface="Times New Roman" panose="02020603050405020304" pitchFamily="18" charset="0"/>
              <a:cs typeface="Times New Roman" panose="02020603050405020304" pitchFamily="18" charset="0"/>
            </a:endParaRPr>
          </a:p>
          <a:p>
            <a:pPr algn="just"/>
            <a:r>
              <a:rPr lang="en-US" sz="2400" b="1" dirty="0">
                <a:solidFill>
                  <a:schemeClr val="tx1"/>
                </a:solidFill>
                <a:latin typeface="Times New Roman" panose="02020603050405020304" pitchFamily="18" charset="0"/>
                <a:cs typeface="Times New Roman" panose="02020603050405020304" pitchFamily="18" charset="0"/>
              </a:rPr>
              <a:t>1. </a:t>
            </a:r>
            <a:r>
              <a:rPr lang="vi-VN" sz="2400" b="1" dirty="0">
                <a:solidFill>
                  <a:schemeClr val="tx1"/>
                </a:solidFill>
                <a:latin typeface="Times New Roman" panose="02020603050405020304" pitchFamily="18" charset="0"/>
                <a:cs typeface="Times New Roman" panose="02020603050405020304" pitchFamily="18" charset="0"/>
              </a:rPr>
              <a:t>Các thông tin, tình huống trên đề cập đến những tình huống nguy hiểm nào?</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Hậu</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quả</a:t>
            </a:r>
            <a:r>
              <a:rPr lang="en-US" sz="2400" b="1" dirty="0">
                <a:solidFill>
                  <a:schemeClr val="tx1"/>
                </a:solidFill>
                <a:latin typeface="Times New Roman" panose="02020603050405020304" pitchFamily="18" charset="0"/>
                <a:cs typeface="Times New Roman" panose="02020603050405020304" pitchFamily="18" charset="0"/>
              </a:rPr>
              <a:t>?</a:t>
            </a:r>
          </a:p>
          <a:p>
            <a:endParaRPr lang="en-US" sz="2800" dirty="0">
              <a:solidFill>
                <a:prstClr val="black"/>
              </a:solidFill>
              <a:latin typeface="SVN-Vanilla Daisy Pro" panose="00000500000000000000" pitchFamily="2" charset="0"/>
              <a:cs typeface="Times" panose="02020603050405020304" pitchFamily="18" charset="0"/>
            </a:endParaRPr>
          </a:p>
        </p:txBody>
      </p:sp>
      <p:sp>
        <p:nvSpPr>
          <p:cNvPr id="9" name="Rectangle: Rounded Corners 15">
            <a:extLst>
              <a:ext uri="{FF2B5EF4-FFF2-40B4-BE49-F238E27FC236}">
                <a16:creationId xmlns:a16="http://schemas.microsoft.com/office/drawing/2014/main" id="{F00E3249-ACD5-4D11-8D94-2D016D6532E8}"/>
              </a:ext>
            </a:extLst>
          </p:cNvPr>
          <p:cNvSpPr/>
          <p:nvPr/>
        </p:nvSpPr>
        <p:spPr>
          <a:xfrm>
            <a:off x="4751993" y="2226889"/>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b="1" dirty="0">
              <a:solidFill>
                <a:prstClr val="black"/>
              </a:solidFill>
              <a:latin typeface="Times New Roman" panose="02020603050405020304" pitchFamily="18" charset="0"/>
              <a:cs typeface="Times New Roman" panose="02020603050405020304" pitchFamily="18" charset="0"/>
            </a:endParaRPr>
          </a:p>
          <a:p>
            <a:pPr algn="just"/>
            <a:endParaRPr lang="en-US" sz="2400" b="1" dirty="0">
              <a:solidFill>
                <a:prstClr val="black"/>
              </a:solidFill>
              <a:latin typeface="Times New Roman" panose="02020603050405020304" pitchFamily="18" charset="0"/>
              <a:cs typeface="Times New Roman" panose="02020603050405020304" pitchFamily="18" charset="0"/>
            </a:endParaRPr>
          </a:p>
          <a:p>
            <a:pPr algn="just"/>
            <a:r>
              <a:rPr lang="en-US" sz="2400" b="1" dirty="0">
                <a:solidFill>
                  <a:prstClr val="black"/>
                </a:solidFill>
                <a:latin typeface="Times New Roman" panose="02020603050405020304" pitchFamily="18" charset="0"/>
                <a:cs typeface="Times New Roman" panose="02020603050405020304" pitchFamily="18" charset="0"/>
              </a:rPr>
              <a:t>2. </a:t>
            </a:r>
            <a:r>
              <a:rPr lang="vi-VN" sz="2400" b="1" dirty="0">
                <a:solidFill>
                  <a:schemeClr val="tx1"/>
                </a:solidFill>
                <a:latin typeface="Times New Roman" panose="02020603050405020304" pitchFamily="18" charset="0"/>
                <a:cs typeface="Times New Roman" panose="02020603050405020304" pitchFamily="18" charset="0"/>
              </a:rPr>
              <a:t>Hãy kể thêm những tình huống nguy hiểm mà em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biết</a:t>
            </a:r>
            <a:endParaRPr lang="en-US" sz="2400" b="1" dirty="0">
              <a:solidFill>
                <a:schemeClr val="tx1"/>
              </a:solidFill>
              <a:latin typeface="Times New Roman" panose="02020603050405020304" pitchFamily="18" charset="0"/>
              <a:cs typeface="Times New Roman" panose="02020603050405020304" pitchFamily="18" charset="0"/>
            </a:endParaRPr>
          </a:p>
          <a:p>
            <a:pPr algn="just"/>
            <a:endParaRPr lang="en-US" sz="2400" b="1" dirty="0">
              <a:solidFill>
                <a:srgbClr val="000000"/>
              </a:solidFill>
              <a:latin typeface="Times New Roman" panose="02020603050405020304" pitchFamily="18" charset="0"/>
              <a:ea typeface="Times New Roman" panose="02020603050405020304" pitchFamily="18" charset="0"/>
            </a:endParaRPr>
          </a:p>
          <a:p>
            <a:pPr algn="just"/>
            <a:endParaRPr lang="en-US" dirty="0">
              <a:solidFill>
                <a:prstClr val="white"/>
              </a:solidFill>
              <a:latin typeface="Times New Roman" panose="02020603050405020304" pitchFamily="18" charset="0"/>
              <a:ea typeface="Times New Roman" panose="02020603050405020304" pitchFamily="18" charset="0"/>
            </a:endParaRPr>
          </a:p>
        </p:txBody>
      </p:sp>
      <p:sp>
        <p:nvSpPr>
          <p:cNvPr id="11" name="Rectangle: Rounded Corners 23">
            <a:extLst>
              <a:ext uri="{FF2B5EF4-FFF2-40B4-BE49-F238E27FC236}">
                <a16:creationId xmlns:a16="http://schemas.microsoft.com/office/drawing/2014/main" id="{7FC44327-CEE4-4E8B-92C5-96305680DC6A}"/>
              </a:ext>
            </a:extLst>
          </p:cNvPr>
          <p:cNvSpPr/>
          <p:nvPr/>
        </p:nvSpPr>
        <p:spPr>
          <a:xfrm>
            <a:off x="715586" y="4629728"/>
            <a:ext cx="3680806"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b="1" i="1" dirty="0">
                <a:solidFill>
                  <a:srgbClr val="000000"/>
                </a:solidFill>
                <a:latin typeface="Times New Roman" panose="02020603050405020304" pitchFamily="18" charset="0"/>
                <a:ea typeface="Times New Roman" panose="02020603050405020304" pitchFamily="18" charset="0"/>
              </a:rPr>
              <a:t>.............................................................................................................................................................................................................................................................</a:t>
            </a:r>
          </a:p>
        </p:txBody>
      </p:sp>
      <p:sp>
        <p:nvSpPr>
          <p:cNvPr id="12" name="Rectangle: Rounded Corners 24">
            <a:extLst>
              <a:ext uri="{FF2B5EF4-FFF2-40B4-BE49-F238E27FC236}">
                <a16:creationId xmlns:a16="http://schemas.microsoft.com/office/drawing/2014/main" id="{ED9BAAF3-BB42-469D-9A1D-E12DA3DD343C}"/>
              </a:ext>
            </a:extLst>
          </p:cNvPr>
          <p:cNvSpPr/>
          <p:nvPr/>
        </p:nvSpPr>
        <p:spPr>
          <a:xfrm>
            <a:off x="4605021" y="4629727"/>
            <a:ext cx="3479452" cy="189991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00"/>
                </a:solidFill>
                <a:latin typeface="Times New Roman" panose="02020603050405020304" pitchFamily="18" charset="0"/>
                <a:ea typeface="Times New Roman" panose="02020603050405020304" pitchFamily="18" charset="0"/>
              </a:rPr>
              <a:t>........................................................................................................................................................................................................................................</a:t>
            </a:r>
            <a:endParaRPr lang="en-US" sz="2000" dirty="0">
              <a:solidFill>
                <a:prstClr val="white"/>
              </a:solidFill>
              <a:latin typeface="Times New Roman" panose="02020603050405020304" pitchFamily="18" charset="0"/>
              <a:ea typeface="Times New Roman" panose="02020603050405020304" pitchFamily="18" charset="0"/>
            </a:endParaRPr>
          </a:p>
        </p:txBody>
      </p:sp>
      <p:sp>
        <p:nvSpPr>
          <p:cNvPr id="13" name="Rectangle: Rounded Corners 25">
            <a:extLst>
              <a:ext uri="{FF2B5EF4-FFF2-40B4-BE49-F238E27FC236}">
                <a16:creationId xmlns:a16="http://schemas.microsoft.com/office/drawing/2014/main" id="{80C22BBF-9AA1-43CF-8D6D-95361CBA2933}"/>
              </a:ext>
            </a:extLst>
          </p:cNvPr>
          <p:cNvSpPr/>
          <p:nvPr/>
        </p:nvSpPr>
        <p:spPr>
          <a:xfrm>
            <a:off x="8386734" y="4629727"/>
            <a:ext cx="3332480" cy="181863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rgbClr val="000000"/>
                </a:solidFill>
                <a:latin typeface="Times New Roman" panose="02020603050405020304" pitchFamily="18" charset="0"/>
                <a:ea typeface="Times New Roman" panose="02020603050405020304" pitchFamily="18" charset="0"/>
              </a:rPr>
              <a:t>...................................................................................................................................................................................................</a:t>
            </a:r>
            <a:endParaRPr lang="en-US" sz="2400" dirty="0">
              <a:solidFill>
                <a:prstClr val="white"/>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C8FB1BB-BF64-4C78-AACA-84C9F97ED11A}"/>
              </a:ext>
            </a:extLst>
          </p:cNvPr>
          <p:cNvCxnSpPr>
            <a:cxnSpLocks/>
          </p:cNvCxnSpPr>
          <p:nvPr/>
        </p:nvCxnSpPr>
        <p:spPr>
          <a:xfrm flipH="1">
            <a:off x="6216303" y="1536008"/>
            <a:ext cx="2540" cy="77216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p:cNvCxnSpPr>
          <p:nvPr/>
        </p:nvCxnSpPr>
        <p:spPr>
          <a:xfrm>
            <a:off x="266030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18EAD728-281A-4CBC-B6CB-AC46CE78C292}"/>
              </a:ext>
            </a:extLst>
          </p:cNvPr>
          <p:cNvCxnSpPr>
            <a:cxnSpLocks/>
          </p:cNvCxnSpPr>
          <p:nvPr/>
        </p:nvCxnSpPr>
        <p:spPr>
          <a:xfrm>
            <a:off x="634838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06C6F0E5-34EA-4A9B-B75B-08619F47AE1E}"/>
              </a:ext>
            </a:extLst>
          </p:cNvPr>
          <p:cNvCxnSpPr>
            <a:cxnSpLocks/>
          </p:cNvCxnSpPr>
          <p:nvPr/>
        </p:nvCxnSpPr>
        <p:spPr>
          <a:xfrm>
            <a:off x="10052974" y="4025207"/>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Rectangle: Rounded Corners 15">
            <a:extLst>
              <a:ext uri="{FF2B5EF4-FFF2-40B4-BE49-F238E27FC236}">
                <a16:creationId xmlns:a16="http://schemas.microsoft.com/office/drawing/2014/main" id="{F00E3249-ACD5-4D11-8D94-2D016D6532E8}"/>
              </a:ext>
            </a:extLst>
          </p:cNvPr>
          <p:cNvSpPr/>
          <p:nvPr/>
        </p:nvSpPr>
        <p:spPr>
          <a:xfrm>
            <a:off x="8672137" y="2145608"/>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pPr algn="just"/>
            <a:r>
              <a:rPr lang="en-US" sz="2400" b="1" dirty="0">
                <a:solidFill>
                  <a:prstClr val="black"/>
                </a:solidFill>
                <a:latin typeface="Times New Roman" panose="02020603050405020304" pitchFamily="18" charset="0"/>
                <a:cs typeface="Times New Roman" panose="02020603050405020304" pitchFamily="18" charset="0"/>
              </a:rPr>
              <a:t>3</a:t>
            </a:r>
            <a:r>
              <a:rPr lang="en-US" sz="2400" dirty="0">
                <a:solidFill>
                  <a:schemeClr val="tx1"/>
                </a:solidFill>
                <a:latin typeface="Times New Roman" panose="02020603050405020304" pitchFamily="18" charset="0"/>
                <a:cs typeface="Times New Roman" panose="02020603050405020304" pitchFamily="18" charset="0"/>
              </a:rPr>
              <a:t>. </a:t>
            </a:r>
            <a:r>
              <a:rPr lang="en-US" sz="2400" b="1" dirty="0">
                <a:solidFill>
                  <a:schemeClr val="tx1"/>
                </a:solidFill>
                <a:latin typeface="Times New Roman" panose="02020603050405020304" pitchFamily="18" charset="0"/>
                <a:cs typeface="Times New Roman" panose="02020603050405020304" pitchFamily="18" charset="0"/>
              </a:rPr>
              <a:t>Theo </a:t>
            </a:r>
            <a:r>
              <a:rPr lang="en-US" sz="2400" b="1" dirty="0" err="1">
                <a:solidFill>
                  <a:schemeClr val="tx1"/>
                </a:solidFill>
                <a:latin typeface="Times New Roman" panose="02020603050405020304" pitchFamily="18" charset="0"/>
                <a:cs typeface="Times New Roman" panose="02020603050405020304" pitchFamily="18" charset="0"/>
              </a:rPr>
              <a:t>em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thế</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nào</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là</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tình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huống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nguy</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hiểm</a:t>
            </a:r>
            <a:endParaRPr lang="en-US" sz="2400" b="1" dirty="0">
              <a:solidFill>
                <a:schemeClr val="tx1"/>
              </a:solidFill>
              <a:latin typeface="Times New Roman" panose="02020603050405020304" pitchFamily="18" charset="0"/>
              <a:cs typeface="Times New Roman" panose="02020603050405020304" pitchFamily="18" charset="0"/>
            </a:endParaRPr>
          </a:p>
          <a:p>
            <a:endParaRPr lang="en-US" dirty="0">
              <a:solidFill>
                <a:prstClr val="white"/>
              </a:solidFill>
              <a:latin typeface="Times New Roman" panose="02020603050405020304" pitchFamily="18" charset="0"/>
              <a:ea typeface="Times New Roman" panose="02020603050405020304" pitchFamily="18" charset="0"/>
            </a:endParaRPr>
          </a:p>
        </p:txBody>
      </p:sp>
      <p:pic>
        <p:nvPicPr>
          <p:cNvPr id="21" name="Picture 20"/>
          <p:cNvPicPr>
            <a:picLocks noChangeAspect="1"/>
          </p:cNvPicPr>
          <p:nvPr/>
        </p:nvPicPr>
        <p:blipFill>
          <a:blip r:embed="rId2"/>
          <a:stretch>
            <a:fillRect/>
          </a:stretch>
        </p:blipFill>
        <p:spPr>
          <a:xfrm>
            <a:off x="10936762" y="0"/>
            <a:ext cx="1255238" cy="937524"/>
          </a:xfrm>
          <a:prstGeom prst="rect">
            <a:avLst/>
          </a:prstGeom>
        </p:spPr>
      </p:pic>
    </p:spTree>
    <p:extLst>
      <p:ext uri="{BB962C8B-B14F-4D97-AF65-F5344CB8AC3E}">
        <p14:creationId xmlns:p14="http://schemas.microsoft.com/office/powerpoint/2010/main" val="27947475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id="{49368C2B-08BB-4567-BA27-2402FAA3C31F}"/>
              </a:ext>
            </a:extLst>
          </p:cNvPr>
          <p:cNvSpPr/>
          <p:nvPr/>
        </p:nvSpPr>
        <p:spPr>
          <a:xfrm>
            <a:off x="2853344" y="225491"/>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SVN-Vanilla Daisy Pro" panose="00000500000000000000" pitchFamily="2" charset="0"/>
                <a:ea typeface="Times New Roman" panose="02020603050405020304" pitchFamily="18" charset="0"/>
              </a:rPr>
              <a:t>PHIẾU BÀI TẬP</a:t>
            </a:r>
          </a:p>
          <a:p>
            <a:pPr algn="ctr"/>
            <a:r>
              <a:rPr lang="en-US" sz="3200" b="1" dirty="0">
                <a:solidFill>
                  <a:srgbClr val="FF0000"/>
                </a:solidFill>
                <a:latin typeface="SVN-Student" panose="02040603050506020204" pitchFamily="18" charset="0"/>
                <a:ea typeface="Times New Roman" panose="02020603050405020304" pitchFamily="18" charset="0"/>
              </a:rPr>
              <a:t>(THẢO LUẬN NHÓM)</a:t>
            </a:r>
          </a:p>
          <a:p>
            <a:r>
              <a:rPr lang="en-US" dirty="0">
                <a:solidFill>
                  <a:prstClr val="white"/>
                </a:solidFill>
                <a:latin typeface="Times New Roman" panose="02020603050405020304" pitchFamily="18" charset="0"/>
                <a:ea typeface="Times New Roman" panose="02020603050405020304" pitchFamily="18" charset="0"/>
              </a:rPr>
              <a:t> </a:t>
            </a:r>
          </a:p>
        </p:txBody>
      </p:sp>
      <p:cxnSp>
        <p:nvCxnSpPr>
          <p:cNvPr id="7" name="Straight Arrow Connector 6">
            <a:extLst>
              <a:ext uri="{FF2B5EF4-FFF2-40B4-BE49-F238E27FC236}">
                <a16:creationId xmlns:a16="http://schemas.microsoft.com/office/drawing/2014/main"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id="{D57A15F4-FE97-4AD2-BA74-AA0DC8068413}"/>
              </a:ext>
            </a:extLst>
          </p:cNvPr>
          <p:cNvSpPr/>
          <p:nvPr/>
        </p:nvSpPr>
        <p:spPr>
          <a:xfrm>
            <a:off x="302777" y="2100348"/>
            <a:ext cx="3538973"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a:solidFill>
                  <a:schemeClr val="tx1"/>
                </a:solidFill>
                <a:latin typeface="Times New Roman" panose="02020603050405020304" pitchFamily="18" charset="0"/>
                <a:cs typeface="Times New Roman" panose="02020603050405020304" pitchFamily="18" charset="0"/>
              </a:rPr>
              <a:t>1. </a:t>
            </a:r>
            <a:r>
              <a:rPr lang="vi-VN" sz="2400" b="1" dirty="0">
                <a:solidFill>
                  <a:schemeClr val="tx1"/>
                </a:solidFill>
                <a:latin typeface="Times New Roman" panose="02020603050405020304" pitchFamily="18" charset="0"/>
                <a:cs typeface="Times New Roman" panose="02020603050405020304" pitchFamily="18" charset="0"/>
              </a:rPr>
              <a:t>Các thông tin, tình huống trên đề cập đến những tình huống nguy hiểm nào?</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Hậu</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quả</a:t>
            </a:r>
            <a:r>
              <a:rPr lang="en-US" sz="2400" b="1" dirty="0">
                <a:solidFill>
                  <a:schemeClr val="tx1"/>
                </a:solidFill>
                <a:latin typeface="Times New Roman" panose="02020603050405020304" pitchFamily="18" charset="0"/>
                <a:cs typeface="Times New Roman" panose="02020603050405020304" pitchFamily="18" charset="0"/>
              </a:rPr>
              <a:t>?</a:t>
            </a:r>
          </a:p>
        </p:txBody>
      </p:sp>
      <p:sp>
        <p:nvSpPr>
          <p:cNvPr id="9" name="Rectangle: Rounded Corners 15">
            <a:extLst>
              <a:ext uri="{FF2B5EF4-FFF2-40B4-BE49-F238E27FC236}">
                <a16:creationId xmlns:a16="http://schemas.microsoft.com/office/drawing/2014/main" id="{F00E3249-ACD5-4D11-8D94-2D016D6532E8}"/>
              </a:ext>
            </a:extLst>
          </p:cNvPr>
          <p:cNvSpPr/>
          <p:nvPr/>
        </p:nvSpPr>
        <p:spPr>
          <a:xfrm>
            <a:off x="4355402" y="2100348"/>
            <a:ext cx="359637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pPr algn="just"/>
            <a:r>
              <a:rPr lang="en-US" sz="2400" b="1" dirty="0">
                <a:solidFill>
                  <a:prstClr val="black"/>
                </a:solidFill>
                <a:latin typeface="Times New Roman" panose="02020603050405020304" pitchFamily="18" charset="0"/>
                <a:cs typeface="Times New Roman" panose="02020603050405020304" pitchFamily="18" charset="0"/>
              </a:rPr>
              <a:t>2. </a:t>
            </a:r>
            <a:r>
              <a:rPr lang="vi-VN" sz="2400" b="1" dirty="0">
                <a:solidFill>
                  <a:schemeClr val="tx1"/>
                </a:solidFill>
                <a:latin typeface="Times New Roman" panose="02020603050405020304" pitchFamily="18" charset="0"/>
                <a:cs typeface="Times New Roman" panose="02020603050405020304" pitchFamily="18" charset="0"/>
              </a:rPr>
              <a:t>Hãy kể thêm những tình huống nguy hiểm mà em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biết</a:t>
            </a:r>
            <a:endParaRPr lang="en-US" sz="2400" b="1" dirty="0">
              <a:solidFill>
                <a:schemeClr val="tx1"/>
              </a:solidFill>
              <a:latin typeface="Times New Roman" panose="02020603050405020304" pitchFamily="18" charset="0"/>
              <a:cs typeface="Times New Roman" panose="02020603050405020304" pitchFamily="18" charset="0"/>
            </a:endParaRPr>
          </a:p>
          <a:p>
            <a:endParaRPr lang="en-US" dirty="0">
              <a:solidFill>
                <a:prstClr val="white"/>
              </a:solidFill>
              <a:latin typeface="Times New Roman" panose="02020603050405020304" pitchFamily="18" charset="0"/>
              <a:ea typeface="Times New Roman" panose="02020603050405020304" pitchFamily="18" charset="0"/>
            </a:endParaRPr>
          </a:p>
        </p:txBody>
      </p:sp>
      <p:sp>
        <p:nvSpPr>
          <p:cNvPr id="11" name="Rectangle: Rounded Corners 23">
            <a:extLst>
              <a:ext uri="{FF2B5EF4-FFF2-40B4-BE49-F238E27FC236}">
                <a16:creationId xmlns:a16="http://schemas.microsoft.com/office/drawing/2014/main" id="{7FC44327-CEE4-4E8B-92C5-96305680DC6A}"/>
              </a:ext>
            </a:extLst>
          </p:cNvPr>
          <p:cNvSpPr/>
          <p:nvPr/>
        </p:nvSpPr>
        <p:spPr>
          <a:xfrm>
            <a:off x="-48859" y="4421615"/>
            <a:ext cx="3263395" cy="237517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Times New Roman" panose="02020603050405020304" pitchFamily="18" charset="0"/>
              <a:ea typeface="Times New Roman" panose="02020603050405020304" pitchFamily="18" charset="0"/>
            </a:endParaRPr>
          </a:p>
        </p:txBody>
      </p:sp>
      <p:sp>
        <p:nvSpPr>
          <p:cNvPr id="12" name="Rectangle: Rounded Corners 24">
            <a:extLst>
              <a:ext uri="{FF2B5EF4-FFF2-40B4-BE49-F238E27FC236}">
                <a16:creationId xmlns:a16="http://schemas.microsoft.com/office/drawing/2014/main" id="{ED9BAAF3-BB42-469D-9A1D-E12DA3DD343C}"/>
              </a:ext>
            </a:extLst>
          </p:cNvPr>
          <p:cNvSpPr/>
          <p:nvPr/>
        </p:nvSpPr>
        <p:spPr>
          <a:xfrm>
            <a:off x="4200940" y="4273604"/>
            <a:ext cx="3750842" cy="2358905"/>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white"/>
              </a:solidFill>
              <a:latin typeface="Times New Roman" panose="02020603050405020304" pitchFamily="18" charset="0"/>
              <a:ea typeface="Times New Roman" panose="02020603050405020304" pitchFamily="18" charset="0"/>
            </a:endParaRPr>
          </a:p>
        </p:txBody>
      </p:sp>
      <p:sp>
        <p:nvSpPr>
          <p:cNvPr id="13" name="Rectangle: Rounded Corners 25">
            <a:extLst>
              <a:ext uri="{FF2B5EF4-FFF2-40B4-BE49-F238E27FC236}">
                <a16:creationId xmlns:a16="http://schemas.microsoft.com/office/drawing/2014/main" id="{80C22BBF-9AA1-43CF-8D6D-95361CBA2933}"/>
              </a:ext>
            </a:extLst>
          </p:cNvPr>
          <p:cNvSpPr/>
          <p:nvPr/>
        </p:nvSpPr>
        <p:spPr>
          <a:xfrm>
            <a:off x="8233184" y="4421615"/>
            <a:ext cx="3666441" cy="228467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C8FB1BB-BF64-4C78-AACA-84C9F97ED11A}"/>
              </a:ext>
            </a:extLst>
          </p:cNvPr>
          <p:cNvCxnSpPr>
            <a:cxnSpLocks/>
          </p:cNvCxnSpPr>
          <p:nvPr/>
        </p:nvCxnSpPr>
        <p:spPr>
          <a:xfrm flipH="1">
            <a:off x="6216303" y="1536008"/>
            <a:ext cx="2540" cy="77216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p:cNvCxnSpPr>
          <p:nvPr/>
        </p:nvCxnSpPr>
        <p:spPr>
          <a:xfrm flipH="1">
            <a:off x="1662557" y="3915781"/>
            <a:ext cx="19373" cy="518850"/>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18EAD728-281A-4CBC-B6CB-AC46CE78C292}"/>
              </a:ext>
            </a:extLst>
          </p:cNvPr>
          <p:cNvCxnSpPr>
            <a:cxnSpLocks/>
          </p:cNvCxnSpPr>
          <p:nvPr/>
        </p:nvCxnSpPr>
        <p:spPr>
          <a:xfrm flipH="1">
            <a:off x="5995284" y="3902765"/>
            <a:ext cx="11194" cy="334316"/>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06C6F0E5-34EA-4A9B-B75B-08619F47AE1E}"/>
              </a:ext>
            </a:extLst>
          </p:cNvPr>
          <p:cNvCxnSpPr>
            <a:cxnSpLocks/>
          </p:cNvCxnSpPr>
          <p:nvPr/>
        </p:nvCxnSpPr>
        <p:spPr>
          <a:xfrm>
            <a:off x="10147617" y="3964542"/>
            <a:ext cx="0" cy="518850"/>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Rectangle: Rounded Corners 15">
            <a:extLst>
              <a:ext uri="{FF2B5EF4-FFF2-40B4-BE49-F238E27FC236}">
                <a16:creationId xmlns:a16="http://schemas.microsoft.com/office/drawing/2014/main" id="{F00E3249-ACD5-4D11-8D94-2D016D6532E8}"/>
              </a:ext>
            </a:extLst>
          </p:cNvPr>
          <p:cNvSpPr/>
          <p:nvPr/>
        </p:nvSpPr>
        <p:spPr>
          <a:xfrm>
            <a:off x="8672137" y="2038004"/>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pPr algn="just"/>
            <a:r>
              <a:rPr lang="en-US" sz="2400" b="1" dirty="0">
                <a:solidFill>
                  <a:prstClr val="black"/>
                </a:solidFill>
                <a:latin typeface="Times New Roman" panose="02020603050405020304" pitchFamily="18" charset="0"/>
                <a:cs typeface="Times New Roman" panose="02020603050405020304" pitchFamily="18" charset="0"/>
              </a:rPr>
              <a:t>3</a:t>
            </a:r>
            <a:r>
              <a:rPr lang="en-US" sz="2400" dirty="0">
                <a:solidFill>
                  <a:schemeClr val="tx1"/>
                </a:solidFill>
                <a:latin typeface="Times New Roman" panose="02020603050405020304" pitchFamily="18" charset="0"/>
                <a:cs typeface="Times New Roman" panose="02020603050405020304" pitchFamily="18" charset="0"/>
              </a:rPr>
              <a:t>. </a:t>
            </a:r>
            <a:r>
              <a:rPr lang="en-US" sz="2400" b="1" dirty="0">
                <a:solidFill>
                  <a:schemeClr val="tx1"/>
                </a:solidFill>
                <a:latin typeface="Times New Roman" panose="02020603050405020304" pitchFamily="18" charset="0"/>
                <a:cs typeface="Times New Roman" panose="02020603050405020304" pitchFamily="18" charset="0"/>
              </a:rPr>
              <a:t>Theo </a:t>
            </a:r>
            <a:r>
              <a:rPr lang="en-US" sz="2400" b="1" dirty="0" err="1">
                <a:solidFill>
                  <a:schemeClr val="tx1"/>
                </a:solidFill>
                <a:latin typeface="Times New Roman" panose="02020603050405020304" pitchFamily="18" charset="0"/>
                <a:cs typeface="Times New Roman" panose="02020603050405020304" pitchFamily="18" charset="0"/>
              </a:rPr>
              <a:t>em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thế</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nào</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là</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tình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huống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nguy</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hiểm</a:t>
            </a:r>
            <a:endParaRPr lang="en-US" sz="2400" b="1" dirty="0">
              <a:solidFill>
                <a:schemeClr val="tx1"/>
              </a:solidFill>
              <a:latin typeface="Times New Roman" panose="02020603050405020304" pitchFamily="18" charset="0"/>
              <a:cs typeface="Times New Roman" panose="02020603050405020304" pitchFamily="18" charset="0"/>
            </a:endParaRPr>
          </a:p>
          <a:p>
            <a:endParaRPr lang="en-US" dirty="0">
              <a:solidFill>
                <a:prstClr val="white"/>
              </a:solidFill>
              <a:latin typeface="Times New Roman" panose="02020603050405020304" pitchFamily="18" charset="0"/>
              <a:ea typeface="Times New Roman" panose="02020603050405020304" pitchFamily="18" charset="0"/>
            </a:endParaRPr>
          </a:p>
        </p:txBody>
      </p:sp>
      <p:pic>
        <p:nvPicPr>
          <p:cNvPr id="21" name="Picture 20"/>
          <p:cNvPicPr>
            <a:picLocks noChangeAspect="1"/>
          </p:cNvPicPr>
          <p:nvPr/>
        </p:nvPicPr>
        <p:blipFill>
          <a:blip r:embed="rId2"/>
          <a:stretch>
            <a:fillRect/>
          </a:stretch>
        </p:blipFill>
        <p:spPr>
          <a:xfrm>
            <a:off x="10936762" y="0"/>
            <a:ext cx="1255238" cy="937524"/>
          </a:xfrm>
          <a:prstGeom prst="rect">
            <a:avLst/>
          </a:prstGeom>
        </p:spPr>
      </p:pic>
      <p:sp>
        <p:nvSpPr>
          <p:cNvPr id="4" name="TextBox 3">
            <a:extLst>
              <a:ext uri="{FF2B5EF4-FFF2-40B4-BE49-F238E27FC236}">
                <a16:creationId xmlns:a16="http://schemas.microsoft.com/office/drawing/2014/main" id="{E4AFBF2A-DB50-417B-892C-9C7F3E67C2E2}"/>
              </a:ext>
            </a:extLst>
          </p:cNvPr>
          <p:cNvSpPr txBox="1"/>
          <p:nvPr/>
        </p:nvSpPr>
        <p:spPr>
          <a:xfrm>
            <a:off x="129949" y="4447646"/>
            <a:ext cx="2902226" cy="2677656"/>
          </a:xfrm>
          <a:prstGeom prst="rect">
            <a:avLst/>
          </a:prstGeom>
          <a:noFill/>
        </p:spPr>
        <p:txBody>
          <a:bodyPr wrap="square" rtlCol="0">
            <a:spAutoFit/>
          </a:bodyPr>
          <a:lstStyle/>
          <a:p>
            <a:pPr algn="just"/>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huống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nguy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hiểm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Hoả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hoạn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lốc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xoáy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mất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trộm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bắt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cóc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gây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hậu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nguy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hiểm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mạng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5E7109D5-C9ED-4423-87FB-98240FAE2DD9}"/>
              </a:ext>
            </a:extLst>
          </p:cNvPr>
          <p:cNvSpPr txBox="1"/>
          <p:nvPr/>
        </p:nvSpPr>
        <p:spPr>
          <a:xfrm>
            <a:off x="4200940" y="4376834"/>
            <a:ext cx="3750842" cy="1569660"/>
          </a:xfrm>
          <a:prstGeom prst="rect">
            <a:avLst/>
          </a:prstGeom>
          <a:noFill/>
        </p:spPr>
        <p:txBody>
          <a:bodyPr wrap="square" rtlCol="0">
            <a:spAutoFit/>
          </a:bodyPr>
          <a:lstStyle/>
          <a:p>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Lũ</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quét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lũ</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ống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sạt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lỡ</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té</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phóng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vượt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ẩu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419D4F89-0626-4A37-8ED5-43CB64105511}"/>
              </a:ext>
            </a:extLst>
          </p:cNvPr>
          <p:cNvSpPr txBox="1"/>
          <p:nvPr/>
        </p:nvSpPr>
        <p:spPr>
          <a:xfrm>
            <a:off x="8233184" y="4483392"/>
            <a:ext cx="3828867" cy="2308324"/>
          </a:xfrm>
          <a:prstGeom prst="rect">
            <a:avLst/>
          </a:prstGeom>
          <a:noFill/>
        </p:spPr>
        <p:txBody>
          <a:bodyPr wrap="square" rtlCol="0">
            <a:spAutoFit/>
          </a:bodyPr>
          <a:lstStyle/>
          <a:p>
            <a:r>
              <a:rPr lang="vi-VN" sz="2400" dirty="0">
                <a:solidFill>
                  <a:srgbClr val="000000"/>
                </a:solidFill>
                <a:effectLst/>
                <a:latin typeface="Times New Roman" panose="02020603050405020304" pitchFamily="18" charset="0"/>
                <a:ea typeface="Times New Roman" panose="02020603050405020304" pitchFamily="18" charset="0"/>
              </a:rPr>
              <a:t>Tình huống nguy hiểm là những sự việc bất ngờ xảy ra, có nguy cơ đe doạ nghiêm trọng đến sức khoẻ, tính mạng, gây thiệt </a:t>
            </a:r>
            <a:r>
              <a:rPr lang="en-US" sz="2400" dirty="0" err="1">
                <a:solidFill>
                  <a:srgbClr val="000000"/>
                </a:solidFill>
                <a:effectLst/>
                <a:latin typeface="Times New Roman" panose="02020603050405020304" pitchFamily="18" charset="0"/>
                <a:ea typeface="Times New Roman" panose="02020603050405020304" pitchFamily="18" charset="0"/>
              </a:rPr>
              <a:t>hại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tài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sản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môi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trường</a:t>
            </a:r>
            <a:r>
              <a:rPr lang="en-US" sz="2400" dirty="0">
                <a:solidFill>
                  <a:srgbClr val="000000"/>
                </a:solidFill>
                <a:effectLst/>
                <a:latin typeface="Times New Roman" panose="02020603050405020304" pitchFamily="18" charset="0"/>
                <a:ea typeface="Times New Roman" panose="02020603050405020304" pitchFamily="18" charset="0"/>
              </a:rPr>
              <a:t> …..</a:t>
            </a:r>
            <a:endParaRPr lang="en-US" sz="2400" dirty="0"/>
          </a:p>
        </p:txBody>
      </p:sp>
    </p:spTree>
    <p:extLst>
      <p:ext uri="{BB962C8B-B14F-4D97-AF65-F5344CB8AC3E}">
        <p14:creationId xmlns:p14="http://schemas.microsoft.com/office/powerpoint/2010/main" val="34143616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down)">
                                      <p:cBhvr>
                                        <p:cTn id="2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7208</TotalTime>
  <Words>1493</Words>
  <Application>Microsoft Office PowerPoint</Application>
  <PresentationFormat>Widescreen</PresentationFormat>
  <Paragraphs>108</Paragraphs>
  <Slides>24</Slides>
  <Notes>5</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24</vt:i4>
      </vt:variant>
    </vt:vector>
  </HeadingPairs>
  <TitlesOfParts>
    <vt:vector size="40" baseType="lpstr">
      <vt:lpstr>#9Slide05 Fourth</vt:lpstr>
      <vt:lpstr>#9Slide05 Kathya</vt:lpstr>
      <vt:lpstr>#9Slide06 SVNSlow Attack</vt:lpstr>
      <vt:lpstr>.VnTime</vt:lpstr>
      <vt:lpstr>Arial</vt:lpstr>
      <vt:lpstr>Calibri</vt:lpstr>
      <vt:lpstr>Calibri Light</vt:lpstr>
      <vt:lpstr>SVN-Student</vt:lpstr>
      <vt:lpstr>SVN-Vanilla Daisy Pro</vt:lpstr>
      <vt:lpstr>SVN-Wallington</vt:lpstr>
      <vt:lpstr>Symbol</vt:lpstr>
      <vt:lpstr>Times New Roman</vt:lpstr>
      <vt:lpstr>Office Theme</vt:lpstr>
      <vt:lpstr>1_Office Theme</vt:lpstr>
      <vt:lpstr>2_Office Theme</vt:lpstr>
      <vt:lpstr>24_Office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cp:lastModifiedBy>
  <cp:revision>178</cp:revision>
  <dcterms:created xsi:type="dcterms:W3CDTF">2021-06-28T15:32:15Z</dcterms:created>
  <dcterms:modified xsi:type="dcterms:W3CDTF">2021-07-20T09:07:10Z</dcterms:modified>
</cp:coreProperties>
</file>