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17"/>
  </p:notesMasterIdLst>
  <p:sldIdLst>
    <p:sldId id="276" r:id="rId3"/>
    <p:sldId id="258" r:id="rId4"/>
    <p:sldId id="260" r:id="rId5"/>
    <p:sldId id="259" r:id="rId6"/>
    <p:sldId id="261" r:id="rId7"/>
    <p:sldId id="262" r:id="rId8"/>
    <p:sldId id="263" r:id="rId9"/>
    <p:sldId id="264" r:id="rId10"/>
    <p:sldId id="265" r:id="rId11"/>
    <p:sldId id="266" r:id="rId12"/>
    <p:sldId id="267" r:id="rId13"/>
    <p:sldId id="268" r:id="rId14"/>
    <p:sldId id="269" r:id="rId15"/>
    <p:sldId id="274" r:id="rId1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1428" y="-10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presProps" Target="presProps.xml"/><Relationship Id="rId3" Type="http://schemas.openxmlformats.org/officeDocument/2006/relationships/slide" Target="slides/slide1.xml"/><Relationship Id="rId21" Type="http://schemas.openxmlformats.org/officeDocument/2006/relationships/tableStyles" Target="tableStyle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35A4BE4-9FFE-438C-BA6E-E666A5AD1E62}" type="datetimeFigureOut">
              <a:rPr lang="en-US" smtClean="0"/>
              <a:t>9/28/2021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B4687D9-230B-4047-93EE-5A97D1206FBE}" type="slidenum">
              <a:rPr lang="en-US" smtClean="0"/>
              <a:t>‹#›</a:t>
            </a:fld>
            <a:endParaRPr lang="en-US"/>
          </a:p>
        </p:txBody>
      </p:sp>
    </p:spTree>
    <p:extLst>
      <p:ext uri="{BB962C8B-B14F-4D97-AF65-F5344CB8AC3E}">
        <p14:creationId xmlns:p14="http://schemas.microsoft.com/office/powerpoint/2010/main" val="352970828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8D129F69-6681-423C-8195-C4FD1E14AADF}" type="datetimeFigureOut">
              <a:rPr lang="en-US" smtClean="0"/>
              <a:t>9/28/2021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6A65513-7309-4895-BC35-ADB89101885F}" type="slidenum">
              <a:rPr lang="en-US" smtClean="0"/>
              <a:t>‹#›</a:t>
            </a:fld>
            <a:endParaRPr lang="en-US"/>
          </a:p>
        </p:txBody>
      </p:sp>
    </p:spTree>
    <p:extLst>
      <p:ext uri="{BB962C8B-B14F-4D97-AF65-F5344CB8AC3E}">
        <p14:creationId xmlns:p14="http://schemas.microsoft.com/office/powerpoint/2010/main" val="243893122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D129F69-6681-423C-8195-C4FD1E14AADF}" type="datetimeFigureOut">
              <a:rPr lang="en-US" smtClean="0"/>
              <a:t>9/28/2021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6A65513-7309-4895-BC35-ADB89101885F}" type="slidenum">
              <a:rPr lang="en-US" smtClean="0"/>
              <a:t>‹#›</a:t>
            </a:fld>
            <a:endParaRPr lang="en-US"/>
          </a:p>
        </p:txBody>
      </p:sp>
    </p:spTree>
    <p:extLst>
      <p:ext uri="{BB962C8B-B14F-4D97-AF65-F5344CB8AC3E}">
        <p14:creationId xmlns:p14="http://schemas.microsoft.com/office/powerpoint/2010/main" val="14503589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D129F69-6681-423C-8195-C4FD1E14AADF}" type="datetimeFigureOut">
              <a:rPr lang="en-US" smtClean="0"/>
              <a:t>9/28/2021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6A65513-7309-4895-BC35-ADB89101885F}" type="slidenum">
              <a:rPr lang="en-US" smtClean="0"/>
              <a:t>‹#›</a:t>
            </a:fld>
            <a:endParaRPr lang="en-US"/>
          </a:p>
        </p:txBody>
      </p:sp>
    </p:spTree>
    <p:extLst>
      <p:ext uri="{BB962C8B-B14F-4D97-AF65-F5344CB8AC3E}">
        <p14:creationId xmlns:p14="http://schemas.microsoft.com/office/powerpoint/2010/main" val="12059423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67C76CCC-4F77-4793-8E65-2BFF00F4CB3C}" type="slidenum">
              <a:rPr lang="en-US" altLang="en-US">
                <a:solidFill>
                  <a:srgbClr val="000000"/>
                </a:solidFill>
              </a:rPr>
              <a:pPr>
                <a:defRPr/>
              </a:pPr>
              <a:t>‹#›</a:t>
            </a:fld>
            <a:endParaRPr lang="en-US" altLang="en-US">
              <a:solidFill>
                <a:srgbClr val="000000"/>
              </a:solidFill>
            </a:endParaRPr>
          </a:p>
        </p:txBody>
      </p:sp>
    </p:spTree>
    <p:extLst>
      <p:ext uri="{BB962C8B-B14F-4D97-AF65-F5344CB8AC3E}">
        <p14:creationId xmlns:p14="http://schemas.microsoft.com/office/powerpoint/2010/main" val="381254941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14E37D05-FB6B-4F73-A3CD-BBA7289CB9EF}" type="slidenum">
              <a:rPr lang="en-US" altLang="en-US">
                <a:solidFill>
                  <a:srgbClr val="000000"/>
                </a:solidFill>
              </a:rPr>
              <a:pPr>
                <a:defRPr/>
              </a:pPr>
              <a:t>‹#›</a:t>
            </a:fld>
            <a:endParaRPr lang="en-US" altLang="en-US">
              <a:solidFill>
                <a:srgbClr val="000000"/>
              </a:solidFill>
            </a:endParaRPr>
          </a:p>
        </p:txBody>
      </p:sp>
    </p:spTree>
    <p:extLst>
      <p:ext uri="{BB962C8B-B14F-4D97-AF65-F5344CB8AC3E}">
        <p14:creationId xmlns:p14="http://schemas.microsoft.com/office/powerpoint/2010/main" val="297138645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8"/>
            <a:ext cx="78867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C9A4140C-F8DB-4BCE-B653-C4CC55D53E40}" type="slidenum">
              <a:rPr lang="en-US" altLang="en-US">
                <a:solidFill>
                  <a:srgbClr val="000000"/>
                </a:solidFill>
              </a:rPr>
              <a:pPr>
                <a:defRPr/>
              </a:pPr>
              <a:t>‹#›</a:t>
            </a:fld>
            <a:endParaRPr lang="en-US" altLang="en-US">
              <a:solidFill>
                <a:srgbClr val="000000"/>
              </a:solidFill>
            </a:endParaRPr>
          </a:p>
        </p:txBody>
      </p:sp>
    </p:spTree>
    <p:extLst>
      <p:ext uri="{BB962C8B-B14F-4D97-AF65-F5344CB8AC3E}">
        <p14:creationId xmlns:p14="http://schemas.microsoft.com/office/powerpoint/2010/main" val="399568346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2CB2FC04-B786-4C9E-A665-BF64A0BB41E1}" type="slidenum">
              <a:rPr lang="en-US" altLang="en-US">
                <a:solidFill>
                  <a:srgbClr val="000000"/>
                </a:solidFill>
              </a:rPr>
              <a:pPr>
                <a:defRPr/>
              </a:pPr>
              <a:t>‹#›</a:t>
            </a:fld>
            <a:endParaRPr lang="en-US" altLang="en-US">
              <a:solidFill>
                <a:srgbClr val="000000"/>
              </a:solidFill>
            </a:endParaRPr>
          </a:p>
        </p:txBody>
      </p:sp>
    </p:spTree>
    <p:extLst>
      <p:ext uri="{BB962C8B-B14F-4D97-AF65-F5344CB8AC3E}">
        <p14:creationId xmlns:p14="http://schemas.microsoft.com/office/powerpoint/2010/main" val="327652830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30238" y="365125"/>
            <a:ext cx="7886700" cy="1325563"/>
          </a:xfrm>
        </p:spPr>
        <p:txBody>
          <a:bodyPr/>
          <a:lstStyle/>
          <a:p>
            <a:r>
              <a:rPr lang="en-US"/>
              <a:t>Click to edit Master title style</a:t>
            </a:r>
          </a:p>
        </p:txBody>
      </p:sp>
      <p:sp>
        <p:nvSpPr>
          <p:cNvPr id="3" name="Text Placeholder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30238" y="2505075"/>
            <a:ext cx="386873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7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a:ln/>
        </p:spPr>
        <p:txBody>
          <a:bodyPr/>
          <a:lstStyle>
            <a:lvl1pPr>
              <a:defRPr/>
            </a:lvl1pPr>
          </a:lstStyle>
          <a:p>
            <a:pPr>
              <a:defRPr/>
            </a:pPr>
            <a:endParaRPr lang="en-US" altLang="en-US">
              <a:solidFill>
                <a:srgbClr val="000000"/>
              </a:solidFill>
            </a:endParaRPr>
          </a:p>
        </p:txBody>
      </p:sp>
      <p:sp>
        <p:nvSpPr>
          <p:cNvPr id="8" name="Rectangle 5"/>
          <p:cNvSpPr>
            <a:spLocks noGrp="1" noChangeArrowheads="1"/>
          </p:cNvSpPr>
          <p:nvPr>
            <p:ph type="ftr" sz="quarter" idx="11"/>
          </p:nvPr>
        </p:nvSpPr>
        <p:spPr>
          <a:ln/>
        </p:spPr>
        <p:txBody>
          <a:bodyPr/>
          <a:lstStyle>
            <a:lvl1pPr>
              <a:defRPr/>
            </a:lvl1pPr>
          </a:lstStyle>
          <a:p>
            <a:pPr>
              <a:defRPr/>
            </a:pPr>
            <a:endParaRPr lang="en-US" altLang="en-US">
              <a:solidFill>
                <a:srgbClr val="000000"/>
              </a:solidFill>
            </a:endParaRPr>
          </a:p>
        </p:txBody>
      </p:sp>
      <p:sp>
        <p:nvSpPr>
          <p:cNvPr id="9" name="Rectangle 6"/>
          <p:cNvSpPr>
            <a:spLocks noGrp="1" noChangeArrowheads="1"/>
          </p:cNvSpPr>
          <p:nvPr>
            <p:ph type="sldNum" sz="quarter" idx="12"/>
          </p:nvPr>
        </p:nvSpPr>
        <p:spPr>
          <a:ln/>
        </p:spPr>
        <p:txBody>
          <a:bodyPr/>
          <a:lstStyle>
            <a:lvl1pPr>
              <a:defRPr/>
            </a:lvl1pPr>
          </a:lstStyle>
          <a:p>
            <a:pPr>
              <a:defRPr/>
            </a:pPr>
            <a:fld id="{5D778BB2-C31A-4248-A42E-66DF6538E337}" type="slidenum">
              <a:rPr lang="en-US" altLang="en-US">
                <a:solidFill>
                  <a:srgbClr val="000000"/>
                </a:solidFill>
              </a:rPr>
              <a:pPr>
                <a:defRPr/>
              </a:pPr>
              <a:t>‹#›</a:t>
            </a:fld>
            <a:endParaRPr lang="en-US" altLang="en-US">
              <a:solidFill>
                <a:srgbClr val="000000"/>
              </a:solidFill>
            </a:endParaRPr>
          </a:p>
        </p:txBody>
      </p:sp>
    </p:spTree>
    <p:extLst>
      <p:ext uri="{BB962C8B-B14F-4D97-AF65-F5344CB8AC3E}">
        <p14:creationId xmlns:p14="http://schemas.microsoft.com/office/powerpoint/2010/main" val="16096769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a:ln/>
        </p:spPr>
        <p:txBody>
          <a:bodyPr/>
          <a:lstStyle>
            <a:lvl1pPr>
              <a:defRPr/>
            </a:lvl1pPr>
          </a:lstStyle>
          <a:p>
            <a:pPr>
              <a:defRPr/>
            </a:pPr>
            <a:endParaRPr lang="en-US" altLang="en-US">
              <a:solidFill>
                <a:srgbClr val="000000"/>
              </a:solidFill>
            </a:endParaRPr>
          </a:p>
        </p:txBody>
      </p:sp>
      <p:sp>
        <p:nvSpPr>
          <p:cNvPr id="4" name="Rectangle 5"/>
          <p:cNvSpPr>
            <a:spLocks noGrp="1" noChangeArrowheads="1"/>
          </p:cNvSpPr>
          <p:nvPr>
            <p:ph type="ftr" sz="quarter" idx="11"/>
          </p:nvPr>
        </p:nvSpPr>
        <p:spPr>
          <a:ln/>
        </p:spPr>
        <p:txBody>
          <a:bodyPr/>
          <a:lstStyle>
            <a:lvl1pPr>
              <a:defRPr/>
            </a:lvl1pPr>
          </a:lstStyle>
          <a:p>
            <a:pPr>
              <a:defRPr/>
            </a:pPr>
            <a:endParaRPr lang="en-US" altLang="en-US">
              <a:solidFill>
                <a:srgbClr val="000000"/>
              </a:solidFill>
            </a:endParaRPr>
          </a:p>
        </p:txBody>
      </p:sp>
      <p:sp>
        <p:nvSpPr>
          <p:cNvPr id="5" name="Rectangle 6"/>
          <p:cNvSpPr>
            <a:spLocks noGrp="1" noChangeArrowheads="1"/>
          </p:cNvSpPr>
          <p:nvPr>
            <p:ph type="sldNum" sz="quarter" idx="12"/>
          </p:nvPr>
        </p:nvSpPr>
        <p:spPr>
          <a:ln/>
        </p:spPr>
        <p:txBody>
          <a:bodyPr/>
          <a:lstStyle>
            <a:lvl1pPr>
              <a:defRPr/>
            </a:lvl1pPr>
          </a:lstStyle>
          <a:p>
            <a:pPr>
              <a:defRPr/>
            </a:pPr>
            <a:fld id="{1F969AE1-4A8B-46C6-ACFC-B34716BBCE17}" type="slidenum">
              <a:rPr lang="en-US" altLang="en-US">
                <a:solidFill>
                  <a:srgbClr val="000000"/>
                </a:solidFill>
              </a:rPr>
              <a:pPr>
                <a:defRPr/>
              </a:pPr>
              <a:t>‹#›</a:t>
            </a:fld>
            <a:endParaRPr lang="en-US" altLang="en-US">
              <a:solidFill>
                <a:srgbClr val="000000"/>
              </a:solidFill>
            </a:endParaRPr>
          </a:p>
        </p:txBody>
      </p:sp>
    </p:spTree>
    <p:extLst>
      <p:ext uri="{BB962C8B-B14F-4D97-AF65-F5344CB8AC3E}">
        <p14:creationId xmlns:p14="http://schemas.microsoft.com/office/powerpoint/2010/main" val="134901415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ltLang="en-US">
              <a:solidFill>
                <a:srgbClr val="000000"/>
              </a:solidFill>
            </a:endParaRPr>
          </a:p>
        </p:txBody>
      </p:sp>
      <p:sp>
        <p:nvSpPr>
          <p:cNvPr id="3" name="Rectangle 5"/>
          <p:cNvSpPr>
            <a:spLocks noGrp="1" noChangeArrowheads="1"/>
          </p:cNvSpPr>
          <p:nvPr>
            <p:ph type="ftr" sz="quarter" idx="11"/>
          </p:nvPr>
        </p:nvSpPr>
        <p:spPr>
          <a:ln/>
        </p:spPr>
        <p:txBody>
          <a:bodyPr/>
          <a:lstStyle>
            <a:lvl1pPr>
              <a:defRPr/>
            </a:lvl1pPr>
          </a:lstStyle>
          <a:p>
            <a:pPr>
              <a:defRPr/>
            </a:pPr>
            <a:endParaRPr lang="en-US" altLang="en-US">
              <a:solidFill>
                <a:srgbClr val="000000"/>
              </a:solidFill>
            </a:endParaRPr>
          </a:p>
        </p:txBody>
      </p:sp>
      <p:sp>
        <p:nvSpPr>
          <p:cNvPr id="4" name="Rectangle 6"/>
          <p:cNvSpPr>
            <a:spLocks noGrp="1" noChangeArrowheads="1"/>
          </p:cNvSpPr>
          <p:nvPr>
            <p:ph type="sldNum" sz="quarter" idx="12"/>
          </p:nvPr>
        </p:nvSpPr>
        <p:spPr>
          <a:ln/>
        </p:spPr>
        <p:txBody>
          <a:bodyPr/>
          <a:lstStyle>
            <a:lvl1pPr>
              <a:defRPr/>
            </a:lvl1pPr>
          </a:lstStyle>
          <a:p>
            <a:pPr>
              <a:defRPr/>
            </a:pPr>
            <a:fld id="{4B09AAB4-DEAA-4133-80D0-83E068255993}" type="slidenum">
              <a:rPr lang="en-US" altLang="en-US">
                <a:solidFill>
                  <a:srgbClr val="000000"/>
                </a:solidFill>
              </a:rPr>
              <a:pPr>
                <a:defRPr/>
              </a:pPr>
              <a:t>‹#›</a:t>
            </a:fld>
            <a:endParaRPr lang="en-US" altLang="en-US">
              <a:solidFill>
                <a:srgbClr val="000000"/>
              </a:solidFill>
            </a:endParaRPr>
          </a:p>
        </p:txBody>
      </p:sp>
    </p:spTree>
    <p:extLst>
      <p:ext uri="{BB962C8B-B14F-4D97-AF65-F5344CB8AC3E}">
        <p14:creationId xmlns:p14="http://schemas.microsoft.com/office/powerpoint/2010/main" val="343942877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21921FDA-C1A5-4616-B2C9-0067C7A8F3F7}" type="slidenum">
              <a:rPr lang="en-US" altLang="en-US">
                <a:solidFill>
                  <a:srgbClr val="000000"/>
                </a:solidFill>
              </a:rPr>
              <a:pPr>
                <a:defRPr/>
              </a:pPr>
              <a:t>‹#›</a:t>
            </a:fld>
            <a:endParaRPr lang="en-US" altLang="en-US">
              <a:solidFill>
                <a:srgbClr val="000000"/>
              </a:solidFill>
            </a:endParaRPr>
          </a:p>
        </p:txBody>
      </p:sp>
    </p:spTree>
    <p:extLst>
      <p:ext uri="{BB962C8B-B14F-4D97-AF65-F5344CB8AC3E}">
        <p14:creationId xmlns:p14="http://schemas.microsoft.com/office/powerpoint/2010/main" val="227472357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D129F69-6681-423C-8195-C4FD1E14AADF}" type="datetimeFigureOut">
              <a:rPr lang="en-US" smtClean="0"/>
              <a:t>9/28/2021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6A65513-7309-4895-BC35-ADB89101885F}" type="slidenum">
              <a:rPr lang="en-US" smtClean="0"/>
              <a:t>‹#›</a:t>
            </a:fld>
            <a:endParaRPr lang="en-US"/>
          </a:p>
        </p:txBody>
      </p:sp>
    </p:spTree>
    <p:extLst>
      <p:ext uri="{BB962C8B-B14F-4D97-AF65-F5344CB8AC3E}">
        <p14:creationId xmlns:p14="http://schemas.microsoft.com/office/powerpoint/2010/main" val="1815982588"/>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5D850942-7252-4B9F-B1CB-DDFFDA71FD0F}" type="slidenum">
              <a:rPr lang="en-US" altLang="en-US">
                <a:solidFill>
                  <a:srgbClr val="000000"/>
                </a:solidFill>
              </a:rPr>
              <a:pPr>
                <a:defRPr/>
              </a:pPr>
              <a:t>‹#›</a:t>
            </a:fld>
            <a:endParaRPr lang="en-US" altLang="en-US">
              <a:solidFill>
                <a:srgbClr val="000000"/>
              </a:solidFill>
            </a:endParaRPr>
          </a:p>
        </p:txBody>
      </p:sp>
    </p:spTree>
    <p:extLst>
      <p:ext uri="{BB962C8B-B14F-4D97-AF65-F5344CB8AC3E}">
        <p14:creationId xmlns:p14="http://schemas.microsoft.com/office/powerpoint/2010/main" val="1536228794"/>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F6456E43-0407-48E5-83F5-248998E7CDA1}" type="slidenum">
              <a:rPr lang="en-US" altLang="en-US">
                <a:solidFill>
                  <a:srgbClr val="000000"/>
                </a:solidFill>
              </a:rPr>
              <a:pPr>
                <a:defRPr/>
              </a:pPr>
              <a:t>‹#›</a:t>
            </a:fld>
            <a:endParaRPr lang="en-US" altLang="en-US">
              <a:solidFill>
                <a:srgbClr val="000000"/>
              </a:solidFill>
            </a:endParaRPr>
          </a:p>
        </p:txBody>
      </p:sp>
    </p:spTree>
    <p:extLst>
      <p:ext uri="{BB962C8B-B14F-4D97-AF65-F5344CB8AC3E}">
        <p14:creationId xmlns:p14="http://schemas.microsoft.com/office/powerpoint/2010/main" val="310772880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A29F7391-02AB-4702-9092-AC16EDC8668F}" type="slidenum">
              <a:rPr lang="en-US" altLang="en-US">
                <a:solidFill>
                  <a:srgbClr val="000000"/>
                </a:solidFill>
              </a:rPr>
              <a:pPr>
                <a:defRPr/>
              </a:pPr>
              <a:t>‹#›</a:t>
            </a:fld>
            <a:endParaRPr lang="en-US" altLang="en-US">
              <a:solidFill>
                <a:srgbClr val="000000"/>
              </a:solidFill>
            </a:endParaRPr>
          </a:p>
        </p:txBody>
      </p:sp>
    </p:spTree>
    <p:extLst>
      <p:ext uri="{BB962C8B-B14F-4D97-AF65-F5344CB8AC3E}">
        <p14:creationId xmlns:p14="http://schemas.microsoft.com/office/powerpoint/2010/main" val="17967934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D129F69-6681-423C-8195-C4FD1E14AADF}" type="datetimeFigureOut">
              <a:rPr lang="en-US" smtClean="0"/>
              <a:t>9/28/2021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6A65513-7309-4895-BC35-ADB89101885F}" type="slidenum">
              <a:rPr lang="en-US" smtClean="0"/>
              <a:t>‹#›</a:t>
            </a:fld>
            <a:endParaRPr lang="en-US"/>
          </a:p>
        </p:txBody>
      </p:sp>
    </p:spTree>
    <p:extLst>
      <p:ext uri="{BB962C8B-B14F-4D97-AF65-F5344CB8AC3E}">
        <p14:creationId xmlns:p14="http://schemas.microsoft.com/office/powerpoint/2010/main" val="331106488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8D129F69-6681-423C-8195-C4FD1E14AADF}" type="datetimeFigureOut">
              <a:rPr lang="en-US" smtClean="0"/>
              <a:t>9/28/2021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6A65513-7309-4895-BC35-ADB89101885F}" type="slidenum">
              <a:rPr lang="en-US" smtClean="0"/>
              <a:t>‹#›</a:t>
            </a:fld>
            <a:endParaRPr lang="en-US"/>
          </a:p>
        </p:txBody>
      </p:sp>
    </p:spTree>
    <p:extLst>
      <p:ext uri="{BB962C8B-B14F-4D97-AF65-F5344CB8AC3E}">
        <p14:creationId xmlns:p14="http://schemas.microsoft.com/office/powerpoint/2010/main" val="27606393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8D129F69-6681-423C-8195-C4FD1E14AADF}" type="datetimeFigureOut">
              <a:rPr lang="en-US" smtClean="0"/>
              <a:t>9/28/2021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6A65513-7309-4895-BC35-ADB89101885F}" type="slidenum">
              <a:rPr lang="en-US" smtClean="0"/>
              <a:t>‹#›</a:t>
            </a:fld>
            <a:endParaRPr lang="en-US"/>
          </a:p>
        </p:txBody>
      </p:sp>
    </p:spTree>
    <p:extLst>
      <p:ext uri="{BB962C8B-B14F-4D97-AF65-F5344CB8AC3E}">
        <p14:creationId xmlns:p14="http://schemas.microsoft.com/office/powerpoint/2010/main" val="30626584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8D129F69-6681-423C-8195-C4FD1E14AADF}" type="datetimeFigureOut">
              <a:rPr lang="en-US" smtClean="0"/>
              <a:t>9/28/2021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6A65513-7309-4895-BC35-ADB89101885F}" type="slidenum">
              <a:rPr lang="en-US" smtClean="0"/>
              <a:t>‹#›</a:t>
            </a:fld>
            <a:endParaRPr lang="en-US"/>
          </a:p>
        </p:txBody>
      </p:sp>
    </p:spTree>
    <p:extLst>
      <p:ext uri="{BB962C8B-B14F-4D97-AF65-F5344CB8AC3E}">
        <p14:creationId xmlns:p14="http://schemas.microsoft.com/office/powerpoint/2010/main" val="5809511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D129F69-6681-423C-8195-C4FD1E14AADF}" type="datetimeFigureOut">
              <a:rPr lang="en-US" smtClean="0"/>
              <a:t>9/28/2021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6A65513-7309-4895-BC35-ADB89101885F}" type="slidenum">
              <a:rPr lang="en-US" smtClean="0"/>
              <a:t>‹#›</a:t>
            </a:fld>
            <a:endParaRPr lang="en-US"/>
          </a:p>
        </p:txBody>
      </p:sp>
    </p:spTree>
    <p:extLst>
      <p:ext uri="{BB962C8B-B14F-4D97-AF65-F5344CB8AC3E}">
        <p14:creationId xmlns:p14="http://schemas.microsoft.com/office/powerpoint/2010/main" val="417944153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D129F69-6681-423C-8195-C4FD1E14AADF}" type="datetimeFigureOut">
              <a:rPr lang="en-US" smtClean="0"/>
              <a:t>9/28/2021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6A65513-7309-4895-BC35-ADB89101885F}" type="slidenum">
              <a:rPr lang="en-US" smtClean="0"/>
              <a:t>‹#›</a:t>
            </a:fld>
            <a:endParaRPr lang="en-US"/>
          </a:p>
        </p:txBody>
      </p:sp>
    </p:spTree>
    <p:extLst>
      <p:ext uri="{BB962C8B-B14F-4D97-AF65-F5344CB8AC3E}">
        <p14:creationId xmlns:p14="http://schemas.microsoft.com/office/powerpoint/2010/main" val="213215857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D129F69-6681-423C-8195-C4FD1E14AADF}" type="datetimeFigureOut">
              <a:rPr lang="en-US" smtClean="0"/>
              <a:t>9/28/2021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6A65513-7309-4895-BC35-ADB89101885F}" type="slidenum">
              <a:rPr lang="en-US" smtClean="0"/>
              <a:t>‹#›</a:t>
            </a:fld>
            <a:endParaRPr lang="en-US"/>
          </a:p>
        </p:txBody>
      </p:sp>
    </p:spTree>
    <p:extLst>
      <p:ext uri="{BB962C8B-B14F-4D97-AF65-F5344CB8AC3E}">
        <p14:creationId xmlns:p14="http://schemas.microsoft.com/office/powerpoint/2010/main" val="24049626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D129F69-6681-423C-8195-C4FD1E14AADF}" type="datetimeFigureOut">
              <a:rPr lang="en-US" smtClean="0"/>
              <a:t>9/28/2021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6A65513-7309-4895-BC35-ADB89101885F}" type="slidenum">
              <a:rPr lang="en-US" smtClean="0"/>
              <a:t>‹#›</a:t>
            </a:fld>
            <a:endParaRPr lang="en-US"/>
          </a:p>
        </p:txBody>
      </p:sp>
    </p:spTree>
    <p:extLst>
      <p:ext uri="{BB962C8B-B14F-4D97-AF65-F5344CB8AC3E}">
        <p14:creationId xmlns:p14="http://schemas.microsoft.com/office/powerpoint/2010/main" val="250285168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a:noFill/>
          </a:ln>
          <a:effectLst/>
        </p:spPr>
        <p:txBody>
          <a:bodyPr vert="horz" wrap="square" lIns="91440" tIns="45720" rIns="91440" bIns="45720" numCol="1" anchor="t" anchorCtr="0" compatLnSpc="1">
            <a:prstTxWarp prst="textNoShape">
              <a:avLst/>
            </a:prstTxWarp>
          </a:bodyPr>
          <a:lstStyle>
            <a:lvl1pPr eaLnBrk="1" hangingPunct="1">
              <a:defRPr sz="1400">
                <a:latin typeface="Arial" panose="020B0604020202020204" pitchFamily="34" charset="0"/>
                <a:cs typeface="Arial" panose="020B0604020202020204" pitchFamily="34" charset="0"/>
              </a:defRPr>
            </a:lvl1pPr>
          </a:lstStyle>
          <a:p>
            <a:pPr fontAlgn="base">
              <a:spcBef>
                <a:spcPct val="0"/>
              </a:spcBef>
              <a:spcAft>
                <a:spcPct val="0"/>
              </a:spcAft>
              <a:defRPr/>
            </a:pPr>
            <a:endParaRPr lang="en-US" altLang="en-US">
              <a:solidFill>
                <a:srgbClr val="000000"/>
              </a:solidFill>
            </a:endParaRPr>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a:noFill/>
          </a:ln>
          <a:effectLst/>
        </p:spPr>
        <p:txBody>
          <a:bodyPr vert="horz" wrap="square" lIns="91440" tIns="45720" rIns="91440" bIns="45720" numCol="1" anchor="t" anchorCtr="0" compatLnSpc="1">
            <a:prstTxWarp prst="textNoShape">
              <a:avLst/>
            </a:prstTxWarp>
          </a:bodyPr>
          <a:lstStyle>
            <a:lvl1pPr algn="ctr" eaLnBrk="1" hangingPunct="1">
              <a:defRPr sz="1400">
                <a:latin typeface="Arial" panose="020B0604020202020204" pitchFamily="34" charset="0"/>
                <a:cs typeface="Arial" panose="020B0604020202020204" pitchFamily="34" charset="0"/>
              </a:defRPr>
            </a:lvl1pPr>
          </a:lstStyle>
          <a:p>
            <a:pPr fontAlgn="base">
              <a:spcBef>
                <a:spcPct val="0"/>
              </a:spcBef>
              <a:spcAft>
                <a:spcPct val="0"/>
              </a:spcAft>
              <a:defRPr/>
            </a:pPr>
            <a:endParaRPr lang="en-US" altLang="en-US">
              <a:solidFill>
                <a:srgbClr val="000000"/>
              </a:solidFill>
            </a:endParaRPr>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a:noFill/>
          </a:ln>
          <a:effectLst/>
        </p:spPr>
        <p:txBody>
          <a:bodyPr vert="horz" wrap="square" lIns="91440" tIns="45720" rIns="91440" bIns="45720" numCol="1" anchor="t" anchorCtr="0" compatLnSpc="1">
            <a:prstTxWarp prst="textNoShape">
              <a:avLst/>
            </a:prstTxWarp>
          </a:bodyPr>
          <a:lstStyle>
            <a:lvl1pPr algn="r" eaLnBrk="1" hangingPunct="1">
              <a:defRPr sz="1400">
                <a:latin typeface="Arial" charset="0"/>
                <a:cs typeface="Arial" charset="0"/>
              </a:defRPr>
            </a:lvl1pPr>
          </a:lstStyle>
          <a:p>
            <a:pPr fontAlgn="base">
              <a:spcBef>
                <a:spcPct val="0"/>
              </a:spcBef>
              <a:spcAft>
                <a:spcPct val="0"/>
              </a:spcAft>
              <a:defRPr/>
            </a:pPr>
            <a:fld id="{085DB316-9FFC-4F59-BA75-11CBE87B5D2C}" type="slidenum">
              <a:rPr lang="en-US" altLang="en-US">
                <a:solidFill>
                  <a:srgbClr val="000000"/>
                </a:solidFill>
              </a:rPr>
              <a:pPr fontAlgn="base">
                <a:spcBef>
                  <a:spcPct val="0"/>
                </a:spcBef>
                <a:spcAft>
                  <a:spcPct val="0"/>
                </a:spcAft>
                <a:defRPr/>
              </a:pPr>
              <a:t>‹#›</a:t>
            </a:fld>
            <a:endParaRPr lang="en-US" altLang="en-US">
              <a:solidFill>
                <a:srgbClr val="000000"/>
              </a:solidFill>
            </a:endParaRPr>
          </a:p>
        </p:txBody>
      </p:sp>
    </p:spTree>
    <p:extLst>
      <p:ext uri="{BB962C8B-B14F-4D97-AF65-F5344CB8AC3E}">
        <p14:creationId xmlns:p14="http://schemas.microsoft.com/office/powerpoint/2010/main" val="26745584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0" fontAlgn="base" hangingPunct="0">
        <a:spcBef>
          <a:spcPct val="0"/>
        </a:spcBef>
        <a:spcAft>
          <a:spcPct val="0"/>
        </a:spcAft>
        <a:defRPr sz="4400" kern="12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panose="020B0604020202020204" pitchFamily="34" charset="0"/>
          <a:cs typeface="Arial" panose="020B0604020202020204" pitchFamily="34" charset="0"/>
        </a:defRPr>
      </a:lvl2pPr>
      <a:lvl3pPr algn="ctr" rtl="0" eaLnBrk="0" fontAlgn="base" hangingPunct="0">
        <a:spcBef>
          <a:spcPct val="0"/>
        </a:spcBef>
        <a:spcAft>
          <a:spcPct val="0"/>
        </a:spcAft>
        <a:defRPr sz="4400">
          <a:solidFill>
            <a:schemeClr val="tx2"/>
          </a:solidFill>
          <a:latin typeface="Arial" panose="020B0604020202020204" pitchFamily="34" charset="0"/>
          <a:cs typeface="Arial" panose="020B0604020202020204" pitchFamily="34" charset="0"/>
        </a:defRPr>
      </a:lvl3pPr>
      <a:lvl4pPr algn="ctr" rtl="0" eaLnBrk="0" fontAlgn="base" hangingPunct="0">
        <a:spcBef>
          <a:spcPct val="0"/>
        </a:spcBef>
        <a:spcAft>
          <a:spcPct val="0"/>
        </a:spcAft>
        <a:defRPr sz="4400">
          <a:solidFill>
            <a:schemeClr val="tx2"/>
          </a:solidFill>
          <a:latin typeface="Arial" panose="020B0604020202020204" pitchFamily="34" charset="0"/>
          <a:cs typeface="Arial" panose="020B0604020202020204" pitchFamily="34" charset="0"/>
        </a:defRPr>
      </a:lvl4pPr>
      <a:lvl5pPr algn="ctr" rtl="0" eaLnBrk="0" fontAlgn="base" hangingPunct="0">
        <a:spcBef>
          <a:spcPct val="0"/>
        </a:spcBef>
        <a:spcAft>
          <a:spcPct val="0"/>
        </a:spcAft>
        <a:defRPr sz="4400">
          <a:solidFill>
            <a:schemeClr val="tx2"/>
          </a:solidFill>
          <a:latin typeface="Arial" panose="020B0604020202020204" pitchFamily="34" charset="0"/>
          <a:cs typeface="Arial" panose="020B0604020202020204" pitchFamily="34" charset="0"/>
        </a:defRPr>
      </a:lvl5pPr>
      <a:lvl6pPr marL="457200" algn="ctr" rtl="0" fontAlgn="base">
        <a:spcBef>
          <a:spcPct val="0"/>
        </a:spcBef>
        <a:spcAft>
          <a:spcPct val="0"/>
        </a:spcAft>
        <a:defRPr sz="4400">
          <a:solidFill>
            <a:schemeClr val="tx2"/>
          </a:solidFill>
          <a:latin typeface="Arial" panose="020B0604020202020204" pitchFamily="34" charset="0"/>
          <a:cs typeface="Arial" panose="020B0604020202020204" pitchFamily="34" charset="0"/>
        </a:defRPr>
      </a:lvl6pPr>
      <a:lvl7pPr marL="914400" algn="ctr" rtl="0" fontAlgn="base">
        <a:spcBef>
          <a:spcPct val="0"/>
        </a:spcBef>
        <a:spcAft>
          <a:spcPct val="0"/>
        </a:spcAft>
        <a:defRPr sz="4400">
          <a:solidFill>
            <a:schemeClr val="tx2"/>
          </a:solidFill>
          <a:latin typeface="Arial" panose="020B0604020202020204" pitchFamily="34" charset="0"/>
          <a:cs typeface="Arial" panose="020B0604020202020204" pitchFamily="34" charset="0"/>
        </a:defRPr>
      </a:lvl7pPr>
      <a:lvl8pPr marL="1371600" algn="ctr" rtl="0" fontAlgn="base">
        <a:spcBef>
          <a:spcPct val="0"/>
        </a:spcBef>
        <a:spcAft>
          <a:spcPct val="0"/>
        </a:spcAft>
        <a:defRPr sz="4400">
          <a:solidFill>
            <a:schemeClr val="tx2"/>
          </a:solidFill>
          <a:latin typeface="Arial" panose="020B0604020202020204" pitchFamily="34" charset="0"/>
          <a:cs typeface="Arial" panose="020B0604020202020204" pitchFamily="34" charset="0"/>
        </a:defRPr>
      </a:lvl8pPr>
      <a:lvl9pPr marL="1828800" algn="ctr" rtl="0" fontAlgn="base">
        <a:spcBef>
          <a:spcPct val="0"/>
        </a:spcBef>
        <a:spcAft>
          <a:spcPct val="0"/>
        </a:spcAft>
        <a:defRPr sz="4400">
          <a:solidFill>
            <a:schemeClr val="tx2"/>
          </a:solidFill>
          <a:latin typeface="Arial" panose="020B0604020202020204" pitchFamily="34" charset="0"/>
          <a:cs typeface="Arial" panose="020B0604020202020204" pitchFamily="34" charset="0"/>
        </a:defRPr>
      </a:lvl9pPr>
    </p:titleStyle>
    <p:bodyStyle>
      <a:lvl1pPr marL="342900" indent="-342900" algn="l" rtl="0" eaLnBrk="0" fontAlgn="base" hangingPunct="0">
        <a:spcBef>
          <a:spcPct val="20000"/>
        </a:spcBef>
        <a:spcAft>
          <a:spcPct val="0"/>
        </a:spcAft>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0"/>
            <a:ext cx="9144000" cy="2554545"/>
          </a:xfrm>
          <a:prstGeom prst="rect">
            <a:avLst/>
          </a:prstGeom>
          <a:noFill/>
        </p:spPr>
        <p:txBody>
          <a:bodyPr wrap="square">
            <a:spAutoFit/>
          </a:bodyPr>
          <a:lstStyle/>
          <a:p>
            <a:pPr algn="ctr">
              <a:defRPr/>
            </a:pPr>
            <a:endParaRPr lang="nb-NO" sz="3200" b="1" smtClean="0">
              <a:solidFill>
                <a:srgbClr val="FF0000"/>
              </a:solidFill>
              <a:latin typeface="Times New Roman" pitchFamily="18" charset="0"/>
            </a:endParaRPr>
          </a:p>
          <a:p>
            <a:pPr algn="ctr">
              <a:defRPr/>
            </a:pPr>
            <a:r>
              <a:rPr lang="nb-NO" sz="3200" b="1" smtClean="0">
                <a:solidFill>
                  <a:srgbClr val="FF0000"/>
                </a:solidFill>
                <a:latin typeface="Times New Roman" pitchFamily="18" charset="0"/>
              </a:rPr>
              <a:t>CHỦ </a:t>
            </a:r>
            <a:r>
              <a:rPr lang="nb-NO" sz="3200" b="1">
                <a:solidFill>
                  <a:srgbClr val="FF0000"/>
                </a:solidFill>
                <a:latin typeface="Times New Roman" pitchFamily="18" charset="0"/>
              </a:rPr>
              <a:t>ĐỀ </a:t>
            </a:r>
            <a:r>
              <a:rPr lang="nb-NO" sz="3200" b="1" smtClean="0">
                <a:solidFill>
                  <a:srgbClr val="FF0000"/>
                </a:solidFill>
                <a:latin typeface="Times New Roman" pitchFamily="18" charset="0"/>
              </a:rPr>
              <a:t>DẠY HỌC: TRUYỆN, </a:t>
            </a:r>
            <a:r>
              <a:rPr lang="nb-NO" sz="3200" b="1">
                <a:solidFill>
                  <a:srgbClr val="FF0000"/>
                </a:solidFill>
                <a:latin typeface="Times New Roman" pitchFamily="18" charset="0"/>
              </a:rPr>
              <a:t>KÍ HIỆN ĐẠI VIỆT NAM TRƯỚC </a:t>
            </a:r>
            <a:r>
              <a:rPr lang="nb-NO" sz="3200" b="1">
                <a:solidFill>
                  <a:srgbClr val="FF0000"/>
                </a:solidFill>
                <a:latin typeface="Times New Roman" pitchFamily="18" charset="0"/>
              </a:rPr>
              <a:t>NĂM </a:t>
            </a:r>
            <a:r>
              <a:rPr lang="nb-NO" sz="3200" b="1" smtClean="0">
                <a:solidFill>
                  <a:srgbClr val="FF0000"/>
                </a:solidFill>
                <a:latin typeface="Times New Roman" pitchFamily="18" charset="0"/>
              </a:rPr>
              <a:t>1945</a:t>
            </a:r>
          </a:p>
          <a:p>
            <a:pPr algn="ctr">
              <a:defRPr/>
            </a:pPr>
            <a:endParaRPr lang="nb-NO" sz="3200" b="1" smtClean="0">
              <a:solidFill>
                <a:srgbClr val="FF0000"/>
              </a:solidFill>
              <a:latin typeface="Times New Roman" pitchFamily="18" charset="0"/>
            </a:endParaRPr>
          </a:p>
          <a:p>
            <a:pPr algn="ctr">
              <a:defRPr/>
            </a:pPr>
            <a:r>
              <a:rPr lang="en-US" sz="3200" b="1" smtClean="0">
                <a:ln w="18000">
                  <a:solidFill>
                    <a:sysClr val="windowText" lastClr="000000"/>
                  </a:solidFill>
                  <a:prstDash val="solid"/>
                  <a:miter lim="800000"/>
                </a:ln>
                <a:solidFill>
                  <a:srgbClr val="C00000"/>
                </a:solidFill>
                <a:effectLst>
                  <a:outerShdw blurRad="25500" dist="23000" dir="7020000" algn="tl">
                    <a:srgbClr val="000000">
                      <a:alpha val="50000"/>
                    </a:srgbClr>
                  </a:outerShdw>
                </a:effectLst>
                <a:latin typeface="Times New Roman" panose="02020603050405020304" pitchFamily="18" charset="0"/>
                <a:cs typeface="Times New Roman" panose="02020603050405020304" pitchFamily="18" charset="0"/>
              </a:rPr>
              <a:t>TIẾT 3: </a:t>
            </a:r>
            <a:r>
              <a:rPr lang="en-US" sz="3200" b="1" smtClean="0">
                <a:ln w="18000">
                  <a:solidFill>
                    <a:sysClr val="windowText" lastClr="000000"/>
                  </a:solidFill>
                  <a:prstDash val="solid"/>
                  <a:miter lim="800000"/>
                </a:ln>
                <a:solidFill>
                  <a:srgbClr val="C00000"/>
                </a:solidFill>
                <a:effectLst>
                  <a:outerShdw blurRad="25500" dist="23000" dir="7020000" algn="tl">
                    <a:srgbClr val="000000">
                      <a:alpha val="50000"/>
                    </a:srgbClr>
                  </a:outerShdw>
                </a:effectLst>
                <a:latin typeface="Times New Roman" panose="02020603050405020304" pitchFamily="18" charset="0"/>
                <a:cs typeface="Times New Roman" panose="02020603050405020304" pitchFamily="18" charset="0"/>
              </a:rPr>
              <a:t>BỐ </a:t>
            </a:r>
            <a:r>
              <a:rPr lang="en-US" sz="3200" b="1" dirty="0" smtClean="0">
                <a:ln w="18000">
                  <a:solidFill>
                    <a:sysClr val="windowText" lastClr="000000"/>
                  </a:solidFill>
                  <a:prstDash val="solid"/>
                  <a:miter lim="800000"/>
                </a:ln>
                <a:solidFill>
                  <a:srgbClr val="C00000"/>
                </a:solidFill>
                <a:effectLst>
                  <a:outerShdw blurRad="25500" dist="23000" dir="7020000" algn="tl">
                    <a:srgbClr val="000000">
                      <a:alpha val="50000"/>
                    </a:srgbClr>
                  </a:outerShdw>
                </a:effectLst>
                <a:latin typeface="Times New Roman" panose="02020603050405020304" pitchFamily="18" charset="0"/>
                <a:cs typeface="Times New Roman" panose="02020603050405020304" pitchFamily="18" charset="0"/>
              </a:rPr>
              <a:t>CỤC CỦA VĂN BẢN </a:t>
            </a:r>
            <a:endParaRPr lang="en-US" sz="3200" b="1" dirty="0">
              <a:ln w="18000">
                <a:solidFill>
                  <a:sysClr val="windowText" lastClr="000000"/>
                </a:solidFill>
                <a:prstDash val="solid"/>
                <a:miter lim="800000"/>
              </a:ln>
              <a:solidFill>
                <a:srgbClr val="C00000"/>
              </a:solidFill>
              <a:effectLst>
                <a:outerShdw blurRad="25500" dist="23000" dir="7020000" algn="tl">
                  <a:srgbClr val="000000">
                    <a:alpha val="50000"/>
                  </a:srgbClr>
                </a:outerShdw>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3413824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0"/>
            <a:ext cx="9144000" cy="6740307"/>
          </a:xfrm>
          <a:prstGeom prst="rect">
            <a:avLst/>
          </a:prstGeom>
        </p:spPr>
        <p:txBody>
          <a:bodyPr wrap="square">
            <a:spAutoFit/>
          </a:bodyPr>
          <a:lstStyle/>
          <a:p>
            <a:r>
              <a:rPr lang="en-US" sz="3600" dirty="0" smtClean="0">
                <a:solidFill>
                  <a:srgbClr val="7030A0"/>
                </a:solidFill>
              </a:rPr>
              <a:t>5. </a:t>
            </a:r>
            <a:r>
              <a:rPr lang="vi-VN" sz="3600" dirty="0" smtClean="0">
                <a:solidFill>
                  <a:srgbClr val="7030A0"/>
                </a:solidFill>
              </a:rPr>
              <a:t>Từ </a:t>
            </a:r>
            <a:r>
              <a:rPr lang="vi-VN" sz="3600" dirty="0">
                <a:solidFill>
                  <a:srgbClr val="7030A0"/>
                </a:solidFill>
              </a:rPr>
              <a:t>bài tập trên và bằng hiểu biết của mình hãy cho biết cách sắp xếp nội dung phần thân bài của văn bản.</a:t>
            </a:r>
          </a:p>
          <a:p>
            <a:r>
              <a:rPr lang="en-US" sz="3600" b="1" dirty="0" smtClean="0">
                <a:solidFill>
                  <a:srgbClr val="FF0000"/>
                </a:solidFill>
                <a:sym typeface="Wingdings" pitchFamily="2" charset="2"/>
              </a:rPr>
              <a:t> </a:t>
            </a:r>
            <a:endParaRPr lang="vi-VN" sz="3600" dirty="0">
              <a:solidFill>
                <a:srgbClr val="FF0000"/>
              </a:solidFill>
            </a:endParaRPr>
          </a:p>
          <a:p>
            <a:r>
              <a:rPr lang="vi-VN" sz="3600" dirty="0">
                <a:solidFill>
                  <a:srgbClr val="FF0000"/>
                </a:solidFill>
              </a:rPr>
              <a:t>- Cách sắp xếp phần thân bài của văn bản tùy thuộc vào chủ đề.</a:t>
            </a:r>
          </a:p>
          <a:p>
            <a:r>
              <a:rPr lang="vi-VN" sz="3600" dirty="0">
                <a:solidFill>
                  <a:srgbClr val="FF0000"/>
                </a:solidFill>
              </a:rPr>
              <a:t>- Có những bài sắp xếp theo trình tự thời gian, không gian, kết hợp với thời gian và không gian hoặc cho sự phát triển của sự việc theo một mạch suy luận, phù hợp với sự triển khai chủ đề và tiếp nhận của người đọc</a:t>
            </a:r>
            <a:r>
              <a:rPr lang="vi-VN" sz="3600" dirty="0" smtClean="0">
                <a:solidFill>
                  <a:srgbClr val="FF0000"/>
                </a:solidFill>
              </a:rPr>
              <a:t>.</a:t>
            </a:r>
            <a:endParaRPr lang="en-US" sz="3600" dirty="0">
              <a:solidFill>
                <a:srgbClr val="FF0000"/>
              </a:solidFill>
            </a:endParaRPr>
          </a:p>
        </p:txBody>
      </p:sp>
    </p:spTree>
    <p:extLst>
      <p:ext uri="{BB962C8B-B14F-4D97-AF65-F5344CB8AC3E}">
        <p14:creationId xmlns:p14="http://schemas.microsoft.com/office/powerpoint/2010/main" val="21579099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additive="base">
                                        <p:cTn id="7"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4">
                                            <p:txEl>
                                              <p:pRg st="1" end="1"/>
                                            </p:txEl>
                                          </p:spTgt>
                                        </p:tgtEl>
                                        <p:attrNameLst>
                                          <p:attrName>style.visibility</p:attrName>
                                        </p:attrNameLst>
                                      </p:cBhvr>
                                      <p:to>
                                        <p:strVal val="visible"/>
                                      </p:to>
                                    </p:set>
                                    <p:anim calcmode="lin" valueType="num">
                                      <p:cBhvr additive="base">
                                        <p:cTn id="13" dur="500" fill="hold"/>
                                        <p:tgtEl>
                                          <p:spTgt spid="4">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4">
                                            <p:txEl>
                                              <p:pRg st="1" end="1"/>
                                            </p:txEl>
                                          </p:spTgt>
                                        </p:tgtEl>
                                        <p:attrNameLst>
                                          <p:attrName>ppt_y</p:attrName>
                                        </p:attrNameLst>
                                      </p:cBhvr>
                                      <p:tavLst>
                                        <p:tav tm="0">
                                          <p:val>
                                            <p:strVal val="1+#ppt_h/2"/>
                                          </p:val>
                                        </p:tav>
                                        <p:tav tm="100000">
                                          <p:val>
                                            <p:strVal val="#ppt_y"/>
                                          </p:val>
                                        </p:tav>
                                      </p:tavLst>
                                    </p:anim>
                                  </p:childTnLst>
                                </p:cTn>
                              </p:par>
                              <p:par>
                                <p:cTn id="15" presetID="2" presetClass="entr" presetSubtype="4" fill="hold" nodeType="withEffect">
                                  <p:stCondLst>
                                    <p:cond delay="0"/>
                                  </p:stCondLst>
                                  <p:childTnLst>
                                    <p:set>
                                      <p:cBhvr>
                                        <p:cTn id="16" dur="1" fill="hold">
                                          <p:stCondLst>
                                            <p:cond delay="0"/>
                                          </p:stCondLst>
                                        </p:cTn>
                                        <p:tgtEl>
                                          <p:spTgt spid="4">
                                            <p:txEl>
                                              <p:pRg st="2" end="2"/>
                                            </p:txEl>
                                          </p:spTgt>
                                        </p:tgtEl>
                                        <p:attrNameLst>
                                          <p:attrName>style.visibility</p:attrName>
                                        </p:attrNameLst>
                                      </p:cBhvr>
                                      <p:to>
                                        <p:strVal val="visible"/>
                                      </p:to>
                                    </p:set>
                                    <p:anim calcmode="lin" valueType="num">
                                      <p:cBhvr additive="base">
                                        <p:cTn id="17" dur="500" fill="hold"/>
                                        <p:tgtEl>
                                          <p:spTgt spid="4">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4">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nodeType="clickEffect">
                                  <p:stCondLst>
                                    <p:cond delay="0"/>
                                  </p:stCondLst>
                                  <p:childTnLst>
                                    <p:set>
                                      <p:cBhvr>
                                        <p:cTn id="22" dur="1" fill="hold">
                                          <p:stCondLst>
                                            <p:cond delay="0"/>
                                          </p:stCondLst>
                                        </p:cTn>
                                        <p:tgtEl>
                                          <p:spTgt spid="4">
                                            <p:txEl>
                                              <p:pRg st="3" end="3"/>
                                            </p:txEl>
                                          </p:spTgt>
                                        </p:tgtEl>
                                        <p:attrNameLst>
                                          <p:attrName>style.visibility</p:attrName>
                                        </p:attrNameLst>
                                      </p:cBhvr>
                                      <p:to>
                                        <p:strVal val="visible"/>
                                      </p:to>
                                    </p:set>
                                    <p:anim calcmode="lin" valueType="num">
                                      <p:cBhvr additive="base">
                                        <p:cTn id="23" dur="500" fill="hold"/>
                                        <p:tgtEl>
                                          <p:spTgt spid="4">
                                            <p:txEl>
                                              <p:pRg st="3" end="3"/>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4">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7206" y="152400"/>
            <a:ext cx="2266839" cy="523220"/>
          </a:xfrm>
          <a:prstGeom prst="rect">
            <a:avLst/>
          </a:prstGeom>
        </p:spPr>
        <p:txBody>
          <a:bodyPr wrap="none">
            <a:spAutoFit/>
          </a:bodyPr>
          <a:lstStyle/>
          <a:p>
            <a:r>
              <a:rPr lang="en-US" sz="2800" b="1" dirty="0" smtClean="0">
                <a:solidFill>
                  <a:srgbClr val="FF0000"/>
                </a:solidFill>
              </a:rPr>
              <a:t>III. LUYỆN </a:t>
            </a:r>
            <a:r>
              <a:rPr lang="en-US" sz="2800" b="1" dirty="0">
                <a:solidFill>
                  <a:srgbClr val="FF0000"/>
                </a:solidFill>
              </a:rPr>
              <a:t>TẬP</a:t>
            </a:r>
            <a:endParaRPr lang="en-US" sz="2800" dirty="0">
              <a:solidFill>
                <a:srgbClr val="FF0000"/>
              </a:solidFill>
            </a:endParaRPr>
          </a:p>
        </p:txBody>
      </p:sp>
      <p:sp>
        <p:nvSpPr>
          <p:cNvPr id="5" name="Rectangle 4"/>
          <p:cNvSpPr/>
          <p:nvPr/>
        </p:nvSpPr>
        <p:spPr>
          <a:xfrm>
            <a:off x="-9832" y="675620"/>
            <a:ext cx="9126794" cy="4893647"/>
          </a:xfrm>
          <a:prstGeom prst="rect">
            <a:avLst/>
          </a:prstGeom>
        </p:spPr>
        <p:txBody>
          <a:bodyPr wrap="square">
            <a:spAutoFit/>
          </a:bodyPr>
          <a:lstStyle/>
          <a:p>
            <a:r>
              <a:rPr lang="en-US" sz="2400" b="1" dirty="0" smtClean="0">
                <a:solidFill>
                  <a:srgbClr val="7030A0"/>
                </a:solidFill>
              </a:rPr>
              <a:t>1. </a:t>
            </a:r>
            <a:r>
              <a:rPr lang="vi-VN" sz="2400" b="1" dirty="0" smtClean="0">
                <a:solidFill>
                  <a:srgbClr val="7030A0"/>
                </a:solidFill>
              </a:rPr>
              <a:t>Phân </a:t>
            </a:r>
            <a:r>
              <a:rPr lang="vi-VN" sz="2400" b="1" dirty="0">
                <a:solidFill>
                  <a:srgbClr val="7030A0"/>
                </a:solidFill>
              </a:rPr>
              <a:t>tích cách trình bày ý trong các đoạn trích sau.</a:t>
            </a:r>
          </a:p>
          <a:p>
            <a:r>
              <a:rPr lang="en-US" sz="2400" b="1" dirty="0" smtClean="0">
                <a:sym typeface="Wingdings" pitchFamily="2" charset="2"/>
              </a:rPr>
              <a:t></a:t>
            </a:r>
            <a:endParaRPr lang="vi-VN" sz="2400" dirty="0"/>
          </a:p>
          <a:p>
            <a:r>
              <a:rPr lang="vi-VN" sz="2400" dirty="0"/>
              <a:t>a, Đoạn văn (a) nói tới chủ đề cánh rừng chim ở phương Nam.</a:t>
            </a:r>
          </a:p>
          <a:p>
            <a:r>
              <a:rPr lang="vi-VN" sz="2400" dirty="0"/>
              <a:t>- Cách sắp xếp theo trình tự: từ xa đến gần, từ trong ra ngoài, từ gần ra xa.</a:t>
            </a:r>
          </a:p>
          <a:p>
            <a:r>
              <a:rPr lang="vi-VN" sz="2400" dirty="0"/>
              <a:t>b, Đoạn (b) trình bày chủ đề vẻ đẹp của Ba Vì theo mùa trong năm.</a:t>
            </a:r>
          </a:p>
          <a:p>
            <a:r>
              <a:rPr lang="vi-VN" sz="2400" dirty="0"/>
              <a:t>- Tác giả tập trung tả vẻ đẹp của Ba Vì theo thời điểm chủ yếu là buổi chiều và ban đêm khi có trăng lên.</a:t>
            </a:r>
          </a:p>
          <a:p>
            <a:r>
              <a:rPr lang="vi-VN" sz="2400" dirty="0"/>
              <a:t>c, Đoạn (c) chủ đề nói về trí tưởng tượng của dân gian trong truyện truyền thuyết.</a:t>
            </a:r>
          </a:p>
          <a:p>
            <a:r>
              <a:rPr lang="vi-VN" sz="2400" dirty="0"/>
              <a:t>- Cách sắp xếp đối xứng: một bên là lịch sử, một bên là truyền thuyết có cốt lõi lịch sử</a:t>
            </a:r>
            <a:r>
              <a:rPr lang="vi-VN" sz="2400" dirty="0" smtClean="0"/>
              <a:t>.</a:t>
            </a:r>
            <a:endParaRPr lang="vi-VN" sz="2400" dirty="0"/>
          </a:p>
        </p:txBody>
      </p:sp>
    </p:spTree>
    <p:extLst>
      <p:ext uri="{BB962C8B-B14F-4D97-AF65-F5344CB8AC3E}">
        <p14:creationId xmlns:p14="http://schemas.microsoft.com/office/powerpoint/2010/main" val="7590014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5">
                                            <p:txEl>
                                              <p:pRg st="0" end="0"/>
                                            </p:txEl>
                                          </p:spTgt>
                                        </p:tgtEl>
                                        <p:attrNameLst>
                                          <p:attrName>style.visibility</p:attrName>
                                        </p:attrNameLst>
                                      </p:cBhvr>
                                      <p:to>
                                        <p:strVal val="visible"/>
                                      </p:to>
                                    </p:set>
                                    <p:anim calcmode="lin" valueType="num">
                                      <p:cBhvr additive="base">
                                        <p:cTn id="13"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5">
                                            <p:txEl>
                                              <p:pRg st="3" end="3"/>
                                            </p:txEl>
                                          </p:spTgt>
                                        </p:tgtEl>
                                        <p:attrNameLst>
                                          <p:attrName>style.visibility</p:attrName>
                                        </p:attrNameLst>
                                      </p:cBhvr>
                                      <p:to>
                                        <p:strVal val="visible"/>
                                      </p:to>
                                    </p:set>
                                    <p:anim calcmode="lin" valueType="num">
                                      <p:cBhvr additive="base">
                                        <p:cTn id="19" dur="500" fill="hold"/>
                                        <p:tgtEl>
                                          <p:spTgt spid="5">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5">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5">
                                            <p:txEl>
                                              <p:pRg st="4" end="4"/>
                                            </p:txEl>
                                          </p:spTgt>
                                        </p:tgtEl>
                                        <p:attrNameLst>
                                          <p:attrName>style.visibility</p:attrName>
                                        </p:attrNameLst>
                                      </p:cBhvr>
                                      <p:to>
                                        <p:strVal val="visible"/>
                                      </p:to>
                                    </p:set>
                                    <p:anim calcmode="lin" valueType="num">
                                      <p:cBhvr additive="base">
                                        <p:cTn id="25" dur="500" fill="hold"/>
                                        <p:tgtEl>
                                          <p:spTgt spid="5">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5">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5">
                                            <p:txEl>
                                              <p:pRg st="5" end="5"/>
                                            </p:txEl>
                                          </p:spTgt>
                                        </p:tgtEl>
                                        <p:attrNameLst>
                                          <p:attrName>style.visibility</p:attrName>
                                        </p:attrNameLst>
                                      </p:cBhvr>
                                      <p:to>
                                        <p:strVal val="visible"/>
                                      </p:to>
                                    </p:set>
                                    <p:anim calcmode="lin" valueType="num">
                                      <p:cBhvr additive="base">
                                        <p:cTn id="31" dur="500" fill="hold"/>
                                        <p:tgtEl>
                                          <p:spTgt spid="5">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5">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5">
                                            <p:txEl>
                                              <p:pRg st="6" end="6"/>
                                            </p:txEl>
                                          </p:spTgt>
                                        </p:tgtEl>
                                        <p:attrNameLst>
                                          <p:attrName>style.visibility</p:attrName>
                                        </p:attrNameLst>
                                      </p:cBhvr>
                                      <p:to>
                                        <p:strVal val="visible"/>
                                      </p:to>
                                    </p:set>
                                    <p:anim calcmode="lin" valueType="num">
                                      <p:cBhvr additive="base">
                                        <p:cTn id="37" dur="500" fill="hold"/>
                                        <p:tgtEl>
                                          <p:spTgt spid="5">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5">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5">
                                            <p:txEl>
                                              <p:pRg st="7" end="7"/>
                                            </p:txEl>
                                          </p:spTgt>
                                        </p:tgtEl>
                                        <p:attrNameLst>
                                          <p:attrName>style.visibility</p:attrName>
                                        </p:attrNameLst>
                                      </p:cBhvr>
                                      <p:to>
                                        <p:strVal val="visible"/>
                                      </p:to>
                                    </p:set>
                                    <p:anim calcmode="lin" valueType="num">
                                      <p:cBhvr additive="base">
                                        <p:cTn id="43" dur="500" fill="hold"/>
                                        <p:tgtEl>
                                          <p:spTgt spid="5">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5">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28600" y="335846"/>
            <a:ext cx="8610600" cy="5693866"/>
          </a:xfrm>
          <a:prstGeom prst="rect">
            <a:avLst/>
          </a:prstGeom>
        </p:spPr>
        <p:txBody>
          <a:bodyPr wrap="square">
            <a:spAutoFit/>
          </a:bodyPr>
          <a:lstStyle/>
          <a:p>
            <a:r>
              <a:rPr lang="en-US" sz="2800" b="1" dirty="0" smtClean="0">
                <a:solidFill>
                  <a:srgbClr val="7030A0"/>
                </a:solidFill>
              </a:rPr>
              <a:t>2. </a:t>
            </a:r>
            <a:r>
              <a:rPr lang="vi-VN" sz="2800" b="1" dirty="0" smtClean="0">
                <a:solidFill>
                  <a:srgbClr val="7030A0"/>
                </a:solidFill>
              </a:rPr>
              <a:t>Nếu </a:t>
            </a:r>
            <a:r>
              <a:rPr lang="vi-VN" sz="2800" b="1" dirty="0">
                <a:solidFill>
                  <a:srgbClr val="7030A0"/>
                </a:solidFill>
              </a:rPr>
              <a:t>phải trình bày lòng thương mẹ của chú bé Hồng ở văn bản Trong lòng mẹ, em sẽ trình bày những ý gì và sắp xếp chúng ra sao?</a:t>
            </a:r>
          </a:p>
          <a:p>
            <a:r>
              <a:rPr lang="en-US" sz="2800" b="1" dirty="0" smtClean="0">
                <a:sym typeface="Wingdings" pitchFamily="2" charset="2"/>
              </a:rPr>
              <a:t> </a:t>
            </a:r>
            <a:endParaRPr lang="vi-VN" sz="2800" dirty="0"/>
          </a:p>
          <a:p>
            <a:r>
              <a:rPr lang="vi-VN" sz="2800" dirty="0"/>
              <a:t>- Hồng sống xa mẹ nên rất muốn được đi thăm mẹ, nhưng nhận ra dã tâm của người cô nên đã từ chối.</a:t>
            </a:r>
          </a:p>
          <a:p>
            <a:r>
              <a:rPr lang="vi-VN" sz="2800" dirty="0"/>
              <a:t>- Khi nghe bà cô nói những lời độc ác về mẹ, cậu bé không giấu nổi tình thương mẹ nên đã khóc.</a:t>
            </a:r>
          </a:p>
          <a:p>
            <a:r>
              <a:rPr lang="vi-VN" sz="2800" dirty="0"/>
              <a:t>- Hồng cảm thông, thấu hiểu nỗi khổ của mẹ nên muốn nghiền nát những cổ tục đày đọa mẹ</a:t>
            </a:r>
          </a:p>
          <a:p>
            <a:r>
              <a:rPr lang="vi-VN" sz="2800" dirty="0"/>
              <a:t>- Những ý xấu của người cô không làm cho Hồng xa lánh mẹ mà càng khiến em yêu thương mẹ nhiều hơn</a:t>
            </a:r>
            <a:r>
              <a:rPr lang="vi-VN" sz="2800" dirty="0" smtClean="0"/>
              <a:t>.</a:t>
            </a:r>
            <a:endParaRPr lang="vi-VN" sz="2800" dirty="0"/>
          </a:p>
        </p:txBody>
      </p:sp>
    </p:spTree>
    <p:extLst>
      <p:ext uri="{BB962C8B-B14F-4D97-AF65-F5344CB8AC3E}">
        <p14:creationId xmlns:p14="http://schemas.microsoft.com/office/powerpoint/2010/main" val="7393206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additive="base">
                                        <p:cTn id="7"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4">
                                            <p:txEl>
                                              <p:pRg st="1" end="1"/>
                                            </p:txEl>
                                          </p:spTgt>
                                        </p:tgtEl>
                                        <p:attrNameLst>
                                          <p:attrName>style.visibility</p:attrName>
                                        </p:attrNameLst>
                                      </p:cBhvr>
                                      <p:to>
                                        <p:strVal val="visible"/>
                                      </p:to>
                                    </p:set>
                                    <p:anim calcmode="lin" valueType="num">
                                      <p:cBhvr additive="base">
                                        <p:cTn id="13" dur="500" fill="hold"/>
                                        <p:tgtEl>
                                          <p:spTgt spid="4">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4">
                                            <p:txEl>
                                              <p:pRg st="1" end="1"/>
                                            </p:txEl>
                                          </p:spTgt>
                                        </p:tgtEl>
                                        <p:attrNameLst>
                                          <p:attrName>ppt_y</p:attrName>
                                        </p:attrNameLst>
                                      </p:cBhvr>
                                      <p:tavLst>
                                        <p:tav tm="0">
                                          <p:val>
                                            <p:strVal val="1+#ppt_h/2"/>
                                          </p:val>
                                        </p:tav>
                                        <p:tav tm="100000">
                                          <p:val>
                                            <p:strVal val="#ppt_y"/>
                                          </p:val>
                                        </p:tav>
                                      </p:tavLst>
                                    </p:anim>
                                  </p:childTnLst>
                                </p:cTn>
                              </p:par>
                              <p:par>
                                <p:cTn id="15" presetID="2" presetClass="entr" presetSubtype="4" fill="hold" nodeType="withEffect">
                                  <p:stCondLst>
                                    <p:cond delay="0"/>
                                  </p:stCondLst>
                                  <p:childTnLst>
                                    <p:set>
                                      <p:cBhvr>
                                        <p:cTn id="16" dur="1" fill="hold">
                                          <p:stCondLst>
                                            <p:cond delay="0"/>
                                          </p:stCondLst>
                                        </p:cTn>
                                        <p:tgtEl>
                                          <p:spTgt spid="4">
                                            <p:txEl>
                                              <p:pRg st="2" end="2"/>
                                            </p:txEl>
                                          </p:spTgt>
                                        </p:tgtEl>
                                        <p:attrNameLst>
                                          <p:attrName>style.visibility</p:attrName>
                                        </p:attrNameLst>
                                      </p:cBhvr>
                                      <p:to>
                                        <p:strVal val="visible"/>
                                      </p:to>
                                    </p:set>
                                    <p:anim calcmode="lin" valueType="num">
                                      <p:cBhvr additive="base">
                                        <p:cTn id="17" dur="500" fill="hold"/>
                                        <p:tgtEl>
                                          <p:spTgt spid="4">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4">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nodeType="clickEffect">
                                  <p:stCondLst>
                                    <p:cond delay="0"/>
                                  </p:stCondLst>
                                  <p:childTnLst>
                                    <p:set>
                                      <p:cBhvr>
                                        <p:cTn id="22" dur="1" fill="hold">
                                          <p:stCondLst>
                                            <p:cond delay="0"/>
                                          </p:stCondLst>
                                        </p:cTn>
                                        <p:tgtEl>
                                          <p:spTgt spid="4">
                                            <p:txEl>
                                              <p:pRg st="3" end="3"/>
                                            </p:txEl>
                                          </p:spTgt>
                                        </p:tgtEl>
                                        <p:attrNameLst>
                                          <p:attrName>style.visibility</p:attrName>
                                        </p:attrNameLst>
                                      </p:cBhvr>
                                      <p:to>
                                        <p:strVal val="visible"/>
                                      </p:to>
                                    </p:set>
                                    <p:anim calcmode="lin" valueType="num">
                                      <p:cBhvr additive="base">
                                        <p:cTn id="23" dur="500" fill="hold"/>
                                        <p:tgtEl>
                                          <p:spTgt spid="4">
                                            <p:txEl>
                                              <p:pRg st="3" end="3"/>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4">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nodeType="clickEffect">
                                  <p:stCondLst>
                                    <p:cond delay="0"/>
                                  </p:stCondLst>
                                  <p:childTnLst>
                                    <p:set>
                                      <p:cBhvr>
                                        <p:cTn id="28" dur="1" fill="hold">
                                          <p:stCondLst>
                                            <p:cond delay="0"/>
                                          </p:stCondLst>
                                        </p:cTn>
                                        <p:tgtEl>
                                          <p:spTgt spid="4">
                                            <p:txEl>
                                              <p:pRg st="4" end="4"/>
                                            </p:txEl>
                                          </p:spTgt>
                                        </p:tgtEl>
                                        <p:attrNameLst>
                                          <p:attrName>style.visibility</p:attrName>
                                        </p:attrNameLst>
                                      </p:cBhvr>
                                      <p:to>
                                        <p:strVal val="visible"/>
                                      </p:to>
                                    </p:set>
                                    <p:anim calcmode="lin" valueType="num">
                                      <p:cBhvr additive="base">
                                        <p:cTn id="29" dur="500" fill="hold"/>
                                        <p:tgtEl>
                                          <p:spTgt spid="4">
                                            <p:txEl>
                                              <p:pRg st="4" end="4"/>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4">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nodeType="clickEffect">
                                  <p:stCondLst>
                                    <p:cond delay="0"/>
                                  </p:stCondLst>
                                  <p:childTnLst>
                                    <p:set>
                                      <p:cBhvr>
                                        <p:cTn id="34" dur="1" fill="hold">
                                          <p:stCondLst>
                                            <p:cond delay="0"/>
                                          </p:stCondLst>
                                        </p:cTn>
                                        <p:tgtEl>
                                          <p:spTgt spid="4">
                                            <p:txEl>
                                              <p:pRg st="5" end="5"/>
                                            </p:txEl>
                                          </p:spTgt>
                                        </p:tgtEl>
                                        <p:attrNameLst>
                                          <p:attrName>style.visibility</p:attrName>
                                        </p:attrNameLst>
                                      </p:cBhvr>
                                      <p:to>
                                        <p:strVal val="visible"/>
                                      </p:to>
                                    </p:set>
                                    <p:anim calcmode="lin" valueType="num">
                                      <p:cBhvr additive="base">
                                        <p:cTn id="35" dur="500" fill="hold"/>
                                        <p:tgtEl>
                                          <p:spTgt spid="4">
                                            <p:txEl>
                                              <p:pRg st="5" end="5"/>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4">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4748" y="12290"/>
            <a:ext cx="9129252" cy="5693866"/>
          </a:xfrm>
          <a:prstGeom prst="rect">
            <a:avLst/>
          </a:prstGeom>
        </p:spPr>
        <p:txBody>
          <a:bodyPr wrap="square">
            <a:spAutoFit/>
          </a:bodyPr>
          <a:lstStyle/>
          <a:p>
            <a:r>
              <a:rPr lang="en-US" sz="2800" b="1" dirty="0" smtClean="0">
                <a:solidFill>
                  <a:srgbClr val="7030A0"/>
                </a:solidFill>
              </a:rPr>
              <a:t>3. </a:t>
            </a:r>
            <a:r>
              <a:rPr lang="vi-VN" sz="2800" b="1" dirty="0" smtClean="0">
                <a:solidFill>
                  <a:srgbClr val="7030A0"/>
                </a:solidFill>
              </a:rPr>
              <a:t>Theo </a:t>
            </a:r>
            <a:r>
              <a:rPr lang="vi-VN" sz="2800" b="1" dirty="0">
                <a:solidFill>
                  <a:srgbClr val="7030A0"/>
                </a:solidFill>
              </a:rPr>
              <a:t>em cách sắp xếp đã hợp lí chưa, nếu chưa hợp lí thì sửa lại như thế nào?</a:t>
            </a:r>
          </a:p>
          <a:p>
            <a:r>
              <a:rPr lang="en-US" sz="2800" b="1" dirty="0" smtClean="0">
                <a:sym typeface="Wingdings" pitchFamily="2" charset="2"/>
              </a:rPr>
              <a:t> </a:t>
            </a:r>
            <a:endParaRPr lang="vi-VN" sz="2800" dirty="0"/>
          </a:p>
          <a:p>
            <a:r>
              <a:rPr lang="vi-VN" sz="2800" dirty="0"/>
              <a:t>- Cách sắp xếp phần thân bài như trên là </a:t>
            </a:r>
            <a:r>
              <a:rPr lang="vi-VN" sz="2800" dirty="0">
                <a:solidFill>
                  <a:srgbClr val="7030A0"/>
                </a:solidFill>
              </a:rPr>
              <a:t>không hợp lý.</a:t>
            </a:r>
          </a:p>
          <a:p>
            <a:r>
              <a:rPr lang="vi-VN" sz="2800" dirty="0"/>
              <a:t>   + Trước hết, cần giải thích nghĩa đen và nghĩa bóng của câu tục ngữ.</a:t>
            </a:r>
          </a:p>
          <a:p>
            <a:r>
              <a:rPr lang="vi-VN" sz="2800" dirty="0"/>
              <a:t>   + Sau đó chứng minh:</a:t>
            </a:r>
          </a:p>
          <a:p>
            <a:r>
              <a:rPr lang="vi-VN" sz="2800" dirty="0"/>
              <a:t>Những người thường xuyên chịu khó hòa mình vào đời sống sẽ nắm chắc tình hình, học hỏi được nhiều điều bổ ích ⟶ các vị lãnh tụ bôn ba tìm đường cứu nước ⟶ trong thời kì đổi mới, nhờ giao lưu với nước ngoài, ta học tập được công nghệ tiên tiến của thế giới. (trình bày theo trình tự thời gian</a:t>
            </a:r>
            <a:r>
              <a:rPr lang="vi-VN" sz="2800" dirty="0" smtClean="0"/>
              <a:t>)</a:t>
            </a:r>
            <a:endParaRPr lang="vi-VN" sz="2800" dirty="0"/>
          </a:p>
        </p:txBody>
      </p:sp>
    </p:spTree>
    <p:extLst>
      <p:ext uri="{BB962C8B-B14F-4D97-AF65-F5344CB8AC3E}">
        <p14:creationId xmlns:p14="http://schemas.microsoft.com/office/powerpoint/2010/main" val="28897021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additive="base">
                                        <p:cTn id="7"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4">
                                            <p:txEl>
                                              <p:pRg st="1" end="1"/>
                                            </p:txEl>
                                          </p:spTgt>
                                        </p:tgtEl>
                                        <p:attrNameLst>
                                          <p:attrName>style.visibility</p:attrName>
                                        </p:attrNameLst>
                                      </p:cBhvr>
                                      <p:to>
                                        <p:strVal val="visible"/>
                                      </p:to>
                                    </p:set>
                                    <p:anim calcmode="lin" valueType="num">
                                      <p:cBhvr additive="base">
                                        <p:cTn id="13" dur="500" fill="hold"/>
                                        <p:tgtEl>
                                          <p:spTgt spid="4">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4">
                                            <p:txEl>
                                              <p:pRg st="1" end="1"/>
                                            </p:txEl>
                                          </p:spTgt>
                                        </p:tgtEl>
                                        <p:attrNameLst>
                                          <p:attrName>ppt_y</p:attrName>
                                        </p:attrNameLst>
                                      </p:cBhvr>
                                      <p:tavLst>
                                        <p:tav tm="0">
                                          <p:val>
                                            <p:strVal val="1+#ppt_h/2"/>
                                          </p:val>
                                        </p:tav>
                                        <p:tav tm="100000">
                                          <p:val>
                                            <p:strVal val="#ppt_y"/>
                                          </p:val>
                                        </p:tav>
                                      </p:tavLst>
                                    </p:anim>
                                  </p:childTnLst>
                                </p:cTn>
                              </p:par>
                              <p:par>
                                <p:cTn id="15" presetID="2" presetClass="entr" presetSubtype="4" fill="hold" nodeType="withEffect">
                                  <p:stCondLst>
                                    <p:cond delay="0"/>
                                  </p:stCondLst>
                                  <p:childTnLst>
                                    <p:set>
                                      <p:cBhvr>
                                        <p:cTn id="16" dur="1" fill="hold">
                                          <p:stCondLst>
                                            <p:cond delay="0"/>
                                          </p:stCondLst>
                                        </p:cTn>
                                        <p:tgtEl>
                                          <p:spTgt spid="4">
                                            <p:txEl>
                                              <p:pRg st="2" end="2"/>
                                            </p:txEl>
                                          </p:spTgt>
                                        </p:tgtEl>
                                        <p:attrNameLst>
                                          <p:attrName>style.visibility</p:attrName>
                                        </p:attrNameLst>
                                      </p:cBhvr>
                                      <p:to>
                                        <p:strVal val="visible"/>
                                      </p:to>
                                    </p:set>
                                    <p:anim calcmode="lin" valueType="num">
                                      <p:cBhvr additive="base">
                                        <p:cTn id="17" dur="500" fill="hold"/>
                                        <p:tgtEl>
                                          <p:spTgt spid="4">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4">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nodeType="clickEffect">
                                  <p:stCondLst>
                                    <p:cond delay="0"/>
                                  </p:stCondLst>
                                  <p:childTnLst>
                                    <p:set>
                                      <p:cBhvr>
                                        <p:cTn id="22" dur="1" fill="hold">
                                          <p:stCondLst>
                                            <p:cond delay="0"/>
                                          </p:stCondLst>
                                        </p:cTn>
                                        <p:tgtEl>
                                          <p:spTgt spid="4">
                                            <p:txEl>
                                              <p:pRg st="3" end="3"/>
                                            </p:txEl>
                                          </p:spTgt>
                                        </p:tgtEl>
                                        <p:attrNameLst>
                                          <p:attrName>style.visibility</p:attrName>
                                        </p:attrNameLst>
                                      </p:cBhvr>
                                      <p:to>
                                        <p:strVal val="visible"/>
                                      </p:to>
                                    </p:set>
                                    <p:anim calcmode="lin" valueType="num">
                                      <p:cBhvr additive="base">
                                        <p:cTn id="23" dur="500" fill="hold"/>
                                        <p:tgtEl>
                                          <p:spTgt spid="4">
                                            <p:txEl>
                                              <p:pRg st="3" end="3"/>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4">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nodeType="clickEffect">
                                  <p:stCondLst>
                                    <p:cond delay="0"/>
                                  </p:stCondLst>
                                  <p:childTnLst>
                                    <p:set>
                                      <p:cBhvr>
                                        <p:cTn id="28" dur="1" fill="hold">
                                          <p:stCondLst>
                                            <p:cond delay="0"/>
                                          </p:stCondLst>
                                        </p:cTn>
                                        <p:tgtEl>
                                          <p:spTgt spid="4">
                                            <p:txEl>
                                              <p:pRg st="4" end="4"/>
                                            </p:txEl>
                                          </p:spTgt>
                                        </p:tgtEl>
                                        <p:attrNameLst>
                                          <p:attrName>style.visibility</p:attrName>
                                        </p:attrNameLst>
                                      </p:cBhvr>
                                      <p:to>
                                        <p:strVal val="visible"/>
                                      </p:to>
                                    </p:set>
                                    <p:anim calcmode="lin" valueType="num">
                                      <p:cBhvr additive="base">
                                        <p:cTn id="29" dur="500" fill="hold"/>
                                        <p:tgtEl>
                                          <p:spTgt spid="4">
                                            <p:txEl>
                                              <p:pRg st="4" end="4"/>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4">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nodeType="clickEffect">
                                  <p:stCondLst>
                                    <p:cond delay="0"/>
                                  </p:stCondLst>
                                  <p:childTnLst>
                                    <p:set>
                                      <p:cBhvr>
                                        <p:cTn id="34" dur="1" fill="hold">
                                          <p:stCondLst>
                                            <p:cond delay="0"/>
                                          </p:stCondLst>
                                        </p:cTn>
                                        <p:tgtEl>
                                          <p:spTgt spid="4">
                                            <p:txEl>
                                              <p:pRg st="5" end="5"/>
                                            </p:txEl>
                                          </p:spTgt>
                                        </p:tgtEl>
                                        <p:attrNameLst>
                                          <p:attrName>style.visibility</p:attrName>
                                        </p:attrNameLst>
                                      </p:cBhvr>
                                      <p:to>
                                        <p:strVal val="visible"/>
                                      </p:to>
                                    </p:set>
                                    <p:anim calcmode="lin" valueType="num">
                                      <p:cBhvr additive="base">
                                        <p:cTn id="35" dur="500" fill="hold"/>
                                        <p:tgtEl>
                                          <p:spTgt spid="4">
                                            <p:txEl>
                                              <p:pRg st="5" end="5"/>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4">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a:spLocks noChangeArrowheads="1"/>
          </p:cNvSpPr>
          <p:nvPr/>
        </p:nvSpPr>
        <p:spPr bwMode="auto">
          <a:xfrm>
            <a:off x="457200" y="304800"/>
            <a:ext cx="8153400" cy="32932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itchFamily="34" charset="0"/>
                <a:cs typeface="Arial" pitchFamily="34" charset="0"/>
              </a:defRPr>
            </a:lvl1pPr>
            <a:lvl2pPr marL="742950" indent="-285750">
              <a:defRPr>
                <a:solidFill>
                  <a:schemeClr val="tx1"/>
                </a:solidFill>
                <a:latin typeface="Arial" pitchFamily="34" charset="0"/>
                <a:cs typeface="Arial" pitchFamily="34" charset="0"/>
              </a:defRPr>
            </a:lvl2pPr>
            <a:lvl3pPr marL="1143000" indent="-228600">
              <a:defRPr>
                <a:solidFill>
                  <a:schemeClr val="tx1"/>
                </a:solidFill>
                <a:latin typeface="Arial" pitchFamily="34" charset="0"/>
                <a:cs typeface="Arial" pitchFamily="34" charset="0"/>
              </a:defRPr>
            </a:lvl3pPr>
            <a:lvl4pPr marL="1600200" indent="-228600">
              <a:defRPr>
                <a:solidFill>
                  <a:schemeClr val="tx1"/>
                </a:solidFill>
                <a:latin typeface="Arial" pitchFamily="34" charset="0"/>
                <a:cs typeface="Arial" pitchFamily="34" charset="0"/>
              </a:defRPr>
            </a:lvl4pPr>
            <a:lvl5pPr marL="2057400" indent="-22860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algn="ctr" eaLnBrk="0" fontAlgn="base" hangingPunct="0">
              <a:spcBef>
                <a:spcPct val="0"/>
              </a:spcBef>
              <a:spcAft>
                <a:spcPct val="0"/>
              </a:spcAft>
              <a:defRPr/>
            </a:pPr>
            <a:r>
              <a:rPr lang="en-US" sz="4800" b="1" dirty="0" smtClean="0">
                <a:solidFill>
                  <a:srgbClr val="FF0000"/>
                </a:solidFill>
              </a:rPr>
              <a:t>CHUẨN BỊ BÀI</a:t>
            </a:r>
          </a:p>
          <a:p>
            <a:pPr algn="ctr" eaLnBrk="0" fontAlgn="base" hangingPunct="0">
              <a:spcBef>
                <a:spcPct val="0"/>
              </a:spcBef>
              <a:spcAft>
                <a:spcPct val="0"/>
              </a:spcAft>
              <a:defRPr/>
            </a:pPr>
            <a:endParaRPr lang="en-US" sz="3200" b="1" dirty="0" smtClean="0">
              <a:solidFill>
                <a:srgbClr val="FF0000"/>
              </a:solidFill>
            </a:endParaRPr>
          </a:p>
          <a:p>
            <a:pPr algn="ctr" eaLnBrk="0" fontAlgn="base" hangingPunct="0">
              <a:spcBef>
                <a:spcPct val="0"/>
              </a:spcBef>
              <a:spcAft>
                <a:spcPct val="0"/>
              </a:spcAft>
              <a:defRPr/>
            </a:pPr>
            <a:r>
              <a:rPr lang="en-US" sz="3200" b="1" dirty="0" smtClean="0">
                <a:solidFill>
                  <a:srgbClr val="FF0000"/>
                </a:solidFill>
              </a:rPr>
              <a:t> </a:t>
            </a:r>
          </a:p>
          <a:p>
            <a:pPr eaLnBrk="0" fontAlgn="base" hangingPunct="0">
              <a:spcBef>
                <a:spcPct val="0"/>
              </a:spcBef>
              <a:spcAft>
                <a:spcPct val="0"/>
              </a:spcAft>
              <a:defRPr/>
            </a:pPr>
            <a:r>
              <a:rPr lang="en-US" sz="3200" b="1" smtClean="0">
                <a:solidFill>
                  <a:srgbClr val="000000"/>
                </a:solidFill>
              </a:rPr>
              <a:t>Đọc và soạn bài: </a:t>
            </a:r>
          </a:p>
          <a:p>
            <a:pPr marL="457200" indent="-457200" eaLnBrk="0" fontAlgn="base" hangingPunct="0">
              <a:spcBef>
                <a:spcPct val="0"/>
              </a:spcBef>
              <a:spcAft>
                <a:spcPct val="0"/>
              </a:spcAft>
              <a:buFontTx/>
              <a:buChar char="-"/>
              <a:defRPr/>
            </a:pPr>
            <a:r>
              <a:rPr lang="en-US" sz="3200" b="1" smtClean="0">
                <a:solidFill>
                  <a:srgbClr val="000000"/>
                </a:solidFill>
              </a:rPr>
              <a:t>Tôi đi học</a:t>
            </a:r>
          </a:p>
          <a:p>
            <a:pPr marL="457200" indent="-457200" eaLnBrk="0" fontAlgn="base" hangingPunct="0">
              <a:spcBef>
                <a:spcPct val="0"/>
              </a:spcBef>
              <a:spcAft>
                <a:spcPct val="0"/>
              </a:spcAft>
              <a:buFontTx/>
              <a:buChar char="-"/>
              <a:defRPr/>
            </a:pPr>
            <a:r>
              <a:rPr lang="en-US" sz="3200" b="1" smtClean="0">
                <a:solidFill>
                  <a:srgbClr val="000000"/>
                </a:solidFill>
              </a:rPr>
              <a:t>Trong lòng mẹ</a:t>
            </a:r>
            <a:endParaRPr lang="en-US" sz="3200" b="1" dirty="0" smtClean="0">
              <a:solidFill>
                <a:srgbClr val="000000"/>
              </a:solidFill>
            </a:endParaRPr>
          </a:p>
        </p:txBody>
      </p:sp>
    </p:spTree>
    <p:extLst>
      <p:ext uri="{BB962C8B-B14F-4D97-AF65-F5344CB8AC3E}">
        <p14:creationId xmlns:p14="http://schemas.microsoft.com/office/powerpoint/2010/main" val="942666159"/>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61390"/>
            <a:ext cx="8763000" cy="6001643"/>
          </a:xfrm>
          <a:prstGeom prst="rect">
            <a:avLst/>
          </a:prstGeom>
        </p:spPr>
        <p:txBody>
          <a:bodyPr wrap="square">
            <a:spAutoFit/>
          </a:bodyPr>
          <a:lstStyle/>
          <a:p>
            <a:r>
              <a:rPr lang="en-US" sz="3200" b="1" dirty="0" smtClean="0">
                <a:solidFill>
                  <a:srgbClr val="FF0000"/>
                </a:solidFill>
              </a:rPr>
              <a:t>I. </a:t>
            </a:r>
            <a:r>
              <a:rPr lang="vi-VN" sz="3200" b="1" dirty="0" smtClean="0">
                <a:solidFill>
                  <a:srgbClr val="FF0000"/>
                </a:solidFill>
              </a:rPr>
              <a:t>BỐ </a:t>
            </a:r>
            <a:r>
              <a:rPr lang="vi-VN" sz="3200" b="1" dirty="0">
                <a:solidFill>
                  <a:srgbClr val="FF0000"/>
                </a:solidFill>
              </a:rPr>
              <a:t>CỤC CỦA VĂN BẢN</a:t>
            </a:r>
            <a:endParaRPr lang="vi-VN" sz="3200" dirty="0">
              <a:solidFill>
                <a:srgbClr val="FF0000"/>
              </a:solidFill>
            </a:endParaRPr>
          </a:p>
          <a:p>
            <a:r>
              <a:rPr lang="vi-VN" sz="3200" b="1" dirty="0">
                <a:solidFill>
                  <a:srgbClr val="FF0000"/>
                </a:solidFill>
              </a:rPr>
              <a:t>Đọc văn bản Người thầy đạo cao đức trọng </a:t>
            </a:r>
            <a:r>
              <a:rPr lang="vi-VN" sz="3200" b="1" dirty="0">
                <a:solidFill>
                  <a:srgbClr val="7030A0"/>
                </a:solidFill>
              </a:rPr>
              <a:t>(trang 24 SGK Ngữ văn 8 tập 1) và trả lời các câu hỏi</a:t>
            </a:r>
            <a:r>
              <a:rPr lang="vi-VN" sz="3200" dirty="0">
                <a:solidFill>
                  <a:srgbClr val="7030A0"/>
                </a:solidFill>
              </a:rPr>
              <a:t>:</a:t>
            </a:r>
          </a:p>
          <a:p>
            <a:r>
              <a:rPr lang="en-US" sz="3200" dirty="0" smtClean="0">
                <a:solidFill>
                  <a:srgbClr val="7030A0"/>
                </a:solidFill>
              </a:rPr>
              <a:t>1. </a:t>
            </a:r>
            <a:r>
              <a:rPr lang="vi-VN" sz="3200" dirty="0" smtClean="0">
                <a:solidFill>
                  <a:srgbClr val="7030A0"/>
                </a:solidFill>
              </a:rPr>
              <a:t>Văn </a:t>
            </a:r>
            <a:r>
              <a:rPr lang="vi-VN" sz="3200" dirty="0">
                <a:solidFill>
                  <a:srgbClr val="7030A0"/>
                </a:solidFill>
              </a:rPr>
              <a:t>bản trên có thể chia làm mấy phần phần</a:t>
            </a:r>
            <a:r>
              <a:rPr lang="vi-VN" sz="3200" dirty="0" smtClean="0">
                <a:solidFill>
                  <a:srgbClr val="7030A0"/>
                </a:solidFill>
              </a:rPr>
              <a:t>?</a:t>
            </a:r>
            <a:r>
              <a:rPr lang="en-US" sz="3200" dirty="0" smtClean="0">
                <a:solidFill>
                  <a:srgbClr val="7030A0"/>
                </a:solidFill>
              </a:rPr>
              <a:t> Chỉ ra các phần đó ?</a:t>
            </a:r>
            <a:endParaRPr lang="vi-VN" sz="3200" dirty="0">
              <a:solidFill>
                <a:srgbClr val="7030A0"/>
              </a:solidFill>
            </a:endParaRPr>
          </a:p>
          <a:p>
            <a:r>
              <a:rPr lang="en-US" sz="3200" b="1" dirty="0" smtClean="0">
                <a:solidFill>
                  <a:srgbClr val="FF0000"/>
                </a:solidFill>
                <a:sym typeface="Wingdings" pitchFamily="2" charset="2"/>
              </a:rPr>
              <a:t></a:t>
            </a:r>
            <a:r>
              <a:rPr lang="vi-VN" sz="3200" dirty="0" smtClean="0">
                <a:solidFill>
                  <a:srgbClr val="FF0000"/>
                </a:solidFill>
              </a:rPr>
              <a:t>Văn </a:t>
            </a:r>
            <a:r>
              <a:rPr lang="vi-VN" sz="3200" dirty="0">
                <a:solidFill>
                  <a:srgbClr val="FF0000"/>
                </a:solidFill>
              </a:rPr>
              <a:t>bản có thể chia làm 3 phần.</a:t>
            </a:r>
          </a:p>
          <a:p>
            <a:r>
              <a:rPr lang="vi-VN" sz="3200" dirty="0">
                <a:solidFill>
                  <a:srgbClr val="FF0000"/>
                </a:solidFill>
              </a:rPr>
              <a:t>a) Mở bài: Từ Ông Chu Văn An... đến không màng danh lợi.</a:t>
            </a:r>
          </a:p>
          <a:p>
            <a:r>
              <a:rPr lang="vi-VN" sz="3200" dirty="0">
                <a:solidFill>
                  <a:srgbClr val="FF0000"/>
                </a:solidFill>
              </a:rPr>
              <a:t>b) Thân bài: Từ Học trò theo ông... đến cho vào thăm.</a:t>
            </a:r>
          </a:p>
          <a:p>
            <a:r>
              <a:rPr lang="vi-VN" sz="3200" dirty="0">
                <a:solidFill>
                  <a:srgbClr val="FF0000"/>
                </a:solidFill>
              </a:rPr>
              <a:t>c) Kết bài: </a:t>
            </a:r>
            <a:r>
              <a:rPr lang="vi-VN" sz="3200">
                <a:solidFill>
                  <a:srgbClr val="FF0000"/>
                </a:solidFill>
              </a:rPr>
              <a:t>Từ </a:t>
            </a:r>
            <a:r>
              <a:rPr lang="vi-VN" sz="3200" smtClean="0">
                <a:solidFill>
                  <a:srgbClr val="FF0000"/>
                </a:solidFill>
              </a:rPr>
              <a:t>khi</a:t>
            </a:r>
            <a:r>
              <a:rPr lang="vi-VN" sz="3200" smtClean="0">
                <a:solidFill>
                  <a:srgbClr val="FF0000"/>
                </a:solidFill>
              </a:rPr>
              <a:t> </a:t>
            </a:r>
            <a:r>
              <a:rPr lang="vi-VN" sz="3200" dirty="0">
                <a:solidFill>
                  <a:srgbClr val="FF0000"/>
                </a:solidFill>
              </a:rPr>
              <a:t>ông mất... đến thương tiếc</a:t>
            </a:r>
            <a:r>
              <a:rPr lang="vi-VN" sz="3200" dirty="0" smtClean="0">
                <a:solidFill>
                  <a:srgbClr val="FF0000"/>
                </a:solidFill>
              </a:rPr>
              <a:t>.</a:t>
            </a:r>
            <a:endParaRPr lang="vi-VN" sz="3200" dirty="0">
              <a:solidFill>
                <a:srgbClr val="FF0000"/>
              </a:solidFill>
            </a:endParaRPr>
          </a:p>
        </p:txBody>
      </p:sp>
    </p:spTree>
    <p:extLst>
      <p:ext uri="{BB962C8B-B14F-4D97-AF65-F5344CB8AC3E}">
        <p14:creationId xmlns:p14="http://schemas.microsoft.com/office/powerpoint/2010/main" val="10296892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additive="base">
                                        <p:cTn id="7"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4">
                                            <p:txEl>
                                              <p:pRg st="1" end="1"/>
                                            </p:txEl>
                                          </p:spTgt>
                                        </p:tgtEl>
                                        <p:attrNameLst>
                                          <p:attrName>style.visibility</p:attrName>
                                        </p:attrNameLst>
                                      </p:cBhvr>
                                      <p:to>
                                        <p:strVal val="visible"/>
                                      </p:to>
                                    </p:set>
                                    <p:anim calcmode="lin" valueType="num">
                                      <p:cBhvr additive="base">
                                        <p:cTn id="13" dur="500" fill="hold"/>
                                        <p:tgtEl>
                                          <p:spTgt spid="4">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4">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4">
                                            <p:txEl>
                                              <p:pRg st="2" end="2"/>
                                            </p:txEl>
                                          </p:spTgt>
                                        </p:tgtEl>
                                        <p:attrNameLst>
                                          <p:attrName>style.visibility</p:attrName>
                                        </p:attrNameLst>
                                      </p:cBhvr>
                                      <p:to>
                                        <p:strVal val="visible"/>
                                      </p:to>
                                    </p:set>
                                    <p:anim calcmode="lin" valueType="num">
                                      <p:cBhvr additive="base">
                                        <p:cTn id="19" dur="500" fill="hold"/>
                                        <p:tgtEl>
                                          <p:spTgt spid="4">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4">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4">
                                            <p:txEl>
                                              <p:pRg st="3" end="3"/>
                                            </p:txEl>
                                          </p:spTgt>
                                        </p:tgtEl>
                                        <p:attrNameLst>
                                          <p:attrName>style.visibility</p:attrName>
                                        </p:attrNameLst>
                                      </p:cBhvr>
                                      <p:to>
                                        <p:strVal val="visible"/>
                                      </p:to>
                                    </p:set>
                                    <p:anim calcmode="lin" valueType="num">
                                      <p:cBhvr additive="base">
                                        <p:cTn id="25" dur="500" fill="hold"/>
                                        <p:tgtEl>
                                          <p:spTgt spid="4">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4">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4">
                                            <p:txEl>
                                              <p:pRg st="4" end="4"/>
                                            </p:txEl>
                                          </p:spTgt>
                                        </p:tgtEl>
                                        <p:attrNameLst>
                                          <p:attrName>style.visibility</p:attrName>
                                        </p:attrNameLst>
                                      </p:cBhvr>
                                      <p:to>
                                        <p:strVal val="visible"/>
                                      </p:to>
                                    </p:set>
                                    <p:anim calcmode="lin" valueType="num">
                                      <p:cBhvr additive="base">
                                        <p:cTn id="31" dur="500" fill="hold"/>
                                        <p:tgtEl>
                                          <p:spTgt spid="4">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4">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4">
                                            <p:txEl>
                                              <p:pRg st="5" end="5"/>
                                            </p:txEl>
                                          </p:spTgt>
                                        </p:tgtEl>
                                        <p:attrNameLst>
                                          <p:attrName>style.visibility</p:attrName>
                                        </p:attrNameLst>
                                      </p:cBhvr>
                                      <p:to>
                                        <p:strVal val="visible"/>
                                      </p:to>
                                    </p:set>
                                    <p:anim calcmode="lin" valueType="num">
                                      <p:cBhvr additive="base">
                                        <p:cTn id="37" dur="500" fill="hold"/>
                                        <p:tgtEl>
                                          <p:spTgt spid="4">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4">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4">
                                            <p:txEl>
                                              <p:pRg st="6" end="6"/>
                                            </p:txEl>
                                          </p:spTgt>
                                        </p:tgtEl>
                                        <p:attrNameLst>
                                          <p:attrName>style.visibility</p:attrName>
                                        </p:attrNameLst>
                                      </p:cBhvr>
                                      <p:to>
                                        <p:strVal val="visible"/>
                                      </p:to>
                                    </p:set>
                                    <p:anim calcmode="lin" valueType="num">
                                      <p:cBhvr additive="base">
                                        <p:cTn id="43" dur="500" fill="hold"/>
                                        <p:tgtEl>
                                          <p:spTgt spid="4">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4">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31955"/>
            <a:ext cx="9144000" cy="5509200"/>
          </a:xfrm>
          <a:prstGeom prst="rect">
            <a:avLst/>
          </a:prstGeom>
        </p:spPr>
        <p:txBody>
          <a:bodyPr wrap="square">
            <a:spAutoFit/>
          </a:bodyPr>
          <a:lstStyle/>
          <a:p>
            <a:r>
              <a:rPr lang="en-US" sz="3200" dirty="0">
                <a:solidFill>
                  <a:srgbClr val="7030A0"/>
                </a:solidFill>
                <a:latin typeface="Arial" pitchFamily="34" charset="0"/>
                <a:cs typeface="Arial" pitchFamily="34" charset="0"/>
              </a:rPr>
              <a:t>2</a:t>
            </a:r>
            <a:r>
              <a:rPr lang="en-US" sz="3200" dirty="0" smtClean="0">
                <a:solidFill>
                  <a:srgbClr val="7030A0"/>
                </a:solidFill>
                <a:latin typeface="Arial" pitchFamily="34" charset="0"/>
                <a:cs typeface="Arial" pitchFamily="34" charset="0"/>
              </a:rPr>
              <a:t>. Hãy cho biết n</a:t>
            </a:r>
            <a:r>
              <a:rPr lang="vi-VN" sz="3200" dirty="0" smtClean="0">
                <a:solidFill>
                  <a:srgbClr val="7030A0"/>
                </a:solidFill>
                <a:latin typeface="Arial" pitchFamily="34" charset="0"/>
                <a:cs typeface="Arial" pitchFamily="34" charset="0"/>
              </a:rPr>
              <a:t>hiệm </a:t>
            </a:r>
            <a:r>
              <a:rPr lang="vi-VN" sz="3200" dirty="0">
                <a:solidFill>
                  <a:srgbClr val="7030A0"/>
                </a:solidFill>
                <a:latin typeface="Arial" pitchFamily="34" charset="0"/>
                <a:cs typeface="Arial" pitchFamily="34" charset="0"/>
              </a:rPr>
              <a:t>vụ của từng phần?</a:t>
            </a:r>
          </a:p>
          <a:p>
            <a:endParaRPr lang="en-US" sz="3200" b="1" dirty="0" smtClean="0">
              <a:latin typeface="Arial" pitchFamily="34" charset="0"/>
              <a:cs typeface="Arial" pitchFamily="34" charset="0"/>
              <a:sym typeface="Wingdings" pitchFamily="2" charset="2"/>
            </a:endParaRPr>
          </a:p>
          <a:p>
            <a:r>
              <a:rPr lang="en-US" sz="3200" b="1" dirty="0" smtClean="0">
                <a:latin typeface="Arial" pitchFamily="34" charset="0"/>
                <a:cs typeface="Arial" pitchFamily="34" charset="0"/>
                <a:sym typeface="Wingdings" pitchFamily="2" charset="2"/>
              </a:rPr>
              <a:t> </a:t>
            </a:r>
            <a:r>
              <a:rPr lang="vi-VN" sz="3200" dirty="0" smtClean="0">
                <a:latin typeface="Arial" pitchFamily="34" charset="0"/>
                <a:cs typeface="Arial" pitchFamily="34" charset="0"/>
              </a:rPr>
              <a:t>a</a:t>
            </a:r>
            <a:r>
              <a:rPr lang="vi-VN" sz="3200" dirty="0">
                <a:latin typeface="Arial" pitchFamily="34" charset="0"/>
                <a:cs typeface="Arial" pitchFamily="34" charset="0"/>
              </a:rPr>
              <a:t>) Mở bài: Giới thiệu Chu Văn An, người thầy đạo cao đức trọng</a:t>
            </a:r>
          </a:p>
          <a:p>
            <a:r>
              <a:rPr lang="vi-VN" sz="3200" dirty="0">
                <a:latin typeface="Arial" pitchFamily="34" charset="0"/>
                <a:cs typeface="Arial" pitchFamily="34" charset="0"/>
              </a:rPr>
              <a:t>b) Thân bài: Triển khai vấn đề đã giới thiệu: Hai ý kiến đánh giá</a:t>
            </a:r>
          </a:p>
          <a:p>
            <a:r>
              <a:rPr lang="vi-VN" sz="3200" dirty="0">
                <a:latin typeface="Arial" pitchFamily="34" charset="0"/>
                <a:cs typeface="Arial" pitchFamily="34" charset="0"/>
              </a:rPr>
              <a:t>- Chu Văn An là người tài cao.</a:t>
            </a:r>
          </a:p>
          <a:p>
            <a:r>
              <a:rPr lang="vi-VN" sz="3200" dirty="0">
                <a:latin typeface="Arial" pitchFamily="34" charset="0"/>
                <a:cs typeface="Arial" pitchFamily="34" charset="0"/>
              </a:rPr>
              <a:t>- Chu Văn An là người đức trọng được học trò kính trọng</a:t>
            </a:r>
          </a:p>
          <a:p>
            <a:r>
              <a:rPr lang="vi-VN" sz="3200" dirty="0">
                <a:latin typeface="Arial" pitchFamily="34" charset="0"/>
                <a:cs typeface="Arial" pitchFamily="34" charset="0"/>
              </a:rPr>
              <a:t>c) Kết bài: Kết thúc vấn đề: Đánh giá chung: ông mất ai cũng thương tiếc</a:t>
            </a:r>
            <a:r>
              <a:rPr lang="vi-VN" sz="3200" dirty="0" smtClean="0">
                <a:latin typeface="Arial" pitchFamily="34" charset="0"/>
                <a:cs typeface="Arial" pitchFamily="34" charset="0"/>
              </a:rPr>
              <a:t>.</a:t>
            </a:r>
            <a:endParaRPr lang="vi-VN" sz="3200" dirty="0">
              <a:latin typeface="Arial" pitchFamily="34" charset="0"/>
              <a:cs typeface="Arial" pitchFamily="34" charset="0"/>
            </a:endParaRPr>
          </a:p>
        </p:txBody>
      </p:sp>
    </p:spTree>
    <p:extLst>
      <p:ext uri="{BB962C8B-B14F-4D97-AF65-F5344CB8AC3E}">
        <p14:creationId xmlns:p14="http://schemas.microsoft.com/office/powerpoint/2010/main" val="21287830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additive="base">
                                        <p:cTn id="7"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4">
                                            <p:txEl>
                                              <p:pRg st="2" end="2"/>
                                            </p:txEl>
                                          </p:spTgt>
                                        </p:tgtEl>
                                        <p:attrNameLst>
                                          <p:attrName>style.visibility</p:attrName>
                                        </p:attrNameLst>
                                      </p:cBhvr>
                                      <p:to>
                                        <p:strVal val="visible"/>
                                      </p:to>
                                    </p:set>
                                    <p:anim calcmode="lin" valueType="num">
                                      <p:cBhvr additive="base">
                                        <p:cTn id="13" dur="500" fill="hold"/>
                                        <p:tgtEl>
                                          <p:spTgt spid="4">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4">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4">
                                            <p:txEl>
                                              <p:pRg st="3" end="3"/>
                                            </p:txEl>
                                          </p:spTgt>
                                        </p:tgtEl>
                                        <p:attrNameLst>
                                          <p:attrName>style.visibility</p:attrName>
                                        </p:attrNameLst>
                                      </p:cBhvr>
                                      <p:to>
                                        <p:strVal val="visible"/>
                                      </p:to>
                                    </p:set>
                                    <p:anim calcmode="lin" valueType="num">
                                      <p:cBhvr additive="base">
                                        <p:cTn id="19" dur="500" fill="hold"/>
                                        <p:tgtEl>
                                          <p:spTgt spid="4">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4">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4">
                                            <p:txEl>
                                              <p:pRg st="4" end="4"/>
                                            </p:txEl>
                                          </p:spTgt>
                                        </p:tgtEl>
                                        <p:attrNameLst>
                                          <p:attrName>style.visibility</p:attrName>
                                        </p:attrNameLst>
                                      </p:cBhvr>
                                      <p:to>
                                        <p:strVal val="visible"/>
                                      </p:to>
                                    </p:set>
                                    <p:anim calcmode="lin" valueType="num">
                                      <p:cBhvr additive="base">
                                        <p:cTn id="25" dur="500" fill="hold"/>
                                        <p:tgtEl>
                                          <p:spTgt spid="4">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4">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4">
                                            <p:txEl>
                                              <p:pRg st="5" end="5"/>
                                            </p:txEl>
                                          </p:spTgt>
                                        </p:tgtEl>
                                        <p:attrNameLst>
                                          <p:attrName>style.visibility</p:attrName>
                                        </p:attrNameLst>
                                      </p:cBhvr>
                                      <p:to>
                                        <p:strVal val="visible"/>
                                      </p:to>
                                    </p:set>
                                    <p:anim calcmode="lin" valueType="num">
                                      <p:cBhvr additive="base">
                                        <p:cTn id="31" dur="500" fill="hold"/>
                                        <p:tgtEl>
                                          <p:spTgt spid="4">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4">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4">
                                            <p:txEl>
                                              <p:pRg st="6" end="6"/>
                                            </p:txEl>
                                          </p:spTgt>
                                        </p:tgtEl>
                                        <p:attrNameLst>
                                          <p:attrName>style.visibility</p:attrName>
                                        </p:attrNameLst>
                                      </p:cBhvr>
                                      <p:to>
                                        <p:strVal val="visible"/>
                                      </p:to>
                                    </p:set>
                                    <p:anim calcmode="lin" valueType="num">
                                      <p:cBhvr additive="base">
                                        <p:cTn id="37" dur="500" fill="hold"/>
                                        <p:tgtEl>
                                          <p:spTgt spid="4">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4">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4748" y="0"/>
            <a:ext cx="9129252" cy="4524315"/>
          </a:xfrm>
          <a:prstGeom prst="rect">
            <a:avLst/>
          </a:prstGeom>
        </p:spPr>
        <p:txBody>
          <a:bodyPr wrap="square">
            <a:spAutoFit/>
          </a:bodyPr>
          <a:lstStyle/>
          <a:p>
            <a:r>
              <a:rPr lang="en-US" sz="3600" dirty="0" smtClean="0">
                <a:solidFill>
                  <a:srgbClr val="7030A0"/>
                </a:solidFill>
                <a:latin typeface="Arial" pitchFamily="34" charset="0"/>
                <a:cs typeface="Arial" pitchFamily="34" charset="0"/>
              </a:rPr>
              <a:t>3. Phân tích m</a:t>
            </a:r>
            <a:r>
              <a:rPr lang="vi-VN" sz="3600" dirty="0" smtClean="0">
                <a:solidFill>
                  <a:srgbClr val="7030A0"/>
                </a:solidFill>
                <a:latin typeface="Arial" pitchFamily="34" charset="0"/>
                <a:cs typeface="Arial" pitchFamily="34" charset="0"/>
              </a:rPr>
              <a:t>ối </a:t>
            </a:r>
            <a:r>
              <a:rPr lang="vi-VN" sz="3600" dirty="0">
                <a:solidFill>
                  <a:srgbClr val="7030A0"/>
                </a:solidFill>
                <a:latin typeface="Arial" pitchFamily="34" charset="0"/>
                <a:cs typeface="Arial" pitchFamily="34" charset="0"/>
              </a:rPr>
              <a:t>quan hệ giữa các phần trong văn </a:t>
            </a:r>
            <a:r>
              <a:rPr lang="vi-VN" sz="3600" dirty="0" smtClean="0">
                <a:solidFill>
                  <a:srgbClr val="7030A0"/>
                </a:solidFill>
                <a:latin typeface="Arial" pitchFamily="34" charset="0"/>
                <a:cs typeface="Arial" pitchFamily="34" charset="0"/>
              </a:rPr>
              <a:t>bản</a:t>
            </a:r>
            <a:r>
              <a:rPr lang="en-US" sz="3600" dirty="0" smtClean="0">
                <a:solidFill>
                  <a:srgbClr val="7030A0"/>
                </a:solidFill>
                <a:latin typeface="Arial" pitchFamily="34" charset="0"/>
                <a:cs typeface="Arial" pitchFamily="34" charset="0"/>
              </a:rPr>
              <a:t> trên </a:t>
            </a:r>
            <a:r>
              <a:rPr lang="vi-VN" sz="3600" dirty="0" smtClean="0">
                <a:solidFill>
                  <a:srgbClr val="7030A0"/>
                </a:solidFill>
                <a:latin typeface="Arial" pitchFamily="34" charset="0"/>
                <a:cs typeface="Arial" pitchFamily="34" charset="0"/>
              </a:rPr>
              <a:t>?</a:t>
            </a:r>
            <a:endParaRPr lang="vi-VN" sz="3600" dirty="0">
              <a:solidFill>
                <a:srgbClr val="7030A0"/>
              </a:solidFill>
              <a:latin typeface="Arial" pitchFamily="34" charset="0"/>
              <a:cs typeface="Arial" pitchFamily="34" charset="0"/>
            </a:endParaRPr>
          </a:p>
          <a:p>
            <a:r>
              <a:rPr lang="en-US" sz="3600" b="1" dirty="0" smtClean="0">
                <a:latin typeface="Arial" pitchFamily="34" charset="0"/>
                <a:cs typeface="Arial" pitchFamily="34" charset="0"/>
                <a:sym typeface="Wingdings" pitchFamily="2" charset="2"/>
              </a:rPr>
              <a:t></a:t>
            </a:r>
          </a:p>
          <a:p>
            <a:r>
              <a:rPr lang="vi-VN" sz="3600" dirty="0" smtClean="0">
                <a:latin typeface="Arial" pitchFamily="34" charset="0"/>
                <a:cs typeface="Arial" pitchFamily="34" charset="0"/>
              </a:rPr>
              <a:t>- </a:t>
            </a:r>
            <a:r>
              <a:rPr lang="vi-VN" sz="3600" dirty="0">
                <a:latin typeface="Arial" pitchFamily="34" charset="0"/>
                <a:cs typeface="Arial" pitchFamily="34" charset="0"/>
              </a:rPr>
              <a:t>Phần mở bài: Giới thiệu vấn đề.</a:t>
            </a:r>
          </a:p>
          <a:p>
            <a:r>
              <a:rPr lang="vi-VN" sz="3600" dirty="0">
                <a:latin typeface="Arial" pitchFamily="34" charset="0"/>
                <a:cs typeface="Arial" pitchFamily="34" charset="0"/>
              </a:rPr>
              <a:t>- Phần thân bài: Triển khai làm rõ vấn đề đã giới thiệu.</a:t>
            </a:r>
          </a:p>
          <a:p>
            <a:r>
              <a:rPr lang="vi-VN" sz="3600" dirty="0">
                <a:latin typeface="Arial" pitchFamily="34" charset="0"/>
                <a:cs typeface="Arial" pitchFamily="34" charset="0"/>
              </a:rPr>
              <a:t>- Phần kết bài: Kết thúc vấn đề: Đánh giá chung</a:t>
            </a:r>
            <a:r>
              <a:rPr lang="vi-VN" sz="3600" dirty="0" smtClean="0">
                <a:latin typeface="Arial" pitchFamily="34" charset="0"/>
                <a:cs typeface="Arial" pitchFamily="34" charset="0"/>
              </a:rPr>
              <a:t>.</a:t>
            </a:r>
            <a:endParaRPr lang="vi-VN" sz="3600" dirty="0">
              <a:latin typeface="Arial" pitchFamily="34" charset="0"/>
              <a:cs typeface="Arial" pitchFamily="34" charset="0"/>
            </a:endParaRPr>
          </a:p>
        </p:txBody>
      </p:sp>
    </p:spTree>
    <p:extLst>
      <p:ext uri="{BB962C8B-B14F-4D97-AF65-F5344CB8AC3E}">
        <p14:creationId xmlns:p14="http://schemas.microsoft.com/office/powerpoint/2010/main" val="38328662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additive="base">
                                        <p:cTn id="7"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4">
                                            <p:txEl>
                                              <p:pRg st="1" end="1"/>
                                            </p:txEl>
                                          </p:spTgt>
                                        </p:tgtEl>
                                        <p:attrNameLst>
                                          <p:attrName>style.visibility</p:attrName>
                                        </p:attrNameLst>
                                      </p:cBhvr>
                                      <p:to>
                                        <p:strVal val="visible"/>
                                      </p:to>
                                    </p:set>
                                    <p:anim calcmode="lin" valueType="num">
                                      <p:cBhvr additive="base">
                                        <p:cTn id="13" dur="500" fill="hold"/>
                                        <p:tgtEl>
                                          <p:spTgt spid="4">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4">
                                            <p:txEl>
                                              <p:pRg st="1" end="1"/>
                                            </p:txEl>
                                          </p:spTgt>
                                        </p:tgtEl>
                                        <p:attrNameLst>
                                          <p:attrName>ppt_y</p:attrName>
                                        </p:attrNameLst>
                                      </p:cBhvr>
                                      <p:tavLst>
                                        <p:tav tm="0">
                                          <p:val>
                                            <p:strVal val="1+#ppt_h/2"/>
                                          </p:val>
                                        </p:tav>
                                        <p:tav tm="100000">
                                          <p:val>
                                            <p:strVal val="#ppt_y"/>
                                          </p:val>
                                        </p:tav>
                                      </p:tavLst>
                                    </p:anim>
                                  </p:childTnLst>
                                </p:cTn>
                              </p:par>
                              <p:par>
                                <p:cTn id="15" presetID="2" presetClass="entr" presetSubtype="4" fill="hold" nodeType="withEffect">
                                  <p:stCondLst>
                                    <p:cond delay="0"/>
                                  </p:stCondLst>
                                  <p:childTnLst>
                                    <p:set>
                                      <p:cBhvr>
                                        <p:cTn id="16" dur="1" fill="hold">
                                          <p:stCondLst>
                                            <p:cond delay="0"/>
                                          </p:stCondLst>
                                        </p:cTn>
                                        <p:tgtEl>
                                          <p:spTgt spid="4">
                                            <p:txEl>
                                              <p:pRg st="2" end="2"/>
                                            </p:txEl>
                                          </p:spTgt>
                                        </p:tgtEl>
                                        <p:attrNameLst>
                                          <p:attrName>style.visibility</p:attrName>
                                        </p:attrNameLst>
                                      </p:cBhvr>
                                      <p:to>
                                        <p:strVal val="visible"/>
                                      </p:to>
                                    </p:set>
                                    <p:anim calcmode="lin" valueType="num">
                                      <p:cBhvr additive="base">
                                        <p:cTn id="17" dur="500" fill="hold"/>
                                        <p:tgtEl>
                                          <p:spTgt spid="4">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4">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nodeType="clickEffect">
                                  <p:stCondLst>
                                    <p:cond delay="0"/>
                                  </p:stCondLst>
                                  <p:childTnLst>
                                    <p:set>
                                      <p:cBhvr>
                                        <p:cTn id="22" dur="1" fill="hold">
                                          <p:stCondLst>
                                            <p:cond delay="0"/>
                                          </p:stCondLst>
                                        </p:cTn>
                                        <p:tgtEl>
                                          <p:spTgt spid="4">
                                            <p:txEl>
                                              <p:pRg st="3" end="3"/>
                                            </p:txEl>
                                          </p:spTgt>
                                        </p:tgtEl>
                                        <p:attrNameLst>
                                          <p:attrName>style.visibility</p:attrName>
                                        </p:attrNameLst>
                                      </p:cBhvr>
                                      <p:to>
                                        <p:strVal val="visible"/>
                                      </p:to>
                                    </p:set>
                                    <p:anim calcmode="lin" valueType="num">
                                      <p:cBhvr additive="base">
                                        <p:cTn id="23" dur="500" fill="hold"/>
                                        <p:tgtEl>
                                          <p:spTgt spid="4">
                                            <p:txEl>
                                              <p:pRg st="3" end="3"/>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4">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nodeType="clickEffect">
                                  <p:stCondLst>
                                    <p:cond delay="0"/>
                                  </p:stCondLst>
                                  <p:childTnLst>
                                    <p:set>
                                      <p:cBhvr>
                                        <p:cTn id="28" dur="1" fill="hold">
                                          <p:stCondLst>
                                            <p:cond delay="0"/>
                                          </p:stCondLst>
                                        </p:cTn>
                                        <p:tgtEl>
                                          <p:spTgt spid="4">
                                            <p:txEl>
                                              <p:pRg st="4" end="4"/>
                                            </p:txEl>
                                          </p:spTgt>
                                        </p:tgtEl>
                                        <p:attrNameLst>
                                          <p:attrName>style.visibility</p:attrName>
                                        </p:attrNameLst>
                                      </p:cBhvr>
                                      <p:to>
                                        <p:strVal val="visible"/>
                                      </p:to>
                                    </p:set>
                                    <p:anim calcmode="lin" valueType="num">
                                      <p:cBhvr additive="base">
                                        <p:cTn id="29" dur="500" fill="hold"/>
                                        <p:tgtEl>
                                          <p:spTgt spid="4">
                                            <p:txEl>
                                              <p:pRg st="4" end="4"/>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4">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7206" y="228600"/>
            <a:ext cx="9144000" cy="4832092"/>
          </a:xfrm>
          <a:prstGeom prst="rect">
            <a:avLst/>
          </a:prstGeom>
        </p:spPr>
        <p:txBody>
          <a:bodyPr wrap="square">
            <a:spAutoFit/>
          </a:bodyPr>
          <a:lstStyle/>
          <a:p>
            <a:r>
              <a:rPr lang="en-US" sz="2800" dirty="0" smtClean="0">
                <a:solidFill>
                  <a:srgbClr val="7030A0"/>
                </a:solidFill>
              </a:rPr>
              <a:t>4. </a:t>
            </a:r>
            <a:r>
              <a:rPr lang="vi-VN" sz="2800" dirty="0" smtClean="0">
                <a:solidFill>
                  <a:srgbClr val="7030A0"/>
                </a:solidFill>
              </a:rPr>
              <a:t>Từ </a:t>
            </a:r>
            <a:r>
              <a:rPr lang="vi-VN" sz="2800" dirty="0">
                <a:solidFill>
                  <a:srgbClr val="7030A0"/>
                </a:solidFill>
              </a:rPr>
              <a:t>việc phân tích trên, hãy cho biết: bố cục của văn bản gồm mấy phần? Nhiệm vụ của từng phần là gì? Các phần của văn bản quan hệ với nhau thế nào?</a:t>
            </a:r>
          </a:p>
          <a:p>
            <a:r>
              <a:rPr lang="en-US" sz="2800" b="1" dirty="0" smtClean="0">
                <a:sym typeface="Wingdings" pitchFamily="2" charset="2"/>
              </a:rPr>
              <a:t></a:t>
            </a:r>
            <a:endParaRPr lang="vi-VN" sz="2800" dirty="0"/>
          </a:p>
          <a:p>
            <a:r>
              <a:rPr lang="vi-VN" sz="2800" dirty="0">
                <a:solidFill>
                  <a:srgbClr val="FF0000"/>
                </a:solidFill>
              </a:rPr>
              <a:t>- Bố cục của văn bản là sự tổ chức các đoạn văn thể hiện chủ đề.</a:t>
            </a:r>
          </a:p>
          <a:p>
            <a:r>
              <a:rPr lang="vi-VN" sz="2800" dirty="0">
                <a:solidFill>
                  <a:srgbClr val="FF0000"/>
                </a:solidFill>
              </a:rPr>
              <a:t>- Bố cục văn bản gồm 3 phần: Mở bài, thân bài, kết bài.</a:t>
            </a:r>
          </a:p>
          <a:p>
            <a:r>
              <a:rPr lang="vi-VN" sz="2800" dirty="0">
                <a:solidFill>
                  <a:srgbClr val="FF0000"/>
                </a:solidFill>
              </a:rPr>
              <a:t>- Nhiệm vụ của từng phần:</a:t>
            </a:r>
          </a:p>
          <a:p>
            <a:r>
              <a:rPr lang="vi-VN" sz="2800" dirty="0">
                <a:solidFill>
                  <a:srgbClr val="FF0000"/>
                </a:solidFill>
              </a:rPr>
              <a:t>   + Phần mở bài: nêu chủ đề văn bản</a:t>
            </a:r>
          </a:p>
          <a:p>
            <a:r>
              <a:rPr lang="vi-VN" sz="2800" dirty="0">
                <a:solidFill>
                  <a:srgbClr val="FF0000"/>
                </a:solidFill>
              </a:rPr>
              <a:t>   + Phần thân bài: Trình bày các khía cạnh của chủ đề</a:t>
            </a:r>
          </a:p>
          <a:p>
            <a:r>
              <a:rPr lang="vi-VN" sz="2800" dirty="0">
                <a:solidFill>
                  <a:srgbClr val="FF0000"/>
                </a:solidFill>
              </a:rPr>
              <a:t>   + Phần kết bài: tổng kết chủ đề của văn </a:t>
            </a:r>
            <a:r>
              <a:rPr lang="vi-VN" sz="2800" dirty="0" smtClean="0">
                <a:solidFill>
                  <a:srgbClr val="FF0000"/>
                </a:solidFill>
              </a:rPr>
              <a:t>bản</a:t>
            </a:r>
            <a:endParaRPr lang="vi-VN" sz="2800" dirty="0">
              <a:solidFill>
                <a:srgbClr val="FF0000"/>
              </a:solidFill>
            </a:endParaRPr>
          </a:p>
        </p:txBody>
      </p:sp>
    </p:spTree>
    <p:extLst>
      <p:ext uri="{BB962C8B-B14F-4D97-AF65-F5344CB8AC3E}">
        <p14:creationId xmlns:p14="http://schemas.microsoft.com/office/powerpoint/2010/main" val="26255329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additive="base">
                                        <p:cTn id="7"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4">
                                            <p:txEl>
                                              <p:pRg st="1" end="1"/>
                                            </p:txEl>
                                          </p:spTgt>
                                        </p:tgtEl>
                                        <p:attrNameLst>
                                          <p:attrName>style.visibility</p:attrName>
                                        </p:attrNameLst>
                                      </p:cBhvr>
                                      <p:to>
                                        <p:strVal val="visible"/>
                                      </p:to>
                                    </p:set>
                                    <p:anim calcmode="lin" valueType="num">
                                      <p:cBhvr additive="base">
                                        <p:cTn id="13" dur="500" fill="hold"/>
                                        <p:tgtEl>
                                          <p:spTgt spid="4">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4">
                                            <p:txEl>
                                              <p:pRg st="1" end="1"/>
                                            </p:txEl>
                                          </p:spTgt>
                                        </p:tgtEl>
                                        <p:attrNameLst>
                                          <p:attrName>ppt_y</p:attrName>
                                        </p:attrNameLst>
                                      </p:cBhvr>
                                      <p:tavLst>
                                        <p:tav tm="0">
                                          <p:val>
                                            <p:strVal val="1+#ppt_h/2"/>
                                          </p:val>
                                        </p:tav>
                                        <p:tav tm="100000">
                                          <p:val>
                                            <p:strVal val="#ppt_y"/>
                                          </p:val>
                                        </p:tav>
                                      </p:tavLst>
                                    </p:anim>
                                  </p:childTnLst>
                                </p:cTn>
                              </p:par>
                              <p:par>
                                <p:cTn id="15" presetID="2" presetClass="entr" presetSubtype="4" fill="hold" nodeType="withEffect">
                                  <p:stCondLst>
                                    <p:cond delay="0"/>
                                  </p:stCondLst>
                                  <p:childTnLst>
                                    <p:set>
                                      <p:cBhvr>
                                        <p:cTn id="16" dur="1" fill="hold">
                                          <p:stCondLst>
                                            <p:cond delay="0"/>
                                          </p:stCondLst>
                                        </p:cTn>
                                        <p:tgtEl>
                                          <p:spTgt spid="4">
                                            <p:txEl>
                                              <p:pRg st="2" end="2"/>
                                            </p:txEl>
                                          </p:spTgt>
                                        </p:tgtEl>
                                        <p:attrNameLst>
                                          <p:attrName>style.visibility</p:attrName>
                                        </p:attrNameLst>
                                      </p:cBhvr>
                                      <p:to>
                                        <p:strVal val="visible"/>
                                      </p:to>
                                    </p:set>
                                    <p:anim calcmode="lin" valueType="num">
                                      <p:cBhvr additive="base">
                                        <p:cTn id="17" dur="500" fill="hold"/>
                                        <p:tgtEl>
                                          <p:spTgt spid="4">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4">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nodeType="clickEffect">
                                  <p:stCondLst>
                                    <p:cond delay="0"/>
                                  </p:stCondLst>
                                  <p:childTnLst>
                                    <p:set>
                                      <p:cBhvr>
                                        <p:cTn id="22" dur="1" fill="hold">
                                          <p:stCondLst>
                                            <p:cond delay="0"/>
                                          </p:stCondLst>
                                        </p:cTn>
                                        <p:tgtEl>
                                          <p:spTgt spid="4">
                                            <p:txEl>
                                              <p:pRg st="3" end="3"/>
                                            </p:txEl>
                                          </p:spTgt>
                                        </p:tgtEl>
                                        <p:attrNameLst>
                                          <p:attrName>style.visibility</p:attrName>
                                        </p:attrNameLst>
                                      </p:cBhvr>
                                      <p:to>
                                        <p:strVal val="visible"/>
                                      </p:to>
                                    </p:set>
                                    <p:anim calcmode="lin" valueType="num">
                                      <p:cBhvr additive="base">
                                        <p:cTn id="23" dur="500" fill="hold"/>
                                        <p:tgtEl>
                                          <p:spTgt spid="4">
                                            <p:txEl>
                                              <p:pRg st="3" end="3"/>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4">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nodeType="clickEffect">
                                  <p:stCondLst>
                                    <p:cond delay="0"/>
                                  </p:stCondLst>
                                  <p:childTnLst>
                                    <p:set>
                                      <p:cBhvr>
                                        <p:cTn id="28" dur="1" fill="hold">
                                          <p:stCondLst>
                                            <p:cond delay="0"/>
                                          </p:stCondLst>
                                        </p:cTn>
                                        <p:tgtEl>
                                          <p:spTgt spid="4">
                                            <p:txEl>
                                              <p:pRg st="4" end="4"/>
                                            </p:txEl>
                                          </p:spTgt>
                                        </p:tgtEl>
                                        <p:attrNameLst>
                                          <p:attrName>style.visibility</p:attrName>
                                        </p:attrNameLst>
                                      </p:cBhvr>
                                      <p:to>
                                        <p:strVal val="visible"/>
                                      </p:to>
                                    </p:set>
                                    <p:anim calcmode="lin" valueType="num">
                                      <p:cBhvr additive="base">
                                        <p:cTn id="29" dur="500" fill="hold"/>
                                        <p:tgtEl>
                                          <p:spTgt spid="4">
                                            <p:txEl>
                                              <p:pRg st="4" end="4"/>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4">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nodeType="clickEffect">
                                  <p:stCondLst>
                                    <p:cond delay="0"/>
                                  </p:stCondLst>
                                  <p:childTnLst>
                                    <p:set>
                                      <p:cBhvr>
                                        <p:cTn id="34" dur="1" fill="hold">
                                          <p:stCondLst>
                                            <p:cond delay="0"/>
                                          </p:stCondLst>
                                        </p:cTn>
                                        <p:tgtEl>
                                          <p:spTgt spid="4">
                                            <p:txEl>
                                              <p:pRg st="5" end="5"/>
                                            </p:txEl>
                                          </p:spTgt>
                                        </p:tgtEl>
                                        <p:attrNameLst>
                                          <p:attrName>style.visibility</p:attrName>
                                        </p:attrNameLst>
                                      </p:cBhvr>
                                      <p:to>
                                        <p:strVal val="visible"/>
                                      </p:to>
                                    </p:set>
                                    <p:anim calcmode="lin" valueType="num">
                                      <p:cBhvr additive="base">
                                        <p:cTn id="35" dur="500" fill="hold"/>
                                        <p:tgtEl>
                                          <p:spTgt spid="4">
                                            <p:txEl>
                                              <p:pRg st="5" end="5"/>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4">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2" presetClass="entr" presetSubtype="4" fill="hold" nodeType="clickEffect">
                                  <p:stCondLst>
                                    <p:cond delay="0"/>
                                  </p:stCondLst>
                                  <p:childTnLst>
                                    <p:set>
                                      <p:cBhvr>
                                        <p:cTn id="40" dur="1" fill="hold">
                                          <p:stCondLst>
                                            <p:cond delay="0"/>
                                          </p:stCondLst>
                                        </p:cTn>
                                        <p:tgtEl>
                                          <p:spTgt spid="4">
                                            <p:txEl>
                                              <p:pRg st="6" end="6"/>
                                            </p:txEl>
                                          </p:spTgt>
                                        </p:tgtEl>
                                        <p:attrNameLst>
                                          <p:attrName>style.visibility</p:attrName>
                                        </p:attrNameLst>
                                      </p:cBhvr>
                                      <p:to>
                                        <p:strVal val="visible"/>
                                      </p:to>
                                    </p:set>
                                    <p:anim calcmode="lin" valueType="num">
                                      <p:cBhvr additive="base">
                                        <p:cTn id="41" dur="500" fill="hold"/>
                                        <p:tgtEl>
                                          <p:spTgt spid="4">
                                            <p:txEl>
                                              <p:pRg st="6" end="6"/>
                                            </p:txEl>
                                          </p:spTgt>
                                        </p:tgtEl>
                                        <p:attrNameLst>
                                          <p:attrName>ppt_x</p:attrName>
                                        </p:attrNameLst>
                                      </p:cBhvr>
                                      <p:tavLst>
                                        <p:tav tm="0">
                                          <p:val>
                                            <p:strVal val="#ppt_x"/>
                                          </p:val>
                                        </p:tav>
                                        <p:tav tm="100000">
                                          <p:val>
                                            <p:strVal val="#ppt_x"/>
                                          </p:val>
                                        </p:tav>
                                      </p:tavLst>
                                    </p:anim>
                                    <p:anim calcmode="lin" valueType="num">
                                      <p:cBhvr additive="base">
                                        <p:cTn id="42" dur="500" fill="hold"/>
                                        <p:tgtEl>
                                          <p:spTgt spid="4">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2" presetClass="entr" presetSubtype="4" fill="hold" nodeType="clickEffect">
                                  <p:stCondLst>
                                    <p:cond delay="0"/>
                                  </p:stCondLst>
                                  <p:childTnLst>
                                    <p:set>
                                      <p:cBhvr>
                                        <p:cTn id="46" dur="1" fill="hold">
                                          <p:stCondLst>
                                            <p:cond delay="0"/>
                                          </p:stCondLst>
                                        </p:cTn>
                                        <p:tgtEl>
                                          <p:spTgt spid="4">
                                            <p:txEl>
                                              <p:pRg st="7" end="7"/>
                                            </p:txEl>
                                          </p:spTgt>
                                        </p:tgtEl>
                                        <p:attrNameLst>
                                          <p:attrName>style.visibility</p:attrName>
                                        </p:attrNameLst>
                                      </p:cBhvr>
                                      <p:to>
                                        <p:strVal val="visible"/>
                                      </p:to>
                                    </p:set>
                                    <p:anim calcmode="lin" valueType="num">
                                      <p:cBhvr additive="base">
                                        <p:cTn id="47" dur="500" fill="hold"/>
                                        <p:tgtEl>
                                          <p:spTgt spid="4">
                                            <p:txEl>
                                              <p:pRg st="7" end="7"/>
                                            </p:txEl>
                                          </p:spTgt>
                                        </p:tgtEl>
                                        <p:attrNameLst>
                                          <p:attrName>ppt_x</p:attrName>
                                        </p:attrNameLst>
                                      </p:cBhvr>
                                      <p:tavLst>
                                        <p:tav tm="0">
                                          <p:val>
                                            <p:strVal val="#ppt_x"/>
                                          </p:val>
                                        </p:tav>
                                        <p:tav tm="100000">
                                          <p:val>
                                            <p:strVal val="#ppt_x"/>
                                          </p:val>
                                        </p:tav>
                                      </p:tavLst>
                                    </p:anim>
                                    <p:anim calcmode="lin" valueType="num">
                                      <p:cBhvr additive="base">
                                        <p:cTn id="48" dur="500" fill="hold"/>
                                        <p:tgtEl>
                                          <p:spTgt spid="4">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2458"/>
            <a:ext cx="9144000" cy="6494085"/>
          </a:xfrm>
          <a:prstGeom prst="rect">
            <a:avLst/>
          </a:prstGeom>
        </p:spPr>
        <p:txBody>
          <a:bodyPr wrap="square">
            <a:spAutoFit/>
          </a:bodyPr>
          <a:lstStyle/>
          <a:p>
            <a:r>
              <a:rPr lang="en-US" sz="3200" b="1" dirty="0" smtClean="0">
                <a:solidFill>
                  <a:srgbClr val="FF0000"/>
                </a:solidFill>
              </a:rPr>
              <a:t>II. </a:t>
            </a:r>
            <a:r>
              <a:rPr lang="vi-VN" sz="3200" b="1" dirty="0" smtClean="0">
                <a:solidFill>
                  <a:srgbClr val="FF0000"/>
                </a:solidFill>
              </a:rPr>
              <a:t>CÁCH </a:t>
            </a:r>
            <a:r>
              <a:rPr lang="vi-VN" sz="3200" b="1" dirty="0">
                <a:solidFill>
                  <a:srgbClr val="FF0000"/>
                </a:solidFill>
              </a:rPr>
              <a:t>BỐ TRÍ, SẮP XẾP NỘI DUNG PHẦN THÂN BÀI</a:t>
            </a:r>
            <a:endParaRPr lang="vi-VN" sz="3200" dirty="0">
              <a:solidFill>
                <a:srgbClr val="FF0000"/>
              </a:solidFill>
            </a:endParaRPr>
          </a:p>
          <a:p>
            <a:r>
              <a:rPr lang="en-US" sz="3200" dirty="0" smtClean="0">
                <a:solidFill>
                  <a:srgbClr val="7030A0"/>
                </a:solidFill>
              </a:rPr>
              <a:t>1. </a:t>
            </a:r>
            <a:r>
              <a:rPr lang="vi-VN" sz="3200" dirty="0" smtClean="0">
                <a:solidFill>
                  <a:srgbClr val="7030A0"/>
                </a:solidFill>
              </a:rPr>
              <a:t>Phân </a:t>
            </a:r>
            <a:r>
              <a:rPr lang="vi-VN" sz="3200" dirty="0">
                <a:solidFill>
                  <a:srgbClr val="7030A0"/>
                </a:solidFill>
              </a:rPr>
              <a:t>tích cách sắp xếp nội dung phần thân bài trong Tôi đi học?</a:t>
            </a:r>
          </a:p>
          <a:p>
            <a:r>
              <a:rPr lang="en-US" sz="3200" b="1" smtClean="0">
                <a:solidFill>
                  <a:srgbClr val="FF0000"/>
                </a:solidFill>
                <a:sym typeface="Wingdings" pitchFamily="2" charset="2"/>
              </a:rPr>
              <a:t> * </a:t>
            </a:r>
            <a:r>
              <a:rPr lang="en-US" sz="3200" b="1" smtClean="0">
                <a:solidFill>
                  <a:srgbClr val="FF0000"/>
                </a:solidFill>
                <a:sym typeface="Wingdings" pitchFamily="2" charset="2"/>
              </a:rPr>
              <a:t>Thân bài: Tôi đi học</a:t>
            </a:r>
            <a:endParaRPr lang="vi-VN" sz="3200" dirty="0">
              <a:solidFill>
                <a:srgbClr val="FF0000"/>
              </a:solidFill>
            </a:endParaRPr>
          </a:p>
          <a:p>
            <a:r>
              <a:rPr lang="vi-VN" sz="3200" dirty="0">
                <a:solidFill>
                  <a:srgbClr val="FF0000"/>
                </a:solidFill>
              </a:rPr>
              <a:t>- Theo sự hồi tưởng những kỉ niệm về buổi tựu trường đầu tiên của mình. Các cảm xúc lại được sắp xếp theo thứ tự thời gian: những cảm xúc trên đường đến trường, những cảm xúc khi vào lớp học</a:t>
            </a:r>
          </a:p>
          <a:p>
            <a:r>
              <a:rPr lang="vi-VN" sz="3200" dirty="0">
                <a:solidFill>
                  <a:srgbClr val="FF0000"/>
                </a:solidFill>
              </a:rPr>
              <a:t>- Theo sự liên tưởng đối lập những cảm xúc về cùng một đối tượng : trước đây và buổi tựu trường đầu tiên</a:t>
            </a:r>
            <a:r>
              <a:rPr lang="vi-VN" sz="3200" dirty="0" smtClean="0">
                <a:solidFill>
                  <a:srgbClr val="FF0000"/>
                </a:solidFill>
              </a:rPr>
              <a:t>.</a:t>
            </a:r>
            <a:endParaRPr lang="en-US" sz="3200" dirty="0">
              <a:solidFill>
                <a:srgbClr val="FF0000"/>
              </a:solidFill>
            </a:endParaRPr>
          </a:p>
        </p:txBody>
      </p:sp>
    </p:spTree>
    <p:extLst>
      <p:ext uri="{BB962C8B-B14F-4D97-AF65-F5344CB8AC3E}">
        <p14:creationId xmlns:p14="http://schemas.microsoft.com/office/powerpoint/2010/main" val="39716319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additive="base">
                                        <p:cTn id="7"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4">
                                            <p:txEl>
                                              <p:pRg st="1" end="1"/>
                                            </p:txEl>
                                          </p:spTgt>
                                        </p:tgtEl>
                                        <p:attrNameLst>
                                          <p:attrName>style.visibility</p:attrName>
                                        </p:attrNameLst>
                                      </p:cBhvr>
                                      <p:to>
                                        <p:strVal val="visible"/>
                                      </p:to>
                                    </p:set>
                                    <p:anim calcmode="lin" valueType="num">
                                      <p:cBhvr additive="base">
                                        <p:cTn id="13" dur="500" fill="hold"/>
                                        <p:tgtEl>
                                          <p:spTgt spid="4">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4">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4">
                                            <p:txEl>
                                              <p:pRg st="2" end="2"/>
                                            </p:txEl>
                                          </p:spTgt>
                                        </p:tgtEl>
                                        <p:attrNameLst>
                                          <p:attrName>style.visibility</p:attrName>
                                        </p:attrNameLst>
                                      </p:cBhvr>
                                      <p:to>
                                        <p:strVal val="visible"/>
                                      </p:to>
                                    </p:set>
                                    <p:anim calcmode="lin" valueType="num">
                                      <p:cBhvr additive="base">
                                        <p:cTn id="19" dur="500" fill="hold"/>
                                        <p:tgtEl>
                                          <p:spTgt spid="4">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4">
                                            <p:txEl>
                                              <p:pRg st="2" end="2"/>
                                            </p:txEl>
                                          </p:spTgt>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4">
                                            <p:txEl>
                                              <p:pRg st="3" end="3"/>
                                            </p:txEl>
                                          </p:spTgt>
                                        </p:tgtEl>
                                        <p:attrNameLst>
                                          <p:attrName>style.visibility</p:attrName>
                                        </p:attrNameLst>
                                      </p:cBhvr>
                                      <p:to>
                                        <p:strVal val="visible"/>
                                      </p:to>
                                    </p:set>
                                    <p:anim calcmode="lin" valueType="num">
                                      <p:cBhvr additive="base">
                                        <p:cTn id="23" dur="500" fill="hold"/>
                                        <p:tgtEl>
                                          <p:spTgt spid="4">
                                            <p:txEl>
                                              <p:pRg st="3" end="3"/>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4">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nodeType="clickEffect">
                                  <p:stCondLst>
                                    <p:cond delay="0"/>
                                  </p:stCondLst>
                                  <p:childTnLst>
                                    <p:set>
                                      <p:cBhvr>
                                        <p:cTn id="28" dur="1" fill="hold">
                                          <p:stCondLst>
                                            <p:cond delay="0"/>
                                          </p:stCondLst>
                                        </p:cTn>
                                        <p:tgtEl>
                                          <p:spTgt spid="4">
                                            <p:txEl>
                                              <p:pRg st="4" end="4"/>
                                            </p:txEl>
                                          </p:spTgt>
                                        </p:tgtEl>
                                        <p:attrNameLst>
                                          <p:attrName>style.visibility</p:attrName>
                                        </p:attrNameLst>
                                      </p:cBhvr>
                                      <p:to>
                                        <p:strVal val="visible"/>
                                      </p:to>
                                    </p:set>
                                    <p:anim calcmode="lin" valueType="num">
                                      <p:cBhvr additive="base">
                                        <p:cTn id="29" dur="500" fill="hold"/>
                                        <p:tgtEl>
                                          <p:spTgt spid="4">
                                            <p:txEl>
                                              <p:pRg st="4" end="4"/>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4">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9496" y="0"/>
            <a:ext cx="9114503" cy="5632311"/>
          </a:xfrm>
          <a:prstGeom prst="rect">
            <a:avLst/>
          </a:prstGeom>
        </p:spPr>
        <p:txBody>
          <a:bodyPr wrap="square">
            <a:spAutoFit/>
          </a:bodyPr>
          <a:lstStyle/>
          <a:p>
            <a:r>
              <a:rPr lang="en-US" sz="4000" dirty="0" smtClean="0">
                <a:solidFill>
                  <a:srgbClr val="7030A0"/>
                </a:solidFill>
              </a:rPr>
              <a:t>2. </a:t>
            </a:r>
            <a:r>
              <a:rPr lang="vi-VN" sz="4000" dirty="0" smtClean="0">
                <a:solidFill>
                  <a:srgbClr val="7030A0"/>
                </a:solidFill>
              </a:rPr>
              <a:t>Phân </a:t>
            </a:r>
            <a:r>
              <a:rPr lang="vi-VN" sz="4000" dirty="0">
                <a:solidFill>
                  <a:srgbClr val="7030A0"/>
                </a:solidFill>
              </a:rPr>
              <a:t>tích diễn biến tâm trạng của bé Hồng ở đoạn trích Trong lòng mẹ.</a:t>
            </a:r>
          </a:p>
          <a:p>
            <a:r>
              <a:rPr lang="en-US" sz="4000" b="1" smtClean="0">
                <a:solidFill>
                  <a:srgbClr val="FF0000"/>
                </a:solidFill>
                <a:sym typeface="Wingdings" pitchFamily="2" charset="2"/>
              </a:rPr>
              <a:t>* Tâm trạng của bé Hồng:</a:t>
            </a:r>
            <a:endParaRPr lang="vi-VN" sz="4000" dirty="0">
              <a:solidFill>
                <a:srgbClr val="FF0000"/>
              </a:solidFill>
            </a:endParaRPr>
          </a:p>
          <a:p>
            <a:r>
              <a:rPr lang="vi-VN" sz="4000" dirty="0">
                <a:solidFill>
                  <a:srgbClr val="FF0000"/>
                </a:solidFill>
              </a:rPr>
              <a:t>- Tình yêu thương mẹ và thái độ căm ghét tột cùng những cổ tục đã đày đọa mẹ của bé Hồng khi nghe bà cô xúc xiểm nói xấu mẹ.</a:t>
            </a:r>
          </a:p>
          <a:p>
            <a:r>
              <a:rPr lang="vi-VN" sz="4000" dirty="0">
                <a:solidFill>
                  <a:srgbClr val="FF0000"/>
                </a:solidFill>
              </a:rPr>
              <a:t>- Niềm sung sướng hạnh phúc tột đỉnh của bé Hồng khi được ở trong lòng mẹ</a:t>
            </a:r>
            <a:r>
              <a:rPr lang="vi-VN" sz="4000" dirty="0" smtClean="0">
                <a:solidFill>
                  <a:srgbClr val="FF0000"/>
                </a:solidFill>
              </a:rPr>
              <a:t>.</a:t>
            </a:r>
            <a:endParaRPr lang="vi-VN" sz="4000" dirty="0">
              <a:solidFill>
                <a:srgbClr val="FF0000"/>
              </a:solidFill>
            </a:endParaRPr>
          </a:p>
        </p:txBody>
      </p:sp>
    </p:spTree>
    <p:extLst>
      <p:ext uri="{BB962C8B-B14F-4D97-AF65-F5344CB8AC3E}">
        <p14:creationId xmlns:p14="http://schemas.microsoft.com/office/powerpoint/2010/main" val="15022661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additive="base">
                                        <p:cTn id="7"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4">
                                            <p:txEl>
                                              <p:pRg st="1" end="1"/>
                                            </p:txEl>
                                          </p:spTgt>
                                        </p:tgtEl>
                                        <p:attrNameLst>
                                          <p:attrName>style.visibility</p:attrName>
                                        </p:attrNameLst>
                                      </p:cBhvr>
                                      <p:to>
                                        <p:strVal val="visible"/>
                                      </p:to>
                                    </p:set>
                                    <p:anim calcmode="lin" valueType="num">
                                      <p:cBhvr additive="base">
                                        <p:cTn id="13" dur="500" fill="hold"/>
                                        <p:tgtEl>
                                          <p:spTgt spid="4">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4">
                                            <p:txEl>
                                              <p:pRg st="1" end="1"/>
                                            </p:txEl>
                                          </p:spTgt>
                                        </p:tgtEl>
                                        <p:attrNameLst>
                                          <p:attrName>ppt_y</p:attrName>
                                        </p:attrNameLst>
                                      </p:cBhvr>
                                      <p:tavLst>
                                        <p:tav tm="0">
                                          <p:val>
                                            <p:strVal val="1+#ppt_h/2"/>
                                          </p:val>
                                        </p:tav>
                                        <p:tav tm="100000">
                                          <p:val>
                                            <p:strVal val="#ppt_y"/>
                                          </p:val>
                                        </p:tav>
                                      </p:tavLst>
                                    </p:anim>
                                  </p:childTnLst>
                                </p:cTn>
                              </p:par>
                              <p:par>
                                <p:cTn id="15" presetID="2" presetClass="entr" presetSubtype="4" fill="hold" nodeType="withEffect">
                                  <p:stCondLst>
                                    <p:cond delay="0"/>
                                  </p:stCondLst>
                                  <p:childTnLst>
                                    <p:set>
                                      <p:cBhvr>
                                        <p:cTn id="16" dur="1" fill="hold">
                                          <p:stCondLst>
                                            <p:cond delay="0"/>
                                          </p:stCondLst>
                                        </p:cTn>
                                        <p:tgtEl>
                                          <p:spTgt spid="4">
                                            <p:txEl>
                                              <p:pRg st="2" end="2"/>
                                            </p:txEl>
                                          </p:spTgt>
                                        </p:tgtEl>
                                        <p:attrNameLst>
                                          <p:attrName>style.visibility</p:attrName>
                                        </p:attrNameLst>
                                      </p:cBhvr>
                                      <p:to>
                                        <p:strVal val="visible"/>
                                      </p:to>
                                    </p:set>
                                    <p:anim calcmode="lin" valueType="num">
                                      <p:cBhvr additive="base">
                                        <p:cTn id="17" dur="500" fill="hold"/>
                                        <p:tgtEl>
                                          <p:spTgt spid="4">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4">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nodeType="clickEffect">
                                  <p:stCondLst>
                                    <p:cond delay="0"/>
                                  </p:stCondLst>
                                  <p:childTnLst>
                                    <p:set>
                                      <p:cBhvr>
                                        <p:cTn id="22" dur="1" fill="hold">
                                          <p:stCondLst>
                                            <p:cond delay="0"/>
                                          </p:stCondLst>
                                        </p:cTn>
                                        <p:tgtEl>
                                          <p:spTgt spid="4">
                                            <p:txEl>
                                              <p:pRg st="3" end="3"/>
                                            </p:txEl>
                                          </p:spTgt>
                                        </p:tgtEl>
                                        <p:attrNameLst>
                                          <p:attrName>style.visibility</p:attrName>
                                        </p:attrNameLst>
                                      </p:cBhvr>
                                      <p:to>
                                        <p:strVal val="visible"/>
                                      </p:to>
                                    </p:set>
                                    <p:anim calcmode="lin" valueType="num">
                                      <p:cBhvr additive="base">
                                        <p:cTn id="23" dur="500" fill="hold"/>
                                        <p:tgtEl>
                                          <p:spTgt spid="4">
                                            <p:txEl>
                                              <p:pRg st="3" end="3"/>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4">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9498" y="-19665"/>
            <a:ext cx="9173497" cy="5016758"/>
          </a:xfrm>
          <a:prstGeom prst="rect">
            <a:avLst/>
          </a:prstGeom>
        </p:spPr>
        <p:txBody>
          <a:bodyPr wrap="square">
            <a:spAutoFit/>
          </a:bodyPr>
          <a:lstStyle/>
          <a:p>
            <a:r>
              <a:rPr lang="en-US" sz="4000" dirty="0" smtClean="0">
                <a:solidFill>
                  <a:srgbClr val="7030A0"/>
                </a:solidFill>
              </a:rPr>
              <a:t>3. </a:t>
            </a:r>
            <a:r>
              <a:rPr lang="vi-VN" sz="4000" dirty="0" smtClean="0">
                <a:solidFill>
                  <a:srgbClr val="7030A0"/>
                </a:solidFill>
              </a:rPr>
              <a:t>Khi </a:t>
            </a:r>
            <a:r>
              <a:rPr lang="vi-VN" sz="4000" dirty="0">
                <a:solidFill>
                  <a:srgbClr val="7030A0"/>
                </a:solidFill>
              </a:rPr>
              <a:t>tả người, tả vật,... em sẽ lần lượt miêu tả theo trình tự nào? Hãy kể một số trình tự thường gặp mà em biết.</a:t>
            </a:r>
          </a:p>
          <a:p>
            <a:r>
              <a:rPr lang="en-US" sz="4000" b="1" dirty="0" smtClean="0">
                <a:sym typeface="Wingdings" pitchFamily="2" charset="2"/>
              </a:rPr>
              <a:t> </a:t>
            </a:r>
            <a:endParaRPr lang="vi-VN" sz="4000" dirty="0"/>
          </a:p>
          <a:p>
            <a:r>
              <a:rPr lang="vi-VN" sz="4000" dirty="0"/>
              <a:t>- Không gian (tả phong cảnh).</a:t>
            </a:r>
          </a:p>
          <a:p>
            <a:r>
              <a:rPr lang="vi-VN" sz="4000" dirty="0"/>
              <a:t>- Chỉnh thể - bộ phận (tả người, vật, con vật).</a:t>
            </a:r>
          </a:p>
          <a:p>
            <a:r>
              <a:rPr lang="vi-VN" sz="4000" dirty="0"/>
              <a:t>- Tình cảm, cảm xúc (tả người</a:t>
            </a:r>
            <a:r>
              <a:rPr lang="vi-VN" sz="4000" dirty="0" smtClean="0"/>
              <a:t>).</a:t>
            </a:r>
            <a:endParaRPr lang="vi-VN" sz="4000" dirty="0"/>
          </a:p>
        </p:txBody>
      </p:sp>
    </p:spTree>
    <p:extLst>
      <p:ext uri="{BB962C8B-B14F-4D97-AF65-F5344CB8AC3E}">
        <p14:creationId xmlns:p14="http://schemas.microsoft.com/office/powerpoint/2010/main" val="7827730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additive="base">
                                        <p:cTn id="7"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4">
                                            <p:txEl>
                                              <p:pRg st="1" end="1"/>
                                            </p:txEl>
                                          </p:spTgt>
                                        </p:tgtEl>
                                        <p:attrNameLst>
                                          <p:attrName>style.visibility</p:attrName>
                                        </p:attrNameLst>
                                      </p:cBhvr>
                                      <p:to>
                                        <p:strVal val="visible"/>
                                      </p:to>
                                    </p:set>
                                    <p:anim calcmode="lin" valueType="num">
                                      <p:cBhvr additive="base">
                                        <p:cTn id="13" dur="500" fill="hold"/>
                                        <p:tgtEl>
                                          <p:spTgt spid="4">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4">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4">
                                            <p:txEl>
                                              <p:pRg st="2" end="2"/>
                                            </p:txEl>
                                          </p:spTgt>
                                        </p:tgtEl>
                                        <p:attrNameLst>
                                          <p:attrName>style.visibility</p:attrName>
                                        </p:attrNameLst>
                                      </p:cBhvr>
                                      <p:to>
                                        <p:strVal val="visible"/>
                                      </p:to>
                                    </p:set>
                                    <p:anim calcmode="lin" valueType="num">
                                      <p:cBhvr additive="base">
                                        <p:cTn id="19" dur="500" fill="hold"/>
                                        <p:tgtEl>
                                          <p:spTgt spid="4">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4">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4">
                                            <p:txEl>
                                              <p:pRg st="3" end="3"/>
                                            </p:txEl>
                                          </p:spTgt>
                                        </p:tgtEl>
                                        <p:attrNameLst>
                                          <p:attrName>style.visibility</p:attrName>
                                        </p:attrNameLst>
                                      </p:cBhvr>
                                      <p:to>
                                        <p:strVal val="visible"/>
                                      </p:to>
                                    </p:set>
                                    <p:anim calcmode="lin" valueType="num">
                                      <p:cBhvr additive="base">
                                        <p:cTn id="25" dur="500" fill="hold"/>
                                        <p:tgtEl>
                                          <p:spTgt spid="4">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4">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4">
                                            <p:txEl>
                                              <p:pRg st="4" end="4"/>
                                            </p:txEl>
                                          </p:spTgt>
                                        </p:tgtEl>
                                        <p:attrNameLst>
                                          <p:attrName>style.visibility</p:attrName>
                                        </p:attrNameLst>
                                      </p:cBhvr>
                                      <p:to>
                                        <p:strVal val="visible"/>
                                      </p:to>
                                    </p:set>
                                    <p:anim calcmode="lin" valueType="num">
                                      <p:cBhvr additive="base">
                                        <p:cTn id="31" dur="500" fill="hold"/>
                                        <p:tgtEl>
                                          <p:spTgt spid="4">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4">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29497"/>
            <a:ext cx="9144000" cy="6001643"/>
          </a:xfrm>
          <a:prstGeom prst="rect">
            <a:avLst/>
          </a:prstGeom>
        </p:spPr>
        <p:txBody>
          <a:bodyPr wrap="square">
            <a:spAutoFit/>
          </a:bodyPr>
          <a:lstStyle/>
          <a:p>
            <a:r>
              <a:rPr lang="en-US" sz="3200" dirty="0" smtClean="0">
                <a:solidFill>
                  <a:srgbClr val="7030A0"/>
                </a:solidFill>
              </a:rPr>
              <a:t>4. </a:t>
            </a:r>
            <a:r>
              <a:rPr lang="vi-VN" sz="3200" dirty="0" smtClean="0">
                <a:solidFill>
                  <a:srgbClr val="7030A0"/>
                </a:solidFill>
              </a:rPr>
              <a:t>Phần </a:t>
            </a:r>
            <a:r>
              <a:rPr lang="vi-VN" sz="3200" dirty="0">
                <a:solidFill>
                  <a:srgbClr val="7030A0"/>
                </a:solidFill>
              </a:rPr>
              <a:t>thân bài văn bản </a:t>
            </a:r>
            <a:r>
              <a:rPr lang="vi-VN" sz="3200" i="1" dirty="0">
                <a:solidFill>
                  <a:srgbClr val="7030A0"/>
                </a:solidFill>
              </a:rPr>
              <a:t>Người thầy đạo cao đức trọng</a:t>
            </a:r>
            <a:r>
              <a:rPr lang="vi-VN" sz="3200" dirty="0">
                <a:solidFill>
                  <a:srgbClr val="7030A0"/>
                </a:solidFill>
              </a:rPr>
              <a:t> nêu các sự việc để thể hiện chủ đề "người thầy đạo cao đức trọng". Hãy cho biết cách sắp xếp sự việc ấy.</a:t>
            </a:r>
          </a:p>
          <a:p>
            <a:r>
              <a:rPr lang="en-US" sz="3200" b="1" dirty="0" smtClean="0">
                <a:sym typeface="Wingdings" pitchFamily="2" charset="2"/>
              </a:rPr>
              <a:t> </a:t>
            </a:r>
            <a:endParaRPr lang="vi-VN" sz="3200" dirty="0"/>
          </a:p>
          <a:p>
            <a:r>
              <a:rPr lang="vi-VN" sz="3200" dirty="0"/>
              <a:t>- Phần thân bài Người thầy đạo cao đức trọng trình bày việc Chu Văn An có nhiều học trò giỏi, đỗ đạt cao -&gt; Chu Văn An là người thầy giáo giỏi.</a:t>
            </a:r>
          </a:p>
          <a:p>
            <a:r>
              <a:rPr lang="vi-VN" sz="3200" dirty="0"/>
              <a:t>- Chi tiết Chu Văn An có nhiều lần can ngăn vua, ông cáo quan về quê -&gt; Chu Văn An là người cương trực, tính tình thẳng thắn, không màng danh lợi</a:t>
            </a:r>
            <a:r>
              <a:rPr lang="vi-VN" sz="3200" dirty="0" smtClean="0"/>
              <a:t>.</a:t>
            </a:r>
            <a:endParaRPr lang="vi-VN" sz="3200" dirty="0"/>
          </a:p>
        </p:txBody>
      </p:sp>
    </p:spTree>
    <p:extLst>
      <p:ext uri="{BB962C8B-B14F-4D97-AF65-F5344CB8AC3E}">
        <p14:creationId xmlns:p14="http://schemas.microsoft.com/office/powerpoint/2010/main" val="36466807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additive="base">
                                        <p:cTn id="7"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4">
                                            <p:txEl>
                                              <p:pRg st="1" end="1"/>
                                            </p:txEl>
                                          </p:spTgt>
                                        </p:tgtEl>
                                        <p:attrNameLst>
                                          <p:attrName>style.visibility</p:attrName>
                                        </p:attrNameLst>
                                      </p:cBhvr>
                                      <p:to>
                                        <p:strVal val="visible"/>
                                      </p:to>
                                    </p:set>
                                    <p:anim calcmode="lin" valueType="num">
                                      <p:cBhvr additive="base">
                                        <p:cTn id="13" dur="500" fill="hold"/>
                                        <p:tgtEl>
                                          <p:spTgt spid="4">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4">
                                            <p:txEl>
                                              <p:pRg st="1" end="1"/>
                                            </p:txEl>
                                          </p:spTgt>
                                        </p:tgtEl>
                                        <p:attrNameLst>
                                          <p:attrName>ppt_y</p:attrName>
                                        </p:attrNameLst>
                                      </p:cBhvr>
                                      <p:tavLst>
                                        <p:tav tm="0">
                                          <p:val>
                                            <p:strVal val="1+#ppt_h/2"/>
                                          </p:val>
                                        </p:tav>
                                        <p:tav tm="100000">
                                          <p:val>
                                            <p:strVal val="#ppt_y"/>
                                          </p:val>
                                        </p:tav>
                                      </p:tavLst>
                                    </p:anim>
                                  </p:childTnLst>
                                </p:cTn>
                              </p:par>
                              <p:par>
                                <p:cTn id="15" presetID="2" presetClass="entr" presetSubtype="4" fill="hold" nodeType="withEffect">
                                  <p:stCondLst>
                                    <p:cond delay="0"/>
                                  </p:stCondLst>
                                  <p:childTnLst>
                                    <p:set>
                                      <p:cBhvr>
                                        <p:cTn id="16" dur="1" fill="hold">
                                          <p:stCondLst>
                                            <p:cond delay="0"/>
                                          </p:stCondLst>
                                        </p:cTn>
                                        <p:tgtEl>
                                          <p:spTgt spid="4">
                                            <p:txEl>
                                              <p:pRg st="2" end="2"/>
                                            </p:txEl>
                                          </p:spTgt>
                                        </p:tgtEl>
                                        <p:attrNameLst>
                                          <p:attrName>style.visibility</p:attrName>
                                        </p:attrNameLst>
                                      </p:cBhvr>
                                      <p:to>
                                        <p:strVal val="visible"/>
                                      </p:to>
                                    </p:set>
                                    <p:anim calcmode="lin" valueType="num">
                                      <p:cBhvr additive="base">
                                        <p:cTn id="17" dur="500" fill="hold"/>
                                        <p:tgtEl>
                                          <p:spTgt spid="4">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4">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nodeType="clickEffect">
                                  <p:stCondLst>
                                    <p:cond delay="0"/>
                                  </p:stCondLst>
                                  <p:childTnLst>
                                    <p:set>
                                      <p:cBhvr>
                                        <p:cTn id="22" dur="1" fill="hold">
                                          <p:stCondLst>
                                            <p:cond delay="0"/>
                                          </p:stCondLst>
                                        </p:cTn>
                                        <p:tgtEl>
                                          <p:spTgt spid="4">
                                            <p:txEl>
                                              <p:pRg st="3" end="3"/>
                                            </p:txEl>
                                          </p:spTgt>
                                        </p:tgtEl>
                                        <p:attrNameLst>
                                          <p:attrName>style.visibility</p:attrName>
                                        </p:attrNameLst>
                                      </p:cBhvr>
                                      <p:to>
                                        <p:strVal val="visible"/>
                                      </p:to>
                                    </p:set>
                                    <p:anim calcmode="lin" valueType="num">
                                      <p:cBhvr additive="base">
                                        <p:cTn id="23" dur="500" fill="hold"/>
                                        <p:tgtEl>
                                          <p:spTgt spid="4">
                                            <p:txEl>
                                              <p:pRg st="3" end="3"/>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4">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CFCFC"/>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CFCFC"/>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100</TotalTime>
  <Words>1049</Words>
  <Application>Microsoft Office PowerPoint</Application>
  <PresentationFormat>On-screen Show (4:3)</PresentationFormat>
  <Paragraphs>80</Paragraphs>
  <Slides>14</Slides>
  <Notes>0</Notes>
  <HiddenSlides>0</HiddenSlides>
  <MMClips>0</MMClips>
  <ScaleCrop>false</ScaleCrop>
  <HeadingPairs>
    <vt:vector size="4" baseType="variant">
      <vt:variant>
        <vt:lpstr>Theme</vt:lpstr>
      </vt:variant>
      <vt:variant>
        <vt:i4>2</vt:i4>
      </vt:variant>
      <vt:variant>
        <vt:lpstr>Slide Titles</vt:lpstr>
      </vt:variant>
      <vt:variant>
        <vt:i4>14</vt:i4>
      </vt:variant>
    </vt:vector>
  </HeadingPairs>
  <TitlesOfParts>
    <vt:vector size="16" baseType="lpstr">
      <vt:lpstr>Office Theme</vt:lpstr>
      <vt:lpstr>Default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Windows User</dc:creator>
  <cp:lastModifiedBy>A</cp:lastModifiedBy>
  <cp:revision>15</cp:revision>
  <dcterms:created xsi:type="dcterms:W3CDTF">2021-09-27T11:05:31Z</dcterms:created>
  <dcterms:modified xsi:type="dcterms:W3CDTF">2021-09-28T13:34:44Z</dcterms:modified>
</cp:coreProperties>
</file>