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68" r:id="rId4"/>
    <p:sldId id="257" r:id="rId5"/>
    <p:sldId id="258" r:id="rId6"/>
    <p:sldId id="280" r:id="rId7"/>
    <p:sldId id="267" r:id="rId8"/>
    <p:sldId id="259" r:id="rId9"/>
    <p:sldId id="281" r:id="rId10"/>
    <p:sldId id="266" r:id="rId11"/>
    <p:sldId id="274" r:id="rId12"/>
    <p:sldId id="275" r:id="rId13"/>
    <p:sldId id="276" r:id="rId14"/>
    <p:sldId id="277" r:id="rId15"/>
    <p:sldId id="278" r:id="rId16"/>
    <p:sldId id="279" r:id="rId17"/>
    <p:sldId id="270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71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7BFD3-DABA-408E-9C12-25A4A9BA1171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CF8FD-A154-48FA-A0FD-B40DA767FF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1458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7BFD3-DABA-408E-9C12-25A4A9BA1171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CF8FD-A154-48FA-A0FD-B40DA767FF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523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7BFD3-DABA-408E-9C12-25A4A9BA1171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CF8FD-A154-48FA-A0FD-B40DA767FF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9856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7BFD3-DABA-408E-9C12-25A4A9BA1171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CF8FD-A154-48FA-A0FD-B40DA767FF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1104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7BFD3-DABA-408E-9C12-25A4A9BA1171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CF8FD-A154-48FA-A0FD-B40DA767FF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43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7BFD3-DABA-408E-9C12-25A4A9BA1171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CF8FD-A154-48FA-A0FD-B40DA767FF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1012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7BFD3-DABA-408E-9C12-25A4A9BA1171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CF8FD-A154-48FA-A0FD-B40DA767FF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2594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7BFD3-DABA-408E-9C12-25A4A9BA1171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CF8FD-A154-48FA-A0FD-B40DA767FF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1542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7BFD3-DABA-408E-9C12-25A4A9BA1171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CF8FD-A154-48FA-A0FD-B40DA767FF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127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7BFD3-DABA-408E-9C12-25A4A9BA1171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CF8FD-A154-48FA-A0FD-B40DA767FF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9928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7BFD3-DABA-408E-9C12-25A4A9BA1171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CF8FD-A154-48FA-A0FD-B40DA767FF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3721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7BFD3-DABA-408E-9C12-25A4A9BA1171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CF8FD-A154-48FA-A0FD-B40DA767FF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1763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audio" Target="../media/audio2.wav"/><Relationship Id="rId7" Type="http://schemas.openxmlformats.org/officeDocument/2006/relationships/image" Target="../media/image2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3.jpeg"/><Relationship Id="rId10" Type="http://schemas.openxmlformats.org/officeDocument/2006/relationships/slide" Target="slide8.xml"/><Relationship Id="rId4" Type="http://schemas.openxmlformats.org/officeDocument/2006/relationships/image" Target="../media/image22.gif"/><Relationship Id="rId9" Type="http://schemas.openxmlformats.org/officeDocument/2006/relationships/image" Target="../media/image27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audio" Target="../media/audio2.wav"/><Relationship Id="rId7" Type="http://schemas.openxmlformats.org/officeDocument/2006/relationships/image" Target="../media/image2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image" Target="../media/image23.jpeg"/><Relationship Id="rId10" Type="http://schemas.openxmlformats.org/officeDocument/2006/relationships/image" Target="../media/image27.gif"/><Relationship Id="rId4" Type="http://schemas.openxmlformats.org/officeDocument/2006/relationships/image" Target="../media/image22.gif"/><Relationship Id="rId9" Type="http://schemas.openxmlformats.org/officeDocument/2006/relationships/image" Target="../media/image26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audio" Target="../media/audio2.wav"/><Relationship Id="rId7" Type="http://schemas.openxmlformats.org/officeDocument/2006/relationships/image" Target="../media/image2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image" Target="../media/image23.jpeg"/><Relationship Id="rId10" Type="http://schemas.openxmlformats.org/officeDocument/2006/relationships/image" Target="../media/image27.gif"/><Relationship Id="rId4" Type="http://schemas.openxmlformats.org/officeDocument/2006/relationships/image" Target="../media/image22.gif"/><Relationship Id="rId9" Type="http://schemas.openxmlformats.org/officeDocument/2006/relationships/image" Target="../media/image26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13" Type="http://schemas.openxmlformats.org/officeDocument/2006/relationships/image" Target="../media/image30.png"/><Relationship Id="rId3" Type="http://schemas.openxmlformats.org/officeDocument/2006/relationships/audio" Target="../media/audio2.wav"/><Relationship Id="rId7" Type="http://schemas.openxmlformats.org/officeDocument/2006/relationships/image" Target="../media/image24.gif"/><Relationship Id="rId12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image" Target="../media/image28.png"/><Relationship Id="rId5" Type="http://schemas.openxmlformats.org/officeDocument/2006/relationships/image" Target="../media/image23.jpeg"/><Relationship Id="rId15" Type="http://schemas.openxmlformats.org/officeDocument/2006/relationships/image" Target="../media/image32.png"/><Relationship Id="rId10" Type="http://schemas.openxmlformats.org/officeDocument/2006/relationships/image" Target="../media/image27.gif"/><Relationship Id="rId4" Type="http://schemas.openxmlformats.org/officeDocument/2006/relationships/image" Target="../media/image22.gif"/><Relationship Id="rId9" Type="http://schemas.openxmlformats.org/officeDocument/2006/relationships/image" Target="../media/image26.gif"/><Relationship Id="rId1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image" Target="../media/image23.jpeg"/><Relationship Id="rId4" Type="http://schemas.openxmlformats.org/officeDocument/2006/relationships/image" Target="../media/image22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audio" Target="../media/audio2.wav"/><Relationship Id="rId7" Type="http://schemas.openxmlformats.org/officeDocument/2006/relationships/image" Target="../media/image2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image" Target="../media/image23.jpeg"/><Relationship Id="rId10" Type="http://schemas.openxmlformats.org/officeDocument/2006/relationships/image" Target="../media/image27.gif"/><Relationship Id="rId4" Type="http://schemas.openxmlformats.org/officeDocument/2006/relationships/image" Target="../media/image22.gif"/><Relationship Id="rId9" Type="http://schemas.openxmlformats.org/officeDocument/2006/relationships/image" Target="../media/image26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3" Type="http://schemas.openxmlformats.org/officeDocument/2006/relationships/image" Target="../media/image33.gif"/><Relationship Id="rId7" Type="http://schemas.openxmlformats.org/officeDocument/2006/relationships/image" Target="../media/image37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gif"/><Relationship Id="rId4" Type="http://schemas.openxmlformats.org/officeDocument/2006/relationships/image" Target="../media/image3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&#7891;%20Ba%20B&#7875;.docx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&#7891;%20Ba%20B&#7875;%202.doc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&#7891;%20Ba%20B&#7875;%202.docx" TargetMode="External"/><Relationship Id="rId4" Type="http://schemas.openxmlformats.org/officeDocument/2006/relationships/hyperlink" Target="H&#7891;%20Ba%20B&#7875;.docx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V&#7882;NH%20H&#7840;%20LONG.docx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15.png"/><Relationship Id="rId18" Type="http://schemas.openxmlformats.org/officeDocument/2006/relationships/slide" Target="slide11.xml"/><Relationship Id="rId3" Type="http://schemas.openxmlformats.org/officeDocument/2006/relationships/image" Target="../media/image8.png"/><Relationship Id="rId21" Type="http://schemas.openxmlformats.org/officeDocument/2006/relationships/slide" Target="slide18.xml"/><Relationship Id="rId7" Type="http://schemas.openxmlformats.org/officeDocument/2006/relationships/slide" Target="slide9.xml"/><Relationship Id="rId12" Type="http://schemas.openxmlformats.org/officeDocument/2006/relationships/image" Target="../media/image14.png"/><Relationship Id="rId17" Type="http://schemas.openxmlformats.org/officeDocument/2006/relationships/slide" Target="slide16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8.jpeg"/><Relationship Id="rId20" Type="http://schemas.openxmlformats.org/officeDocument/2006/relationships/slide" Target="slide15.xml"/><Relationship Id="rId1" Type="http://schemas.openxmlformats.org/officeDocument/2006/relationships/audio" Target="file:///H:\BO%20SUU%20TAP%20SOAN%20GIANG%20GIAO%20AN%20DIEN%20TU\TRO%20CHOI\diepkhucmuaxuan_hoataumuaxuan_hoatau_01.wma" TargetMode="External"/><Relationship Id="rId6" Type="http://schemas.openxmlformats.org/officeDocument/2006/relationships/slide" Target="slide13.xml"/><Relationship Id="rId11" Type="http://schemas.openxmlformats.org/officeDocument/2006/relationships/image" Target="../media/image13.jpeg"/><Relationship Id="rId5" Type="http://schemas.openxmlformats.org/officeDocument/2006/relationships/slide" Target="slide14.xml"/><Relationship Id="rId15" Type="http://schemas.openxmlformats.org/officeDocument/2006/relationships/image" Target="../media/image17.jpeg"/><Relationship Id="rId23" Type="http://schemas.openxmlformats.org/officeDocument/2006/relationships/slide" Target="slide17.xml"/><Relationship Id="rId10" Type="http://schemas.openxmlformats.org/officeDocument/2006/relationships/image" Target="../media/image12.jpeg"/><Relationship Id="rId19" Type="http://schemas.openxmlformats.org/officeDocument/2006/relationships/slide" Target="slide12.xml"/><Relationship Id="rId4" Type="http://schemas.openxmlformats.org/officeDocument/2006/relationships/image" Target="../media/image9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2514600"/>
            <a:ext cx="1539140" cy="1577545"/>
          </a:xfrm>
          <a:prstGeom prst="rect">
            <a:avLst/>
          </a:prstGeom>
          <a:solidFill>
            <a:srgbClr val="FF0066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533400"/>
            <a:chOff x="0" y="0"/>
            <a:chExt cx="9144000" cy="5334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44000" cy="457200"/>
            </a:xfrm>
            <a:prstGeom prst="rect">
              <a:avLst/>
            </a:prstGeom>
            <a:solidFill>
              <a:srgbClr val="66C86B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25"/>
            <p:cNvSpPr>
              <a:spLocks/>
            </p:cNvSpPr>
            <p:nvPr/>
          </p:nvSpPr>
          <p:spPr bwMode="white">
            <a:xfrm>
              <a:off x="0" y="71438"/>
              <a:ext cx="9140825" cy="461962"/>
            </a:xfrm>
            <a:custGeom>
              <a:avLst/>
              <a:gdLst>
                <a:gd name="T0" fmla="*/ 0 w 5764"/>
                <a:gd name="T1" fmla="*/ 460375 h 291"/>
                <a:gd name="T2" fmla="*/ 1586 w 5764"/>
                <a:gd name="T3" fmla="*/ 306387 h 291"/>
                <a:gd name="T4" fmla="*/ 2906858 w 5764"/>
                <a:gd name="T5" fmla="*/ 39687 h 291"/>
                <a:gd name="T6" fmla="*/ 6289471 w 5764"/>
                <a:gd name="T7" fmla="*/ 65087 h 291"/>
                <a:gd name="T8" fmla="*/ 9134482 w 5764"/>
                <a:gd name="T9" fmla="*/ 292100 h 291"/>
                <a:gd name="T10" fmla="*/ 9140825 w 5764"/>
                <a:gd name="T11" fmla="*/ 461962 h 291"/>
                <a:gd name="T12" fmla="*/ 0 w 5764"/>
                <a:gd name="T13" fmla="*/ 460375 h 2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64"/>
                <a:gd name="T22" fmla="*/ 0 h 291"/>
                <a:gd name="T23" fmla="*/ 5764 w 5764"/>
                <a:gd name="T24" fmla="*/ 291 h 29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64" h="291">
                  <a:moveTo>
                    <a:pt x="0" y="290"/>
                  </a:moveTo>
                  <a:lnTo>
                    <a:pt x="1" y="193"/>
                  </a:lnTo>
                  <a:cubicBezTo>
                    <a:pt x="305" y="150"/>
                    <a:pt x="1172" y="50"/>
                    <a:pt x="1833" y="25"/>
                  </a:cubicBezTo>
                  <a:cubicBezTo>
                    <a:pt x="2494" y="0"/>
                    <a:pt x="3312" y="15"/>
                    <a:pt x="3966" y="41"/>
                  </a:cubicBezTo>
                  <a:cubicBezTo>
                    <a:pt x="4620" y="68"/>
                    <a:pt x="5460" y="142"/>
                    <a:pt x="5760" y="184"/>
                  </a:cubicBezTo>
                  <a:lnTo>
                    <a:pt x="5764" y="291"/>
                  </a:lnTo>
                  <a:lnTo>
                    <a:pt x="0" y="29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580502" y="1423878"/>
            <a:ext cx="732549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600" b="1" dirty="0" smtClean="0"/>
              <a:t>DÀNH </a:t>
            </a:r>
            <a:r>
              <a:rPr lang="en-US" sz="2600" b="1" dirty="0"/>
              <a:t>CHO TRUNG HỌC CƠ </a:t>
            </a:r>
            <a:r>
              <a:rPr lang="en-US" sz="2600" b="1" dirty="0" smtClean="0"/>
              <a:t>SỞ</a:t>
            </a:r>
            <a:endParaRPr lang="en-US" sz="2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447667" y="469612"/>
            <a:ext cx="4252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TIN HOC</a:t>
            </a:r>
            <a:endParaRPr lang="en-US" sz="7200" dirty="0">
              <a:ln w="190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0" name="Flowchart: Card 9"/>
          <p:cNvSpPr/>
          <p:nvPr/>
        </p:nvSpPr>
        <p:spPr>
          <a:xfrm rot="10800000">
            <a:off x="1523999" y="2514602"/>
            <a:ext cx="7616825" cy="1302608"/>
          </a:xfrm>
          <a:prstGeom prst="flowChartPunchedCard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704101" y="2514602"/>
            <a:ext cx="1639794" cy="157754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74000">
                <a:schemeClr val="accent6"/>
              </a:gs>
              <a:gs pos="100000">
                <a:schemeClr val="accent6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C00000"/>
                </a:solidFill>
                <a:latin typeface="Arial Rounded MT Bold" pitchFamily="34" charset="0"/>
              </a:rPr>
              <a:t>15</a:t>
            </a:r>
            <a:endParaRPr lang="en-US" sz="3200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2951202"/>
            <a:ext cx="6629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mtClean="0">
                <a:latin typeface="Arial" pitchFamily="34" charset="0"/>
                <a:cs typeface="Arial" pitchFamily="34" charset="0"/>
              </a:rPr>
              <a:t>CHỈNH SỬA VĂN BẢN (tt)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lowchart: Display 12"/>
          <p:cNvSpPr/>
          <p:nvPr/>
        </p:nvSpPr>
        <p:spPr>
          <a:xfrm>
            <a:off x="-749404" y="2922372"/>
            <a:ext cx="1894087" cy="762000"/>
          </a:xfrm>
          <a:prstGeom prst="flowChartDisplay">
            <a:avLst/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50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ln>
                <a:solidFill>
                  <a:schemeClr val="tx1"/>
                </a:solidFill>
                <a:prstDash val="dash"/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Flowchart: Delay 13"/>
          <p:cNvSpPr/>
          <p:nvPr/>
        </p:nvSpPr>
        <p:spPr>
          <a:xfrm>
            <a:off x="6091" y="566437"/>
            <a:ext cx="2441576" cy="1441707"/>
          </a:xfrm>
          <a:prstGeom prst="flowChartDelay">
            <a:avLst/>
          </a:prstGeom>
          <a:gradFill>
            <a:gsLst>
              <a:gs pos="0">
                <a:schemeClr val="accent6">
                  <a:shade val="51000"/>
                  <a:satMod val="130000"/>
                  <a:lumMod val="81000"/>
                  <a:alpha val="71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QUYỂN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 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57423" y="567246"/>
            <a:ext cx="81304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smtClean="0">
                <a:solidFill>
                  <a:srgbClr val="FFCC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8800" b="1" dirty="0">
              <a:solidFill>
                <a:srgbClr val="FFCC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567" y="3048000"/>
            <a:ext cx="8467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BÀI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2057400"/>
            <a:ext cx="6629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err="1" smtClean="0">
                <a:latin typeface="Arial" pitchFamily="34" charset="0"/>
                <a:cs typeface="Arial" pitchFamily="34" charset="0"/>
              </a:rPr>
              <a:t>Tiết</a:t>
            </a:r>
            <a:r>
              <a:rPr lang="en-US" sz="3000" b="1" smtClean="0">
                <a:latin typeface="Arial" pitchFamily="34" charset="0"/>
                <a:cs typeface="Arial" pitchFamily="34" charset="0"/>
              </a:rPr>
              <a:t> 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808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14600" y="139700"/>
            <a:ext cx="3733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4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VNI-Times" pitchFamily="2" charset="0"/>
                <a:cs typeface="Arial" pitchFamily="34" charset="0"/>
              </a:rPr>
              <a:t>Baøi taäp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966913" y="917575"/>
            <a:ext cx="1136650" cy="0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966913" y="917575"/>
            <a:ext cx="1136650" cy="0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966913" y="917575"/>
            <a:ext cx="1136650" cy="0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966913" y="917575"/>
            <a:ext cx="1136650" cy="0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966913" y="917575"/>
            <a:ext cx="1136650" cy="0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966913" y="917575"/>
            <a:ext cx="1136650" cy="0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966913" y="917575"/>
            <a:ext cx="1136650" cy="0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966913" y="917575"/>
            <a:ext cx="1136650" cy="0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1966913" y="917575"/>
            <a:ext cx="1136650" cy="0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152400" y="635000"/>
            <a:ext cx="8991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5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VNI-Times" pitchFamily="2" charset="0"/>
                <a:cs typeface="Arial" pitchFamily="34" charset="0"/>
              </a:rPr>
              <a:t>Ñieàn vaøo baûng sau yù nghóa cuûa caùc nuùt leänh töông öùng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458200" cy="501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835400" y="4038600"/>
            <a:ext cx="5080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NI-Times" pitchFamily="2" charset="0"/>
                <a:cs typeface="Arial" pitchFamily="34" charset="0"/>
              </a:rPr>
              <a:t>Caét phaàn vaên baûn ñaõ choïn vaøo boä nhôù </a:t>
            </a:r>
            <a:br>
              <a:rPr kumimoji="0" lang="en-US" sz="17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NI-Times" pitchFamily="2" charset="0"/>
                <a:cs typeface="Arial" pitchFamily="34" charset="0"/>
              </a:rPr>
            </a:br>
            <a:r>
              <a:rPr kumimoji="0" lang="en-US" sz="17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NI-Times" pitchFamily="2" charset="0"/>
                <a:cs typeface="Arial" pitchFamily="34" charset="0"/>
              </a:rPr>
              <a:t>cuûa maùy tính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917950" y="4532313"/>
            <a:ext cx="48450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1" i="0" u="none" strike="noStrike" cap="none" normalizeH="0" baseline="0" smtClean="0">
                <a:ln>
                  <a:noFill/>
                </a:ln>
                <a:solidFill>
                  <a:srgbClr val="FF3300"/>
                </a:solidFill>
                <a:effectLst/>
                <a:latin typeface="VNI-Times" pitchFamily="2" charset="0"/>
                <a:cs typeface="Arial" pitchFamily="34" charset="0"/>
              </a:rPr>
              <a:t>Sao cheùp phaàn vaên baûn ñaõ choïn vaøo boä nhôù </a:t>
            </a:r>
            <a:br>
              <a:rPr kumimoji="0" lang="en-US" sz="1700" b="1" i="0" u="none" strike="noStrike" cap="none" normalizeH="0" baseline="0" smtClean="0">
                <a:ln>
                  <a:noFill/>
                </a:ln>
                <a:solidFill>
                  <a:srgbClr val="FF3300"/>
                </a:solidFill>
                <a:effectLst/>
                <a:latin typeface="VNI-Times" pitchFamily="2" charset="0"/>
                <a:cs typeface="Arial" pitchFamily="34" charset="0"/>
              </a:rPr>
            </a:br>
            <a:r>
              <a:rPr kumimoji="0" lang="en-US" sz="1700" b="1" i="0" u="none" strike="noStrike" cap="none" normalizeH="0" baseline="0" smtClean="0">
                <a:ln>
                  <a:noFill/>
                </a:ln>
                <a:solidFill>
                  <a:srgbClr val="FF3300"/>
                </a:solidFill>
                <a:effectLst/>
                <a:latin typeface="VNI-Times" pitchFamily="2" charset="0"/>
                <a:cs typeface="Arial" pitchFamily="34" charset="0"/>
              </a:rPr>
              <a:t>cuûa maùy tính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927475" y="5029200"/>
            <a:ext cx="48355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1" i="0" u="none" strike="noStrike" cap="none" normalizeH="0" baseline="0" smtClean="0">
                <a:ln>
                  <a:noFill/>
                </a:ln>
                <a:solidFill>
                  <a:srgbClr val="9933FF"/>
                </a:solidFill>
                <a:effectLst/>
                <a:latin typeface="VNI-Times" pitchFamily="2" charset="0"/>
                <a:cs typeface="Arial" pitchFamily="34" charset="0"/>
              </a:rPr>
              <a:t>Daùn phaàn vaên baûn ñaõ ñöôïc löu ôû boä nhôù </a:t>
            </a:r>
            <a:br>
              <a:rPr kumimoji="0" lang="en-US" sz="1700" b="1" i="0" u="none" strike="noStrike" cap="none" normalizeH="0" baseline="0" smtClean="0">
                <a:ln>
                  <a:noFill/>
                </a:ln>
                <a:solidFill>
                  <a:srgbClr val="9933FF"/>
                </a:solidFill>
                <a:effectLst/>
                <a:latin typeface="VNI-Times" pitchFamily="2" charset="0"/>
                <a:cs typeface="Arial" pitchFamily="34" charset="0"/>
              </a:rPr>
            </a:br>
            <a:r>
              <a:rPr kumimoji="0" lang="en-US" sz="1700" b="1" i="0" u="none" strike="noStrike" cap="none" normalizeH="0" baseline="0" smtClean="0">
                <a:ln>
                  <a:noFill/>
                </a:ln>
                <a:solidFill>
                  <a:srgbClr val="9933FF"/>
                </a:solidFill>
                <a:effectLst/>
                <a:latin typeface="VNI-Times" pitchFamily="2" charset="0"/>
                <a:cs typeface="Arial" pitchFamily="34" charset="0"/>
              </a:rPr>
              <a:t>cuûa maùy tính taïi vò trí con troû soaïn thaûo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860800" y="5537200"/>
            <a:ext cx="5003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1" i="0" u="none" strike="noStrike" cap="none" normalizeH="0" baseline="0" smtClean="0">
                <a:ln>
                  <a:noFill/>
                </a:ln>
                <a:solidFill>
                  <a:srgbClr val="00CC00"/>
                </a:solidFill>
                <a:effectLst/>
                <a:latin typeface="VNI-Times" pitchFamily="2" charset="0"/>
                <a:cs typeface="Arial" pitchFamily="34" charset="0"/>
              </a:rPr>
              <a:t>Khoâi phuïc laïi traïng thaùi cuûa vaên baûn tröôùc khi thöïc hieän laïi thao taùc ñoù.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881438" y="6019800"/>
            <a:ext cx="5003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1" i="0" u="none" strike="noStrike" cap="none" normalizeH="0" baseline="0" smtClean="0">
                <a:ln>
                  <a:noFill/>
                </a:ln>
                <a:solidFill>
                  <a:srgbClr val="FF3300"/>
                </a:solidFill>
                <a:effectLst/>
                <a:latin typeface="VNI-Times" pitchFamily="2" charset="0"/>
                <a:cs typeface="Arial" pitchFamily="34" charset="0"/>
              </a:rPr>
              <a:t>Khoâi phuïc laïi traïng thaùi cuûa vaên baûn sau khi thöïc hieän laïi thao taùc ñoù.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3810000" y="2006600"/>
            <a:ext cx="4876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1" i="0" u="none" strike="noStrike" cap="none" normalizeH="0" baseline="0" smtClean="0">
                <a:ln>
                  <a:noFill/>
                </a:ln>
                <a:solidFill>
                  <a:srgbClr val="FF3300"/>
                </a:solidFill>
                <a:effectLst/>
                <a:latin typeface="VNI-Times" pitchFamily="2" charset="0"/>
                <a:cs typeface="Arial" pitchFamily="34" charset="0"/>
              </a:rPr>
              <a:t>Môû vaên baûn môùi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3797300" y="2628900"/>
            <a:ext cx="5118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1" i="0" u="none" strike="noStrike" cap="none" normalizeH="0" baseline="0" smtClean="0">
                <a:ln>
                  <a:noFill/>
                </a:ln>
                <a:solidFill>
                  <a:srgbClr val="FF00FF"/>
                </a:solidFill>
                <a:effectLst/>
                <a:latin typeface="VNI-Times" pitchFamily="2" charset="0"/>
                <a:cs typeface="Arial" pitchFamily="34" charset="0"/>
              </a:rPr>
              <a:t>Môû vaên baûn ñaõ löu trong maùy tính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3810000" y="3048000"/>
            <a:ext cx="4953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VNI-Times" pitchFamily="2" charset="0"/>
                <a:cs typeface="Arial" pitchFamily="34" charset="0"/>
              </a:rPr>
              <a:t>Löu vaên baûn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3810000" y="3581400"/>
            <a:ext cx="4953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1" i="0" u="none" strike="noStrike" cap="none" normalizeH="0" baseline="0" smtClean="0">
                <a:ln>
                  <a:noFill/>
                </a:ln>
                <a:solidFill>
                  <a:srgbClr val="3366FF"/>
                </a:solidFill>
                <a:effectLst/>
                <a:latin typeface="VNI-Times" pitchFamily="2" charset="0"/>
                <a:cs typeface="Arial" pitchFamily="34" charset="0"/>
              </a:rPr>
              <a:t>In vaên baûn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613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2667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cmpd="dbl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2743200" y="990600"/>
            <a:ext cx="7004050" cy="697547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rgbClr val="00FFFF">
                        <a:alpha val="64000"/>
                      </a:srgbClr>
                    </a:gs>
                    <a:gs pos="100000">
                      <a:srgbClr val="080808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rgbClr val="FFFF66"/>
                </a:solidFill>
                <a:round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44"/>
          <p:cNvGrpSpPr>
            <a:grpSpLocks/>
          </p:cNvGrpSpPr>
          <p:nvPr/>
        </p:nvGrpSpPr>
        <p:grpSpPr bwMode="auto">
          <a:xfrm>
            <a:off x="152400" y="152400"/>
            <a:ext cx="1752600" cy="1905000"/>
            <a:chOff x="4656" y="3120"/>
            <a:chExt cx="1104" cy="1200"/>
          </a:xfrm>
        </p:grpSpPr>
        <p:pic>
          <p:nvPicPr>
            <p:cNvPr id="8" name="Picture 45" descr="9OCLOCK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3120"/>
              <a:ext cx="1104" cy="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Oval 46" descr="Parchment"/>
            <p:cNvSpPr>
              <a:spLocks noChangeArrowheads="1"/>
            </p:cNvSpPr>
            <p:nvPr/>
          </p:nvSpPr>
          <p:spPr bwMode="auto">
            <a:xfrm>
              <a:off x="4812" y="3300"/>
              <a:ext cx="816" cy="864"/>
            </a:xfrm>
            <a:prstGeom prst="ellipse">
              <a:avLst/>
            </a:pr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rgbClr val="FF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" name="Oval 47"/>
          <p:cNvSpPr>
            <a:spLocks noChangeArrowheads="1"/>
          </p:cNvSpPr>
          <p:nvPr/>
        </p:nvSpPr>
        <p:spPr bwMode="auto">
          <a:xfrm>
            <a:off x="441325" y="473075"/>
            <a:ext cx="1219200" cy="1295400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AutoShape 48"/>
          <p:cNvSpPr>
            <a:spLocks noChangeArrowheads="1"/>
          </p:cNvSpPr>
          <p:nvPr/>
        </p:nvSpPr>
        <p:spPr bwMode="auto">
          <a:xfrm>
            <a:off x="701675" y="793750"/>
            <a:ext cx="695325" cy="695325"/>
          </a:xfrm>
          <a:prstGeom prst="octagon">
            <a:avLst>
              <a:gd name="adj" fmla="val 2928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cmpd="dbl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6600" b="1">
                <a:effectLst>
                  <a:outerShdw blurRad="38100" dist="38100" dir="2700000" algn="tl">
                    <a:srgbClr val="C0C0C0"/>
                  </a:outerShdw>
                </a:effectLst>
                <a:latin typeface=".VnCentury Schoolbook" pitchFamily="34" charset="0"/>
              </a:rPr>
              <a:t>1</a:t>
            </a:r>
          </a:p>
        </p:txBody>
      </p:sp>
      <p:sp>
        <p:nvSpPr>
          <p:cNvPr id="12" name="AutoShape 49"/>
          <p:cNvSpPr>
            <a:spLocks noChangeArrowheads="1"/>
          </p:cNvSpPr>
          <p:nvPr/>
        </p:nvSpPr>
        <p:spPr bwMode="auto">
          <a:xfrm>
            <a:off x="701675" y="793750"/>
            <a:ext cx="695325" cy="695325"/>
          </a:xfrm>
          <a:prstGeom prst="octagon">
            <a:avLst>
              <a:gd name="adj" fmla="val 2928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cmpd="dbl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6600" b="1">
                <a:effectLst>
                  <a:outerShdw blurRad="38100" dist="38100" dir="2700000" algn="tl">
                    <a:srgbClr val="C0C0C0"/>
                  </a:outerShdw>
                </a:effectLst>
                <a:latin typeface=".VnCentury Schoolbook" pitchFamily="34" charset="0"/>
              </a:rPr>
              <a:t>2</a:t>
            </a:r>
          </a:p>
        </p:txBody>
      </p:sp>
      <p:sp>
        <p:nvSpPr>
          <p:cNvPr id="13" name="AutoShape 50"/>
          <p:cNvSpPr>
            <a:spLocks noChangeArrowheads="1"/>
          </p:cNvSpPr>
          <p:nvPr/>
        </p:nvSpPr>
        <p:spPr bwMode="auto">
          <a:xfrm>
            <a:off x="701675" y="793750"/>
            <a:ext cx="695325" cy="695325"/>
          </a:xfrm>
          <a:prstGeom prst="octagon">
            <a:avLst>
              <a:gd name="adj" fmla="val 2928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cmpd="dbl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6600" b="1">
                <a:effectLst>
                  <a:outerShdw blurRad="38100" dist="38100" dir="2700000" algn="tl">
                    <a:srgbClr val="C0C0C0"/>
                  </a:outerShdw>
                </a:effectLst>
                <a:latin typeface=".VnCentury Schoolbook" pitchFamily="34" charset="0"/>
              </a:rPr>
              <a:t>3</a:t>
            </a:r>
          </a:p>
        </p:txBody>
      </p:sp>
      <p:sp>
        <p:nvSpPr>
          <p:cNvPr id="14" name="AutoShape 51"/>
          <p:cNvSpPr>
            <a:spLocks noChangeArrowheads="1"/>
          </p:cNvSpPr>
          <p:nvPr/>
        </p:nvSpPr>
        <p:spPr bwMode="auto">
          <a:xfrm>
            <a:off x="701675" y="793750"/>
            <a:ext cx="695325" cy="695325"/>
          </a:xfrm>
          <a:prstGeom prst="octagon">
            <a:avLst>
              <a:gd name="adj" fmla="val 2928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cmpd="dbl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6600" b="1">
                <a:effectLst>
                  <a:outerShdw blurRad="38100" dist="38100" dir="2700000" algn="tl">
                    <a:srgbClr val="C0C0C0"/>
                  </a:outerShdw>
                </a:effectLst>
                <a:latin typeface=".VnCentury Schoolbook" pitchFamily="34" charset="0"/>
              </a:rPr>
              <a:t>4</a:t>
            </a:r>
          </a:p>
        </p:txBody>
      </p:sp>
      <p:sp>
        <p:nvSpPr>
          <p:cNvPr id="15" name="AutoShape 52"/>
          <p:cNvSpPr>
            <a:spLocks noChangeArrowheads="1"/>
          </p:cNvSpPr>
          <p:nvPr/>
        </p:nvSpPr>
        <p:spPr bwMode="auto">
          <a:xfrm>
            <a:off x="701675" y="793750"/>
            <a:ext cx="695325" cy="695325"/>
          </a:xfrm>
          <a:prstGeom prst="octagon">
            <a:avLst>
              <a:gd name="adj" fmla="val 2928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cmpd="dbl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6600" b="1">
                <a:effectLst>
                  <a:outerShdw blurRad="38100" dist="38100" dir="2700000" algn="tl">
                    <a:srgbClr val="C0C0C0"/>
                  </a:outerShdw>
                </a:effectLst>
                <a:latin typeface=".VnCentury Schoolbook" pitchFamily="34" charset="0"/>
              </a:rPr>
              <a:t>5</a:t>
            </a:r>
          </a:p>
        </p:txBody>
      </p:sp>
      <p:sp>
        <p:nvSpPr>
          <p:cNvPr id="16" name="AutoShape 55"/>
          <p:cNvSpPr>
            <a:spLocks noChangeArrowheads="1"/>
          </p:cNvSpPr>
          <p:nvPr/>
        </p:nvSpPr>
        <p:spPr bwMode="auto">
          <a:xfrm>
            <a:off x="120650" y="257175"/>
            <a:ext cx="1828800" cy="1752600"/>
          </a:xfrm>
          <a:prstGeom prst="sun">
            <a:avLst>
              <a:gd name="adj" fmla="val 25000"/>
            </a:avLst>
          </a:prstGeom>
          <a:solidFill>
            <a:srgbClr val="FFCC00"/>
          </a:solidFill>
          <a:ln w="9525">
            <a:solidFill>
              <a:srgbClr val="66FF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000" b="1">
                <a:solidFill>
                  <a:srgbClr val="FF00FF"/>
                </a:solidFill>
                <a:latin typeface=".VnArialH" pitchFamily="34" charset="0"/>
              </a:rPr>
              <a:t>HÕt giê</a:t>
            </a: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1097863" y="995363"/>
            <a:ext cx="78486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Câu 2: Cách tốt nhất để chỉnh sửa văn bản trên máy tính là: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1064597" y="4724400"/>
            <a:ext cx="76358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latin typeface="Times New Roman" pitchFamily="18" charset="0"/>
                <a:cs typeface="Arial" pitchFamily="34" charset="0"/>
              </a:rPr>
              <a:t>Chèn </a:t>
            </a:r>
            <a:r>
              <a:rPr lang="en-US" sz="3200" b="1" smtClean="0">
                <a:latin typeface="Times New Roman" pitchFamily="18" charset="0"/>
                <a:cs typeface="Arial" pitchFamily="34" charset="0"/>
              </a:rPr>
              <a:t>thêm, xóa các </a:t>
            </a:r>
            <a:r>
              <a:rPr lang="en-US" sz="3200" b="1">
                <a:latin typeface="Times New Roman" pitchFamily="18" charset="0"/>
                <a:cs typeface="Arial" pitchFamily="34" charset="0"/>
              </a:rPr>
              <a:t>phần nội dung của văn bản;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6" descr="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272" y="2362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7" descr="b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272" y="3505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8" descr="c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272" y="4114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9" descr="d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272" y="4724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1121747" y="2286000"/>
            <a:ext cx="79597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Chèn thêm, sao chép, xóa, di chuyển các phần nội dung của văn bản;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11"/>
          <p:cNvSpPr>
            <a:spLocks noChangeArrowheads="1"/>
          </p:cNvSpPr>
          <p:nvPr/>
        </p:nvSpPr>
        <p:spPr bwMode="auto">
          <a:xfrm>
            <a:off x="1039197" y="3462338"/>
            <a:ext cx="79581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Gõ lại toàn bộ văn bản sau khi bị sai vài chỗ;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1166197" y="4114800"/>
            <a:ext cx="47704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Máy sẽ tự động chỉnh sửa;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ight Arrow 28">
            <a:hlinkClick r:id="rId10" action="ppaction://hlinksldjump"/>
          </p:cNvPr>
          <p:cNvSpPr/>
          <p:nvPr/>
        </p:nvSpPr>
        <p:spPr>
          <a:xfrm>
            <a:off x="8176597" y="6324600"/>
            <a:ext cx="447675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148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9" presetClass="entr" presetSubtype="0" repeatCount="200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6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6" grpId="1" animBg="1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2667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cmpd="dbl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2743200" y="990600"/>
            <a:ext cx="7004050" cy="697547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rgbClr val="00FFFF">
                        <a:alpha val="64000"/>
                      </a:srgbClr>
                    </a:gs>
                    <a:gs pos="100000">
                      <a:srgbClr val="080808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rgbClr val="FFFF66"/>
                </a:solidFill>
                <a:round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152400" y="152400"/>
            <a:ext cx="1752600" cy="1905000"/>
            <a:chOff x="4656" y="3120"/>
            <a:chExt cx="1104" cy="1200"/>
          </a:xfrm>
        </p:grpSpPr>
        <p:pic>
          <p:nvPicPr>
            <p:cNvPr id="7" name="Picture 45" descr="9OCLOCK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3120"/>
              <a:ext cx="1104" cy="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Oval 46" descr="Parchment"/>
            <p:cNvSpPr>
              <a:spLocks noChangeArrowheads="1"/>
            </p:cNvSpPr>
            <p:nvPr/>
          </p:nvSpPr>
          <p:spPr bwMode="auto">
            <a:xfrm>
              <a:off x="4812" y="3300"/>
              <a:ext cx="816" cy="864"/>
            </a:xfrm>
            <a:prstGeom prst="ellipse">
              <a:avLst/>
            </a:pr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rgbClr val="FF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" name="Oval 47"/>
          <p:cNvSpPr>
            <a:spLocks noChangeArrowheads="1"/>
          </p:cNvSpPr>
          <p:nvPr/>
        </p:nvSpPr>
        <p:spPr bwMode="auto">
          <a:xfrm>
            <a:off x="441325" y="473075"/>
            <a:ext cx="1219200" cy="1295400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utoShape 48"/>
          <p:cNvSpPr>
            <a:spLocks noChangeArrowheads="1"/>
          </p:cNvSpPr>
          <p:nvPr/>
        </p:nvSpPr>
        <p:spPr bwMode="auto">
          <a:xfrm>
            <a:off x="701675" y="793750"/>
            <a:ext cx="695325" cy="695325"/>
          </a:xfrm>
          <a:prstGeom prst="octagon">
            <a:avLst>
              <a:gd name="adj" fmla="val 2928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cmpd="dbl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6600" b="1">
                <a:effectLst>
                  <a:outerShdw blurRad="38100" dist="38100" dir="2700000" algn="tl">
                    <a:srgbClr val="C0C0C0"/>
                  </a:outerShdw>
                </a:effectLst>
                <a:latin typeface=".VnCentury Schoolbook" pitchFamily="34" charset="0"/>
              </a:rPr>
              <a:t>1</a:t>
            </a:r>
          </a:p>
        </p:txBody>
      </p:sp>
      <p:sp>
        <p:nvSpPr>
          <p:cNvPr id="11" name="AutoShape 49"/>
          <p:cNvSpPr>
            <a:spLocks noChangeArrowheads="1"/>
          </p:cNvSpPr>
          <p:nvPr/>
        </p:nvSpPr>
        <p:spPr bwMode="auto">
          <a:xfrm>
            <a:off x="701675" y="793750"/>
            <a:ext cx="695325" cy="695325"/>
          </a:xfrm>
          <a:prstGeom prst="octagon">
            <a:avLst>
              <a:gd name="adj" fmla="val 2928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cmpd="dbl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6600" b="1">
                <a:effectLst>
                  <a:outerShdw blurRad="38100" dist="38100" dir="2700000" algn="tl">
                    <a:srgbClr val="C0C0C0"/>
                  </a:outerShdw>
                </a:effectLst>
                <a:latin typeface=".VnCentury Schoolbook" pitchFamily="34" charset="0"/>
              </a:rPr>
              <a:t>2</a:t>
            </a:r>
          </a:p>
        </p:txBody>
      </p:sp>
      <p:sp>
        <p:nvSpPr>
          <p:cNvPr id="12" name="AutoShape 50"/>
          <p:cNvSpPr>
            <a:spLocks noChangeArrowheads="1"/>
          </p:cNvSpPr>
          <p:nvPr/>
        </p:nvSpPr>
        <p:spPr bwMode="auto">
          <a:xfrm>
            <a:off x="701675" y="793750"/>
            <a:ext cx="695325" cy="695325"/>
          </a:xfrm>
          <a:prstGeom prst="octagon">
            <a:avLst>
              <a:gd name="adj" fmla="val 2928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cmpd="dbl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6600" b="1">
                <a:effectLst>
                  <a:outerShdw blurRad="38100" dist="38100" dir="2700000" algn="tl">
                    <a:srgbClr val="C0C0C0"/>
                  </a:outerShdw>
                </a:effectLst>
                <a:latin typeface=".VnCentury Schoolbook" pitchFamily="34" charset="0"/>
              </a:rPr>
              <a:t>3</a:t>
            </a:r>
          </a:p>
        </p:txBody>
      </p:sp>
      <p:sp>
        <p:nvSpPr>
          <p:cNvPr id="13" name="AutoShape 51"/>
          <p:cNvSpPr>
            <a:spLocks noChangeArrowheads="1"/>
          </p:cNvSpPr>
          <p:nvPr/>
        </p:nvSpPr>
        <p:spPr bwMode="auto">
          <a:xfrm>
            <a:off x="701675" y="793750"/>
            <a:ext cx="695325" cy="695325"/>
          </a:xfrm>
          <a:prstGeom prst="octagon">
            <a:avLst>
              <a:gd name="adj" fmla="val 2928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cmpd="dbl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6600" b="1">
                <a:effectLst>
                  <a:outerShdw blurRad="38100" dist="38100" dir="2700000" algn="tl">
                    <a:srgbClr val="C0C0C0"/>
                  </a:outerShdw>
                </a:effectLst>
                <a:latin typeface=".VnCentury Schoolbook" pitchFamily="34" charset="0"/>
              </a:rPr>
              <a:t>4</a:t>
            </a:r>
          </a:p>
        </p:txBody>
      </p:sp>
      <p:sp>
        <p:nvSpPr>
          <p:cNvPr id="14" name="AutoShape 52"/>
          <p:cNvSpPr>
            <a:spLocks noChangeArrowheads="1"/>
          </p:cNvSpPr>
          <p:nvPr/>
        </p:nvSpPr>
        <p:spPr bwMode="auto">
          <a:xfrm>
            <a:off x="701675" y="793750"/>
            <a:ext cx="695325" cy="695325"/>
          </a:xfrm>
          <a:prstGeom prst="octagon">
            <a:avLst>
              <a:gd name="adj" fmla="val 2928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cmpd="dbl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6600" b="1">
                <a:effectLst>
                  <a:outerShdw blurRad="38100" dist="38100" dir="2700000" algn="tl">
                    <a:srgbClr val="C0C0C0"/>
                  </a:outerShdw>
                </a:effectLst>
                <a:latin typeface=".VnCentury Schoolbook" pitchFamily="34" charset="0"/>
              </a:rPr>
              <a:t>5</a:t>
            </a:r>
          </a:p>
        </p:txBody>
      </p:sp>
      <p:sp>
        <p:nvSpPr>
          <p:cNvPr id="15" name="AutoShape 55"/>
          <p:cNvSpPr>
            <a:spLocks noChangeArrowheads="1"/>
          </p:cNvSpPr>
          <p:nvPr/>
        </p:nvSpPr>
        <p:spPr bwMode="auto">
          <a:xfrm>
            <a:off x="120650" y="257175"/>
            <a:ext cx="1828800" cy="1752600"/>
          </a:xfrm>
          <a:prstGeom prst="sun">
            <a:avLst>
              <a:gd name="adj" fmla="val 25000"/>
            </a:avLst>
          </a:prstGeom>
          <a:solidFill>
            <a:srgbClr val="FFCC00"/>
          </a:solidFill>
          <a:ln w="9525">
            <a:solidFill>
              <a:srgbClr val="66FF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000" b="1">
                <a:solidFill>
                  <a:srgbClr val="FF00FF"/>
                </a:solidFill>
                <a:latin typeface=".VnArialH" pitchFamily="34" charset="0"/>
              </a:rPr>
              <a:t>HÕt giê</a:t>
            </a:r>
          </a:p>
        </p:txBody>
      </p:sp>
      <p:sp>
        <p:nvSpPr>
          <p:cNvPr id="25" name="Right Arrow 24">
            <a:hlinkClick r:id="rId6" action="ppaction://hlinksldjump"/>
          </p:cNvPr>
          <p:cNvSpPr/>
          <p:nvPr/>
        </p:nvSpPr>
        <p:spPr>
          <a:xfrm>
            <a:off x="8176597" y="6324600"/>
            <a:ext cx="447675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12" descr="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618" y="2122132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3" descr="b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18" y="3188932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4" descr="c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218" y="4255732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1288576" y="807784"/>
            <a:ext cx="7696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sng" strike="noStrike" cap="none" normalizeH="0" baseline="0" smtClean="0">
                <a:ln>
                  <a:noFill/>
                </a:ln>
                <a:effectLst/>
                <a:latin typeface="VNI-Avo" pitchFamily="2" charset="0"/>
                <a:cs typeface="Arial" pitchFamily="34" charset="0"/>
              </a:rPr>
              <a:t>Caâu 4:</a:t>
            </a:r>
            <a:r>
              <a:rPr kumimoji="0" lang="en-US" sz="3200" b="1" i="0" u="none" strike="noStrike" cap="none" normalizeH="0" baseline="0" smtClean="0">
                <a:ln>
                  <a:noFill/>
                </a:ln>
                <a:effectLst/>
                <a:latin typeface="VNI-Avo" pitchFamily="2" charset="0"/>
                <a:cs typeface="Arial" pitchFamily="34" charset="0"/>
              </a:rPr>
              <a:t> Thao taùc sao cheùp moät ñoaïn vaên baûn laø: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Picture 15" descr="d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18" y="5227384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16"/>
          <p:cNvSpPr>
            <a:spLocks noChangeArrowheads="1"/>
          </p:cNvSpPr>
          <p:nvPr/>
        </p:nvSpPr>
        <p:spPr bwMode="auto">
          <a:xfrm>
            <a:off x="1033818" y="3017584"/>
            <a:ext cx="7924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smtClean="0">
                <a:ln>
                  <a:noFill/>
                </a:ln>
                <a:effectLst/>
                <a:latin typeface="VNI-Dom" pitchFamily="2" charset="0"/>
                <a:cs typeface="Arial" pitchFamily="34" charset="0"/>
              </a:rPr>
              <a:t>Choïn ñoaïn vaên baûn caàn sao cheùp, nhaùy nuùt leänh Copy  , nhaùy chuoät taïi vò trí ñích vaø nhaùy nuùt leänh Paste     ;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0"/>
          <p:cNvSpPr>
            <a:spLocks noChangeArrowheads="1"/>
          </p:cNvSpPr>
          <p:nvPr/>
        </p:nvSpPr>
        <p:spPr bwMode="auto">
          <a:xfrm>
            <a:off x="1110018" y="2026984"/>
            <a:ext cx="8077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smtClean="0">
                <a:ln>
                  <a:noFill/>
                </a:ln>
                <a:effectLst/>
                <a:latin typeface="VNI-Dom" pitchFamily="2" charset="0"/>
                <a:cs typeface="Arial" pitchFamily="34" charset="0"/>
              </a:rPr>
              <a:t>Choïn ñoaïn vaên baûn caàn sao cheùp, nhaùy nuùt leänh Paste , nhaùy chuoät taïi vò trí ñích vaø nhaùy nuùt leänh Copy     ;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1"/>
          <p:cNvSpPr>
            <a:spLocks noChangeArrowheads="1"/>
          </p:cNvSpPr>
          <p:nvPr/>
        </p:nvSpPr>
        <p:spPr bwMode="auto">
          <a:xfrm>
            <a:off x="1110018" y="4160584"/>
            <a:ext cx="7315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smtClean="0">
                <a:ln>
                  <a:noFill/>
                </a:ln>
                <a:effectLst/>
                <a:latin typeface="VNI-Dom" pitchFamily="2" charset="0"/>
                <a:cs typeface="Arial" pitchFamily="34" charset="0"/>
              </a:rPr>
              <a:t>Chæ caàn choïn ñoaïn vaên baûn caàn sao cheùp roài nhaùy nuùt leänh Copy    ;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2"/>
          <p:cNvSpPr>
            <a:spLocks noChangeArrowheads="1"/>
          </p:cNvSpPr>
          <p:nvPr/>
        </p:nvSpPr>
        <p:spPr bwMode="auto">
          <a:xfrm>
            <a:off x="1110018" y="5227384"/>
            <a:ext cx="7315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latin typeface="VNI-Dom" pitchFamily="2" charset="0"/>
                <a:cs typeface="Arial" pitchFamily="34" charset="0"/>
              </a:rPr>
              <a:t>Chæ caàn choïn ñoaïn vaên baûn caàn sao cheùp roài nhaùy nuùt leänh </a:t>
            </a:r>
            <a:r>
              <a:rPr lang="en-US" sz="3200" smtClean="0">
                <a:latin typeface="VNI-Dom" pitchFamily="2" charset="0"/>
                <a:cs typeface="Arial" pitchFamily="34" charset="0"/>
              </a:rPr>
              <a:t>Cut 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59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9" presetClass="entr" presetSubtype="0" repeatCount="200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6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F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F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5" grpId="1" animBg="1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2667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cmpd="dbl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2743200" y="990600"/>
            <a:ext cx="7004050" cy="697547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rgbClr val="00FFFF">
                        <a:alpha val="64000"/>
                      </a:srgbClr>
                    </a:gs>
                    <a:gs pos="100000">
                      <a:srgbClr val="080808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rgbClr val="FFFF66"/>
                </a:solidFill>
                <a:round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152400" y="152400"/>
            <a:ext cx="1752600" cy="1905000"/>
            <a:chOff x="4656" y="3120"/>
            <a:chExt cx="1104" cy="1200"/>
          </a:xfrm>
        </p:grpSpPr>
        <p:pic>
          <p:nvPicPr>
            <p:cNvPr id="7" name="Picture 45" descr="9OCLOCK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3120"/>
              <a:ext cx="1104" cy="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Oval 46" descr="Parchment"/>
            <p:cNvSpPr>
              <a:spLocks noChangeArrowheads="1"/>
            </p:cNvSpPr>
            <p:nvPr/>
          </p:nvSpPr>
          <p:spPr bwMode="auto">
            <a:xfrm>
              <a:off x="4812" y="3300"/>
              <a:ext cx="816" cy="864"/>
            </a:xfrm>
            <a:prstGeom prst="ellipse">
              <a:avLst/>
            </a:pr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rgbClr val="FF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" name="Oval 47"/>
          <p:cNvSpPr>
            <a:spLocks noChangeArrowheads="1"/>
          </p:cNvSpPr>
          <p:nvPr/>
        </p:nvSpPr>
        <p:spPr bwMode="auto">
          <a:xfrm>
            <a:off x="441325" y="473075"/>
            <a:ext cx="1219200" cy="1295400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utoShape 48"/>
          <p:cNvSpPr>
            <a:spLocks noChangeArrowheads="1"/>
          </p:cNvSpPr>
          <p:nvPr/>
        </p:nvSpPr>
        <p:spPr bwMode="auto">
          <a:xfrm>
            <a:off x="701675" y="793750"/>
            <a:ext cx="695325" cy="695325"/>
          </a:xfrm>
          <a:prstGeom prst="octagon">
            <a:avLst>
              <a:gd name="adj" fmla="val 2928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cmpd="dbl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6600" b="1">
                <a:effectLst>
                  <a:outerShdw blurRad="38100" dist="38100" dir="2700000" algn="tl">
                    <a:srgbClr val="C0C0C0"/>
                  </a:outerShdw>
                </a:effectLst>
                <a:latin typeface=".VnCentury Schoolbook" pitchFamily="34" charset="0"/>
              </a:rPr>
              <a:t>1</a:t>
            </a:r>
          </a:p>
        </p:txBody>
      </p:sp>
      <p:sp>
        <p:nvSpPr>
          <p:cNvPr id="11" name="AutoShape 49"/>
          <p:cNvSpPr>
            <a:spLocks noChangeArrowheads="1"/>
          </p:cNvSpPr>
          <p:nvPr/>
        </p:nvSpPr>
        <p:spPr bwMode="auto">
          <a:xfrm>
            <a:off x="701675" y="793750"/>
            <a:ext cx="695325" cy="695325"/>
          </a:xfrm>
          <a:prstGeom prst="octagon">
            <a:avLst>
              <a:gd name="adj" fmla="val 2928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cmpd="dbl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6600" b="1">
                <a:effectLst>
                  <a:outerShdw blurRad="38100" dist="38100" dir="2700000" algn="tl">
                    <a:srgbClr val="C0C0C0"/>
                  </a:outerShdw>
                </a:effectLst>
                <a:latin typeface=".VnCentury Schoolbook" pitchFamily="34" charset="0"/>
              </a:rPr>
              <a:t>2</a:t>
            </a:r>
          </a:p>
        </p:txBody>
      </p:sp>
      <p:sp>
        <p:nvSpPr>
          <p:cNvPr id="12" name="AutoShape 50"/>
          <p:cNvSpPr>
            <a:spLocks noChangeArrowheads="1"/>
          </p:cNvSpPr>
          <p:nvPr/>
        </p:nvSpPr>
        <p:spPr bwMode="auto">
          <a:xfrm>
            <a:off x="701675" y="793750"/>
            <a:ext cx="695325" cy="695325"/>
          </a:xfrm>
          <a:prstGeom prst="octagon">
            <a:avLst>
              <a:gd name="adj" fmla="val 2928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cmpd="dbl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6600" b="1">
                <a:effectLst>
                  <a:outerShdw blurRad="38100" dist="38100" dir="2700000" algn="tl">
                    <a:srgbClr val="C0C0C0"/>
                  </a:outerShdw>
                </a:effectLst>
                <a:latin typeface=".VnCentury Schoolbook" pitchFamily="34" charset="0"/>
              </a:rPr>
              <a:t>3</a:t>
            </a:r>
          </a:p>
        </p:txBody>
      </p:sp>
      <p:sp>
        <p:nvSpPr>
          <p:cNvPr id="13" name="AutoShape 51"/>
          <p:cNvSpPr>
            <a:spLocks noChangeArrowheads="1"/>
          </p:cNvSpPr>
          <p:nvPr/>
        </p:nvSpPr>
        <p:spPr bwMode="auto">
          <a:xfrm>
            <a:off x="701675" y="793750"/>
            <a:ext cx="695325" cy="695325"/>
          </a:xfrm>
          <a:prstGeom prst="octagon">
            <a:avLst>
              <a:gd name="adj" fmla="val 2928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cmpd="dbl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6600" b="1">
                <a:effectLst>
                  <a:outerShdw blurRad="38100" dist="38100" dir="2700000" algn="tl">
                    <a:srgbClr val="C0C0C0"/>
                  </a:outerShdw>
                </a:effectLst>
                <a:latin typeface=".VnCentury Schoolbook" pitchFamily="34" charset="0"/>
              </a:rPr>
              <a:t>4</a:t>
            </a:r>
          </a:p>
        </p:txBody>
      </p:sp>
      <p:sp>
        <p:nvSpPr>
          <p:cNvPr id="14" name="AutoShape 52"/>
          <p:cNvSpPr>
            <a:spLocks noChangeArrowheads="1"/>
          </p:cNvSpPr>
          <p:nvPr/>
        </p:nvSpPr>
        <p:spPr bwMode="auto">
          <a:xfrm>
            <a:off x="701675" y="793750"/>
            <a:ext cx="695325" cy="695325"/>
          </a:xfrm>
          <a:prstGeom prst="octagon">
            <a:avLst>
              <a:gd name="adj" fmla="val 2928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cmpd="dbl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6600" b="1">
                <a:effectLst>
                  <a:outerShdw blurRad="38100" dist="38100" dir="2700000" algn="tl">
                    <a:srgbClr val="C0C0C0"/>
                  </a:outerShdw>
                </a:effectLst>
                <a:latin typeface=".VnCentury Schoolbook" pitchFamily="34" charset="0"/>
              </a:rPr>
              <a:t>5</a:t>
            </a:r>
          </a:p>
        </p:txBody>
      </p:sp>
      <p:sp>
        <p:nvSpPr>
          <p:cNvPr id="15" name="AutoShape 55"/>
          <p:cNvSpPr>
            <a:spLocks noChangeArrowheads="1"/>
          </p:cNvSpPr>
          <p:nvPr/>
        </p:nvSpPr>
        <p:spPr bwMode="auto">
          <a:xfrm>
            <a:off x="120650" y="257175"/>
            <a:ext cx="1828800" cy="1752600"/>
          </a:xfrm>
          <a:prstGeom prst="sun">
            <a:avLst>
              <a:gd name="adj" fmla="val 25000"/>
            </a:avLst>
          </a:prstGeom>
          <a:solidFill>
            <a:srgbClr val="FFCC00"/>
          </a:solidFill>
          <a:ln w="9525">
            <a:solidFill>
              <a:srgbClr val="66FF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000" b="1">
                <a:solidFill>
                  <a:srgbClr val="FF00FF"/>
                </a:solidFill>
                <a:latin typeface=".VnArialH" pitchFamily="34" charset="0"/>
              </a:rPr>
              <a:t>HÕt giê</a:t>
            </a:r>
          </a:p>
        </p:txBody>
      </p:sp>
      <p:sp>
        <p:nvSpPr>
          <p:cNvPr id="16" name="Right Arrow 15">
            <a:hlinkClick r:id="rId6" action="ppaction://hlinksldjump"/>
          </p:cNvPr>
          <p:cNvSpPr/>
          <p:nvPr/>
        </p:nvSpPr>
        <p:spPr>
          <a:xfrm>
            <a:off x="8176597" y="6324600"/>
            <a:ext cx="447675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4"/>
          <p:cNvSpPr>
            <a:spLocks noChangeArrowheads="1"/>
          </p:cNvSpPr>
          <p:nvPr/>
        </p:nvSpPr>
        <p:spPr bwMode="auto">
          <a:xfrm>
            <a:off x="1142999" y="988278"/>
            <a:ext cx="7848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Câu 6: Di chuyển phần văn bản có tác dụng:</a:t>
            </a:r>
            <a:endParaRPr kumimoji="0" lang="en-US" sz="3200" b="0" i="0" u="none" strike="noStrike" cap="none" normalizeH="0" baseline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Rectangle 5"/>
          <p:cNvSpPr>
            <a:spLocks noChangeArrowheads="1"/>
          </p:cNvSpPr>
          <p:nvPr/>
        </p:nvSpPr>
        <p:spPr bwMode="auto">
          <a:xfrm>
            <a:off x="1195771" y="5486400"/>
            <a:ext cx="38988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Xóa</a:t>
            </a:r>
            <a:r>
              <a:rPr kumimoji="0" lang="en-US" sz="3200" b="1" i="0" u="none" strike="noStrike" cap="none" normalizeH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đoạn văn bản đó</a:t>
            </a:r>
            <a:endParaRPr kumimoji="0" lang="en-US" sz="3200" b="1" i="0" u="none" strike="noStrike" cap="none" normalizeH="0" baseline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" name="Picture 6" descr="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799" y="2298412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7" descr="b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799" y="330714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8" descr="c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799" y="47492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9" descr="d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799" y="5486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Rectangle 10"/>
          <p:cNvSpPr>
            <a:spLocks noChangeArrowheads="1"/>
          </p:cNvSpPr>
          <p:nvPr/>
        </p:nvSpPr>
        <p:spPr bwMode="auto">
          <a:xfrm>
            <a:off x="1142999" y="2222212"/>
            <a:ext cx="79597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Tạo thêm phần văn bản giống phần văn bản đó;</a:t>
            </a:r>
            <a:endParaRPr kumimoji="0" lang="en-US" sz="3200" b="0" i="0" u="none" strike="noStrike" cap="none" normalizeH="0" baseline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Rectangle 11"/>
          <p:cNvSpPr>
            <a:spLocks noChangeArrowheads="1"/>
          </p:cNvSpPr>
          <p:nvPr/>
        </p:nvSpPr>
        <p:spPr bwMode="auto">
          <a:xfrm>
            <a:off x="1101724" y="3230940"/>
            <a:ext cx="78136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Sao chép phần văn bản đó ở vị trí khác trong văn bản và xoá phần văn bản đó ở vị trí gốc;</a:t>
            </a:r>
            <a:endParaRPr kumimoji="0" lang="en-US" sz="3200" b="0" i="0" u="none" strike="noStrike" cap="none" normalizeH="0" baseline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Rectangle 12"/>
          <p:cNvSpPr>
            <a:spLocks noChangeArrowheads="1"/>
          </p:cNvSpPr>
          <p:nvPr/>
        </p:nvSpPr>
        <p:spPr bwMode="auto">
          <a:xfrm>
            <a:off x="1142999" y="4746341"/>
            <a:ext cx="627928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Nối các phần văn bản lại với nhau;</a:t>
            </a:r>
            <a:endParaRPr kumimoji="0" lang="en-US" sz="3200" b="0" i="0" u="none" strike="noStrike" cap="none" normalizeH="0" baseline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661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9" presetClass="entr" presetSubtype="0" repeatCount="200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6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5" grpId="1" animBg="1"/>
      <p:bldP spid="7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2667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cmpd="dbl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2743200" y="990600"/>
            <a:ext cx="7004050" cy="697547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rgbClr val="00FFFF">
                        <a:alpha val="64000"/>
                      </a:srgbClr>
                    </a:gs>
                    <a:gs pos="100000">
                      <a:srgbClr val="080808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rgbClr val="FFFF66"/>
                </a:solidFill>
                <a:round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152400" y="152400"/>
            <a:ext cx="1752600" cy="1905000"/>
            <a:chOff x="4656" y="3120"/>
            <a:chExt cx="1104" cy="1200"/>
          </a:xfrm>
        </p:grpSpPr>
        <p:pic>
          <p:nvPicPr>
            <p:cNvPr id="7" name="Picture 45" descr="9OCLOCK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3120"/>
              <a:ext cx="1104" cy="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Oval 46" descr="Parchment"/>
            <p:cNvSpPr>
              <a:spLocks noChangeArrowheads="1"/>
            </p:cNvSpPr>
            <p:nvPr/>
          </p:nvSpPr>
          <p:spPr bwMode="auto">
            <a:xfrm>
              <a:off x="4812" y="3300"/>
              <a:ext cx="816" cy="864"/>
            </a:xfrm>
            <a:prstGeom prst="ellipse">
              <a:avLst/>
            </a:pr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rgbClr val="FF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" name="Oval 47"/>
          <p:cNvSpPr>
            <a:spLocks noChangeArrowheads="1"/>
          </p:cNvSpPr>
          <p:nvPr/>
        </p:nvSpPr>
        <p:spPr bwMode="auto">
          <a:xfrm>
            <a:off x="441325" y="473075"/>
            <a:ext cx="1219200" cy="1295400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utoShape 48"/>
          <p:cNvSpPr>
            <a:spLocks noChangeArrowheads="1"/>
          </p:cNvSpPr>
          <p:nvPr/>
        </p:nvSpPr>
        <p:spPr bwMode="auto">
          <a:xfrm>
            <a:off x="701675" y="793750"/>
            <a:ext cx="695325" cy="695325"/>
          </a:xfrm>
          <a:prstGeom prst="octagon">
            <a:avLst>
              <a:gd name="adj" fmla="val 2928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cmpd="dbl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6600" b="1">
                <a:effectLst>
                  <a:outerShdw blurRad="38100" dist="38100" dir="2700000" algn="tl">
                    <a:srgbClr val="C0C0C0"/>
                  </a:outerShdw>
                </a:effectLst>
                <a:latin typeface=".VnCentury Schoolbook" pitchFamily="34" charset="0"/>
              </a:rPr>
              <a:t>1</a:t>
            </a:r>
          </a:p>
        </p:txBody>
      </p:sp>
      <p:sp>
        <p:nvSpPr>
          <p:cNvPr id="11" name="AutoShape 49"/>
          <p:cNvSpPr>
            <a:spLocks noChangeArrowheads="1"/>
          </p:cNvSpPr>
          <p:nvPr/>
        </p:nvSpPr>
        <p:spPr bwMode="auto">
          <a:xfrm>
            <a:off x="701675" y="793750"/>
            <a:ext cx="695325" cy="695325"/>
          </a:xfrm>
          <a:prstGeom prst="octagon">
            <a:avLst>
              <a:gd name="adj" fmla="val 2928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cmpd="dbl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6600" b="1">
                <a:effectLst>
                  <a:outerShdw blurRad="38100" dist="38100" dir="2700000" algn="tl">
                    <a:srgbClr val="C0C0C0"/>
                  </a:outerShdw>
                </a:effectLst>
                <a:latin typeface=".VnCentury Schoolbook" pitchFamily="34" charset="0"/>
              </a:rPr>
              <a:t>2</a:t>
            </a:r>
          </a:p>
        </p:txBody>
      </p:sp>
      <p:sp>
        <p:nvSpPr>
          <p:cNvPr id="12" name="AutoShape 50"/>
          <p:cNvSpPr>
            <a:spLocks noChangeArrowheads="1"/>
          </p:cNvSpPr>
          <p:nvPr/>
        </p:nvSpPr>
        <p:spPr bwMode="auto">
          <a:xfrm>
            <a:off x="701675" y="793750"/>
            <a:ext cx="695325" cy="695325"/>
          </a:xfrm>
          <a:prstGeom prst="octagon">
            <a:avLst>
              <a:gd name="adj" fmla="val 2928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cmpd="dbl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6600" b="1">
                <a:effectLst>
                  <a:outerShdw blurRad="38100" dist="38100" dir="2700000" algn="tl">
                    <a:srgbClr val="C0C0C0"/>
                  </a:outerShdw>
                </a:effectLst>
                <a:latin typeface=".VnCentury Schoolbook" pitchFamily="34" charset="0"/>
              </a:rPr>
              <a:t>3</a:t>
            </a:r>
          </a:p>
        </p:txBody>
      </p:sp>
      <p:sp>
        <p:nvSpPr>
          <p:cNvPr id="13" name="AutoShape 51"/>
          <p:cNvSpPr>
            <a:spLocks noChangeArrowheads="1"/>
          </p:cNvSpPr>
          <p:nvPr/>
        </p:nvSpPr>
        <p:spPr bwMode="auto">
          <a:xfrm>
            <a:off x="701675" y="793750"/>
            <a:ext cx="695325" cy="695325"/>
          </a:xfrm>
          <a:prstGeom prst="octagon">
            <a:avLst>
              <a:gd name="adj" fmla="val 2928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cmpd="dbl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6600" b="1">
                <a:effectLst>
                  <a:outerShdw blurRad="38100" dist="38100" dir="2700000" algn="tl">
                    <a:srgbClr val="C0C0C0"/>
                  </a:outerShdw>
                </a:effectLst>
                <a:latin typeface=".VnCentury Schoolbook" pitchFamily="34" charset="0"/>
              </a:rPr>
              <a:t>4</a:t>
            </a:r>
          </a:p>
        </p:txBody>
      </p:sp>
      <p:sp>
        <p:nvSpPr>
          <p:cNvPr id="14" name="AutoShape 52"/>
          <p:cNvSpPr>
            <a:spLocks noChangeArrowheads="1"/>
          </p:cNvSpPr>
          <p:nvPr/>
        </p:nvSpPr>
        <p:spPr bwMode="auto">
          <a:xfrm>
            <a:off x="701675" y="793750"/>
            <a:ext cx="695325" cy="695325"/>
          </a:xfrm>
          <a:prstGeom prst="octagon">
            <a:avLst>
              <a:gd name="adj" fmla="val 2928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cmpd="dbl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6600" b="1">
                <a:effectLst>
                  <a:outerShdw blurRad="38100" dist="38100" dir="2700000" algn="tl">
                    <a:srgbClr val="C0C0C0"/>
                  </a:outerShdw>
                </a:effectLst>
                <a:latin typeface=".VnCentury Schoolbook" pitchFamily="34" charset="0"/>
              </a:rPr>
              <a:t>5</a:t>
            </a:r>
          </a:p>
        </p:txBody>
      </p:sp>
      <p:sp>
        <p:nvSpPr>
          <p:cNvPr id="15" name="AutoShape 55"/>
          <p:cNvSpPr>
            <a:spLocks noChangeArrowheads="1"/>
          </p:cNvSpPr>
          <p:nvPr/>
        </p:nvSpPr>
        <p:spPr bwMode="auto">
          <a:xfrm>
            <a:off x="120650" y="257175"/>
            <a:ext cx="1828800" cy="1752600"/>
          </a:xfrm>
          <a:prstGeom prst="sun">
            <a:avLst>
              <a:gd name="adj" fmla="val 25000"/>
            </a:avLst>
          </a:prstGeom>
          <a:solidFill>
            <a:srgbClr val="FFCC00"/>
          </a:solidFill>
          <a:ln w="9525">
            <a:solidFill>
              <a:srgbClr val="66FF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000" b="1" smtClean="0">
                <a:solidFill>
                  <a:srgbClr val="FF00FF"/>
                </a:solidFill>
                <a:latin typeface=".VnArialH" pitchFamily="34" charset="0"/>
              </a:rPr>
              <a:t>HÕt </a:t>
            </a:r>
            <a:r>
              <a:rPr lang="en-US" sz="2000" b="1">
                <a:solidFill>
                  <a:srgbClr val="FF00FF"/>
                </a:solidFill>
                <a:latin typeface=".VnArialH" pitchFamily="34" charset="0"/>
              </a:rPr>
              <a:t>giê</a:t>
            </a:r>
          </a:p>
        </p:txBody>
      </p:sp>
      <p:sp>
        <p:nvSpPr>
          <p:cNvPr id="16" name="Right Arrow 15">
            <a:hlinkClick r:id="rId6" action="ppaction://hlinksldjump"/>
          </p:cNvPr>
          <p:cNvSpPr/>
          <p:nvPr/>
        </p:nvSpPr>
        <p:spPr>
          <a:xfrm>
            <a:off x="8176597" y="6324600"/>
            <a:ext cx="447675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533400" y="961221"/>
            <a:ext cx="8610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            Câu 8: Em sử dụng hai nút lệnh nào dưới đây để di chuyển phần văn bản?</a:t>
            </a:r>
            <a:endParaRPr kumimoji="0" lang="en-US" sz="2800" b="0" i="0" u="none" strike="noStrike" cap="none" normalizeH="0" baseline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6" descr="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362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7" descr="b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76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8" descr="c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114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9" descr="d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876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3438" y="2362200"/>
            <a:ext cx="6858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7438" y="2286000"/>
            <a:ext cx="6921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7238" y="40386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7238" y="3200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7238" y="48768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12"/>
          <p:cNvSpPr>
            <a:spLocks noChangeArrowheads="1"/>
          </p:cNvSpPr>
          <p:nvPr/>
        </p:nvSpPr>
        <p:spPr bwMode="auto">
          <a:xfrm>
            <a:off x="2865438" y="2286000"/>
            <a:ext cx="76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và 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2789238" y="3200400"/>
            <a:ext cx="76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và 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1238" y="3276600"/>
            <a:ext cx="6921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4888" y="4038600"/>
            <a:ext cx="6921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12"/>
          <p:cNvSpPr>
            <a:spLocks noChangeArrowheads="1"/>
          </p:cNvSpPr>
          <p:nvPr/>
        </p:nvSpPr>
        <p:spPr bwMode="auto">
          <a:xfrm>
            <a:off x="2789238" y="4064000"/>
            <a:ext cx="76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và 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2713038" y="4902200"/>
            <a:ext cx="76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và 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1238" y="4953000"/>
            <a:ext cx="6858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2208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9" presetClass="entr" presetSubtype="0" repeatCount="200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6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5" grpId="1" animBg="1"/>
      <p:bldP spid="27" grpId="0"/>
      <p:bldP spid="28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2667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cmpd="dbl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2743200" y="990600"/>
            <a:ext cx="7004050" cy="697547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rgbClr val="00FFFF">
                        <a:alpha val="64000"/>
                      </a:srgbClr>
                    </a:gs>
                    <a:gs pos="100000">
                      <a:srgbClr val="080808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rgbClr val="FFFF66"/>
                </a:solidFill>
                <a:round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152400" y="152400"/>
            <a:ext cx="1752600" cy="1905000"/>
            <a:chOff x="4656" y="3120"/>
            <a:chExt cx="1104" cy="1200"/>
          </a:xfrm>
        </p:grpSpPr>
        <p:pic>
          <p:nvPicPr>
            <p:cNvPr id="7" name="Picture 45" descr="9OCLOCK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3120"/>
              <a:ext cx="1104" cy="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Oval 46" descr="Parchment"/>
            <p:cNvSpPr>
              <a:spLocks noChangeArrowheads="1"/>
            </p:cNvSpPr>
            <p:nvPr/>
          </p:nvSpPr>
          <p:spPr bwMode="auto">
            <a:xfrm>
              <a:off x="4812" y="3300"/>
              <a:ext cx="816" cy="864"/>
            </a:xfrm>
            <a:prstGeom prst="ellipse">
              <a:avLst/>
            </a:pr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rgbClr val="FF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" name="Oval 47"/>
          <p:cNvSpPr>
            <a:spLocks noChangeArrowheads="1"/>
          </p:cNvSpPr>
          <p:nvPr/>
        </p:nvSpPr>
        <p:spPr bwMode="auto">
          <a:xfrm>
            <a:off x="441325" y="473075"/>
            <a:ext cx="1219200" cy="1295400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utoShape 48"/>
          <p:cNvSpPr>
            <a:spLocks noChangeArrowheads="1"/>
          </p:cNvSpPr>
          <p:nvPr/>
        </p:nvSpPr>
        <p:spPr bwMode="auto">
          <a:xfrm>
            <a:off x="701675" y="793750"/>
            <a:ext cx="695325" cy="695325"/>
          </a:xfrm>
          <a:prstGeom prst="octagon">
            <a:avLst>
              <a:gd name="adj" fmla="val 2928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cmpd="dbl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6600" b="1">
                <a:effectLst>
                  <a:outerShdw blurRad="38100" dist="38100" dir="2700000" algn="tl">
                    <a:srgbClr val="C0C0C0"/>
                  </a:outerShdw>
                </a:effectLst>
                <a:latin typeface=".VnCentury Schoolbook" pitchFamily="34" charset="0"/>
              </a:rPr>
              <a:t>1</a:t>
            </a:r>
          </a:p>
        </p:txBody>
      </p:sp>
      <p:sp>
        <p:nvSpPr>
          <p:cNvPr id="11" name="AutoShape 49"/>
          <p:cNvSpPr>
            <a:spLocks noChangeArrowheads="1"/>
          </p:cNvSpPr>
          <p:nvPr/>
        </p:nvSpPr>
        <p:spPr bwMode="auto">
          <a:xfrm>
            <a:off x="701675" y="793750"/>
            <a:ext cx="695325" cy="695325"/>
          </a:xfrm>
          <a:prstGeom prst="octagon">
            <a:avLst>
              <a:gd name="adj" fmla="val 2928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cmpd="dbl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6600" b="1">
                <a:effectLst>
                  <a:outerShdw blurRad="38100" dist="38100" dir="2700000" algn="tl">
                    <a:srgbClr val="C0C0C0"/>
                  </a:outerShdw>
                </a:effectLst>
                <a:latin typeface=".VnCentury Schoolbook" pitchFamily="34" charset="0"/>
              </a:rPr>
              <a:t>2</a:t>
            </a:r>
          </a:p>
        </p:txBody>
      </p:sp>
      <p:sp>
        <p:nvSpPr>
          <p:cNvPr id="12" name="AutoShape 50"/>
          <p:cNvSpPr>
            <a:spLocks noChangeArrowheads="1"/>
          </p:cNvSpPr>
          <p:nvPr/>
        </p:nvSpPr>
        <p:spPr bwMode="auto">
          <a:xfrm>
            <a:off x="701675" y="793750"/>
            <a:ext cx="695325" cy="695325"/>
          </a:xfrm>
          <a:prstGeom prst="octagon">
            <a:avLst>
              <a:gd name="adj" fmla="val 2928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cmpd="dbl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6600" b="1">
                <a:effectLst>
                  <a:outerShdw blurRad="38100" dist="38100" dir="2700000" algn="tl">
                    <a:srgbClr val="C0C0C0"/>
                  </a:outerShdw>
                </a:effectLst>
                <a:latin typeface=".VnCentury Schoolbook" pitchFamily="34" charset="0"/>
              </a:rPr>
              <a:t>3</a:t>
            </a:r>
          </a:p>
        </p:txBody>
      </p:sp>
      <p:sp>
        <p:nvSpPr>
          <p:cNvPr id="13" name="AutoShape 51"/>
          <p:cNvSpPr>
            <a:spLocks noChangeArrowheads="1"/>
          </p:cNvSpPr>
          <p:nvPr/>
        </p:nvSpPr>
        <p:spPr bwMode="auto">
          <a:xfrm>
            <a:off x="701675" y="793750"/>
            <a:ext cx="695325" cy="695325"/>
          </a:xfrm>
          <a:prstGeom prst="octagon">
            <a:avLst>
              <a:gd name="adj" fmla="val 2928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cmpd="dbl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6600" b="1">
                <a:effectLst>
                  <a:outerShdw blurRad="38100" dist="38100" dir="2700000" algn="tl">
                    <a:srgbClr val="C0C0C0"/>
                  </a:outerShdw>
                </a:effectLst>
                <a:latin typeface=".VnCentury Schoolbook" pitchFamily="34" charset="0"/>
              </a:rPr>
              <a:t>4</a:t>
            </a:r>
          </a:p>
        </p:txBody>
      </p:sp>
      <p:sp>
        <p:nvSpPr>
          <p:cNvPr id="14" name="AutoShape 52"/>
          <p:cNvSpPr>
            <a:spLocks noChangeArrowheads="1"/>
          </p:cNvSpPr>
          <p:nvPr/>
        </p:nvSpPr>
        <p:spPr bwMode="auto">
          <a:xfrm>
            <a:off x="701675" y="793750"/>
            <a:ext cx="695325" cy="695325"/>
          </a:xfrm>
          <a:prstGeom prst="octagon">
            <a:avLst>
              <a:gd name="adj" fmla="val 2928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cmpd="dbl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6600" b="1">
                <a:effectLst>
                  <a:outerShdw blurRad="38100" dist="38100" dir="2700000" algn="tl">
                    <a:srgbClr val="C0C0C0"/>
                  </a:outerShdw>
                </a:effectLst>
                <a:latin typeface=".VnCentury Schoolbook" pitchFamily="34" charset="0"/>
              </a:rPr>
              <a:t>5</a:t>
            </a:r>
          </a:p>
        </p:txBody>
      </p:sp>
      <p:sp>
        <p:nvSpPr>
          <p:cNvPr id="15" name="AutoShape 55"/>
          <p:cNvSpPr>
            <a:spLocks noChangeArrowheads="1"/>
          </p:cNvSpPr>
          <p:nvPr/>
        </p:nvSpPr>
        <p:spPr bwMode="auto">
          <a:xfrm>
            <a:off x="120650" y="257175"/>
            <a:ext cx="1828800" cy="1752600"/>
          </a:xfrm>
          <a:prstGeom prst="sun">
            <a:avLst>
              <a:gd name="adj" fmla="val 25000"/>
            </a:avLst>
          </a:prstGeom>
          <a:solidFill>
            <a:srgbClr val="FFCC00"/>
          </a:solidFill>
          <a:ln w="9525">
            <a:solidFill>
              <a:srgbClr val="66FF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000" b="1">
                <a:solidFill>
                  <a:srgbClr val="FF00FF"/>
                </a:solidFill>
                <a:latin typeface=".VnArialH" pitchFamily="34" charset="0"/>
              </a:rPr>
              <a:t>HÕt giê</a:t>
            </a:r>
          </a:p>
        </p:txBody>
      </p:sp>
      <p:sp>
        <p:nvSpPr>
          <p:cNvPr id="16" name="Right Arrow 15">
            <a:hlinkClick r:id="rId6" action="ppaction://hlinksldjump"/>
          </p:cNvPr>
          <p:cNvSpPr/>
          <p:nvPr/>
        </p:nvSpPr>
        <p:spPr>
          <a:xfrm>
            <a:off x="8176597" y="6324600"/>
            <a:ext cx="447675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914400" y="894547"/>
            <a:ext cx="744306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Câu 5:</a:t>
            </a: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VNI-Times" pitchFamily="2" charset="0"/>
              </a:rPr>
              <a:t>Thao taùc sao cheùp vaø thao taùc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VNI-Times" pitchFamily="2" charset="0"/>
              </a:rPr>
              <a:t>              di chuyeån khaùc nhau ôû nhöõng böôùc naøo?</a:t>
            </a: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Group 2"/>
          <p:cNvGrpSpPr>
            <a:grpSpLocks noRot="1"/>
          </p:cNvGrpSpPr>
          <p:nvPr/>
        </p:nvGrpSpPr>
        <p:grpSpPr bwMode="auto">
          <a:xfrm>
            <a:off x="1295400" y="1981200"/>
            <a:ext cx="7543800" cy="4114800"/>
            <a:chOff x="1008" y="1344"/>
            <a:chExt cx="4752" cy="2863"/>
          </a:xfrm>
        </p:grpSpPr>
        <p:sp>
          <p:nvSpPr>
            <p:cNvPr id="19" name="Rectangle 3"/>
            <p:cNvSpPr>
              <a:spLocks noChangeArrowheads="1"/>
            </p:cNvSpPr>
            <p:nvPr/>
          </p:nvSpPr>
          <p:spPr bwMode="auto">
            <a:xfrm>
              <a:off x="3384" y="1728"/>
              <a:ext cx="2376" cy="24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hlink"/>
                </a:buClr>
                <a:buSzPts val="2800"/>
                <a:buFont typeface="VNI-Times" pitchFamily="2" charset="0"/>
                <a:buChar char="-"/>
                <a:tabLst/>
              </a:pPr>
              <a:r>
                <a:rPr kumimoji="0" lang="en-US" sz="2800" b="1" i="0" u="none" strike="noStrike" cap="none" normalizeH="0" baseline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VNI-Times" pitchFamily="2" charset="0"/>
                  <a:cs typeface="Arial" pitchFamily="34" charset="0"/>
                </a:rPr>
                <a:t>Choïn phaàn vaên baûn caàn di chuyeån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hlink"/>
                </a:buClr>
                <a:buSzPts val="2800"/>
                <a:buFont typeface="VNI-Times" pitchFamily="2" charset="0"/>
                <a:buChar char="-"/>
                <a:tabLst/>
              </a:pPr>
              <a:r>
                <a:rPr kumimoji="0" lang="en-US" sz="2800" b="1" i="0" u="none" strike="noStrike" cap="none" normalizeH="0" baseline="0" smtClean="0">
                  <a:ln>
                    <a:noFill/>
                  </a:ln>
                  <a:solidFill>
                    <a:srgbClr val="00FF00"/>
                  </a:solidFill>
                  <a:effectLst/>
                  <a:latin typeface="VNI-Times" pitchFamily="2" charset="0"/>
                  <a:cs typeface="Arial" pitchFamily="34" charset="0"/>
                </a:rPr>
                <a:t>Nhaùy nuùt leänh Cut.</a:t>
              </a:r>
              <a:r>
                <a:rPr kumimoji="0" lang="en-US" sz="2800" b="1" i="0" u="none" strike="noStrike" cap="none" normalizeH="0" baseline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VNI-Times" pitchFamily="2" charset="0"/>
                  <a:cs typeface="Arial" pitchFamily="34" charset="0"/>
                </a:rPr>
                <a:t>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hlink"/>
                </a:buClr>
                <a:buSzPts val="2800"/>
                <a:buFont typeface="VNI-Times" pitchFamily="2" charset="0"/>
                <a:buChar char="-"/>
                <a:tabLst/>
              </a:pPr>
              <a:r>
                <a:rPr kumimoji="0" lang="en-US" sz="2800" b="1" i="0" u="none" strike="noStrike" cap="none" normalizeH="0" baseline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VNI-Times" pitchFamily="2" charset="0"/>
                  <a:cs typeface="Arial" pitchFamily="34" charset="0"/>
                </a:rPr>
                <a:t>Ñöa con troû soaïn thaûo tôùi vò trí môùi.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VNI-Times" pitchFamily="2" charset="0"/>
                  <a:cs typeface="Arial" pitchFamily="34" charset="0"/>
                </a:rPr>
                <a:t>- Nhaùy nuùt leänh Paste.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rgbClr val="FF00FF"/>
                </a:solidFill>
                <a:effectLst/>
                <a:latin typeface="VNI-Times" pitchFamily="2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4"/>
            <p:cNvSpPr>
              <a:spLocks noChangeArrowheads="1"/>
            </p:cNvSpPr>
            <p:nvPr/>
          </p:nvSpPr>
          <p:spPr bwMode="auto">
            <a:xfrm>
              <a:off x="1008" y="1728"/>
              <a:ext cx="2376" cy="24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VNI-Times" pitchFamily="2" charset="0"/>
                  <a:cs typeface="Arial" pitchFamily="34" charset="0"/>
                </a:rPr>
                <a:t>- Choïn phaàn vaên baûn caàn sao cheùp.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smtClean="0">
                  <a:ln>
                    <a:noFill/>
                  </a:ln>
                  <a:solidFill>
                    <a:srgbClr val="00FF00"/>
                  </a:solidFill>
                  <a:effectLst/>
                  <a:latin typeface="VNI-Times" pitchFamily="2" charset="0"/>
                  <a:cs typeface="Arial" pitchFamily="34" charset="0"/>
                </a:rPr>
                <a:t>- Nhaùy nuùt leänh Copy.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VNI-Times" pitchFamily="2" charset="0"/>
                  <a:cs typeface="Arial" pitchFamily="34" charset="0"/>
                </a:rPr>
                <a:t>- Ñöa con troû soaïn thaûo tôùi vò trí môùi.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VNI-Times" pitchFamily="2" charset="0"/>
                  <a:cs typeface="Arial" pitchFamily="34" charset="0"/>
                </a:rPr>
                <a:t>- Nhaùy nuùt leänh Paste.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5"/>
            <p:cNvSpPr>
              <a:spLocks noChangeArrowheads="1"/>
            </p:cNvSpPr>
            <p:nvPr/>
          </p:nvSpPr>
          <p:spPr bwMode="auto">
            <a:xfrm>
              <a:off x="3384" y="1344"/>
              <a:ext cx="237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VNI-Times" pitchFamily="2" charset="0"/>
                  <a:cs typeface="Arial" pitchFamily="34" charset="0"/>
                </a:rPr>
                <a:t>Di chuyeån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6"/>
            <p:cNvSpPr>
              <a:spLocks noChangeArrowheads="1"/>
            </p:cNvSpPr>
            <p:nvPr/>
          </p:nvSpPr>
          <p:spPr bwMode="auto">
            <a:xfrm>
              <a:off x="1008" y="1344"/>
              <a:ext cx="237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VNI-Times" pitchFamily="2" charset="0"/>
                  <a:cs typeface="Arial" pitchFamily="34" charset="0"/>
                </a:rPr>
                <a:t>Sao cheùp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Line 7"/>
            <p:cNvSpPr>
              <a:spLocks noChangeShapeType="1"/>
            </p:cNvSpPr>
            <p:nvPr/>
          </p:nvSpPr>
          <p:spPr bwMode="auto">
            <a:xfrm>
              <a:off x="1008" y="1344"/>
              <a:ext cx="47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8"/>
            <p:cNvSpPr>
              <a:spLocks noChangeShapeType="1"/>
            </p:cNvSpPr>
            <p:nvPr/>
          </p:nvSpPr>
          <p:spPr bwMode="auto">
            <a:xfrm>
              <a:off x="1008" y="1728"/>
              <a:ext cx="47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9"/>
            <p:cNvSpPr>
              <a:spLocks noChangeShapeType="1"/>
            </p:cNvSpPr>
            <p:nvPr/>
          </p:nvSpPr>
          <p:spPr bwMode="auto">
            <a:xfrm>
              <a:off x="1008" y="4207"/>
              <a:ext cx="47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10"/>
            <p:cNvSpPr>
              <a:spLocks noChangeShapeType="1"/>
            </p:cNvSpPr>
            <p:nvPr/>
          </p:nvSpPr>
          <p:spPr bwMode="auto">
            <a:xfrm>
              <a:off x="1008" y="1344"/>
              <a:ext cx="0" cy="2863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11"/>
            <p:cNvSpPr>
              <a:spLocks noChangeShapeType="1"/>
            </p:cNvSpPr>
            <p:nvPr/>
          </p:nvSpPr>
          <p:spPr bwMode="auto">
            <a:xfrm>
              <a:off x="3384" y="1344"/>
              <a:ext cx="0" cy="28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12"/>
            <p:cNvSpPr>
              <a:spLocks noChangeShapeType="1"/>
            </p:cNvSpPr>
            <p:nvPr/>
          </p:nvSpPr>
          <p:spPr bwMode="auto">
            <a:xfrm>
              <a:off x="5760" y="1344"/>
              <a:ext cx="0" cy="2863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7357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9" presetClass="entr" presetSubtype="0" repeatCount="200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6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2667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cmpd="dbl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2743200" y="990600"/>
            <a:ext cx="7004050" cy="697547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rgbClr val="00FFFF">
                        <a:alpha val="64000"/>
                      </a:srgbClr>
                    </a:gs>
                    <a:gs pos="100000">
                      <a:srgbClr val="080808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rgbClr val="FFFF66"/>
                </a:solidFill>
                <a:round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152400" y="152400"/>
            <a:ext cx="1752600" cy="1905000"/>
            <a:chOff x="4656" y="3120"/>
            <a:chExt cx="1104" cy="1200"/>
          </a:xfrm>
        </p:grpSpPr>
        <p:pic>
          <p:nvPicPr>
            <p:cNvPr id="7" name="Picture 45" descr="9OCLOCK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3120"/>
              <a:ext cx="1104" cy="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Oval 46" descr="Parchment"/>
            <p:cNvSpPr>
              <a:spLocks noChangeArrowheads="1"/>
            </p:cNvSpPr>
            <p:nvPr/>
          </p:nvSpPr>
          <p:spPr bwMode="auto">
            <a:xfrm>
              <a:off x="4812" y="3300"/>
              <a:ext cx="816" cy="864"/>
            </a:xfrm>
            <a:prstGeom prst="ellipse">
              <a:avLst/>
            </a:pr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rgbClr val="FF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" name="Oval 47"/>
          <p:cNvSpPr>
            <a:spLocks noChangeArrowheads="1"/>
          </p:cNvSpPr>
          <p:nvPr/>
        </p:nvSpPr>
        <p:spPr bwMode="auto">
          <a:xfrm>
            <a:off x="441325" y="473075"/>
            <a:ext cx="1219200" cy="1295400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utoShape 48"/>
          <p:cNvSpPr>
            <a:spLocks noChangeArrowheads="1"/>
          </p:cNvSpPr>
          <p:nvPr/>
        </p:nvSpPr>
        <p:spPr bwMode="auto">
          <a:xfrm>
            <a:off x="701675" y="793750"/>
            <a:ext cx="695325" cy="695325"/>
          </a:xfrm>
          <a:prstGeom prst="octagon">
            <a:avLst>
              <a:gd name="adj" fmla="val 2928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cmpd="dbl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6600" b="1">
                <a:effectLst>
                  <a:outerShdw blurRad="38100" dist="38100" dir="2700000" algn="tl">
                    <a:srgbClr val="C0C0C0"/>
                  </a:outerShdw>
                </a:effectLst>
                <a:latin typeface=".VnCentury Schoolbook" pitchFamily="34" charset="0"/>
              </a:rPr>
              <a:t>1</a:t>
            </a:r>
          </a:p>
        </p:txBody>
      </p:sp>
      <p:sp>
        <p:nvSpPr>
          <p:cNvPr id="11" name="AutoShape 49"/>
          <p:cNvSpPr>
            <a:spLocks noChangeArrowheads="1"/>
          </p:cNvSpPr>
          <p:nvPr/>
        </p:nvSpPr>
        <p:spPr bwMode="auto">
          <a:xfrm>
            <a:off x="701675" y="793750"/>
            <a:ext cx="695325" cy="695325"/>
          </a:xfrm>
          <a:prstGeom prst="octagon">
            <a:avLst>
              <a:gd name="adj" fmla="val 2928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cmpd="dbl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6600" b="1">
                <a:effectLst>
                  <a:outerShdw blurRad="38100" dist="38100" dir="2700000" algn="tl">
                    <a:srgbClr val="C0C0C0"/>
                  </a:outerShdw>
                </a:effectLst>
                <a:latin typeface=".VnCentury Schoolbook" pitchFamily="34" charset="0"/>
              </a:rPr>
              <a:t>2</a:t>
            </a:r>
          </a:p>
        </p:txBody>
      </p:sp>
      <p:sp>
        <p:nvSpPr>
          <p:cNvPr id="12" name="AutoShape 50"/>
          <p:cNvSpPr>
            <a:spLocks noChangeArrowheads="1"/>
          </p:cNvSpPr>
          <p:nvPr/>
        </p:nvSpPr>
        <p:spPr bwMode="auto">
          <a:xfrm>
            <a:off x="701675" y="793750"/>
            <a:ext cx="695325" cy="695325"/>
          </a:xfrm>
          <a:prstGeom prst="octagon">
            <a:avLst>
              <a:gd name="adj" fmla="val 2928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cmpd="dbl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6600" b="1">
                <a:effectLst>
                  <a:outerShdw blurRad="38100" dist="38100" dir="2700000" algn="tl">
                    <a:srgbClr val="C0C0C0"/>
                  </a:outerShdw>
                </a:effectLst>
                <a:latin typeface=".VnCentury Schoolbook" pitchFamily="34" charset="0"/>
              </a:rPr>
              <a:t>3</a:t>
            </a:r>
          </a:p>
        </p:txBody>
      </p:sp>
      <p:sp>
        <p:nvSpPr>
          <p:cNvPr id="13" name="AutoShape 51"/>
          <p:cNvSpPr>
            <a:spLocks noChangeArrowheads="1"/>
          </p:cNvSpPr>
          <p:nvPr/>
        </p:nvSpPr>
        <p:spPr bwMode="auto">
          <a:xfrm>
            <a:off x="701675" y="793750"/>
            <a:ext cx="695325" cy="695325"/>
          </a:xfrm>
          <a:prstGeom prst="octagon">
            <a:avLst>
              <a:gd name="adj" fmla="val 2928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cmpd="dbl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6600" b="1">
                <a:effectLst>
                  <a:outerShdw blurRad="38100" dist="38100" dir="2700000" algn="tl">
                    <a:srgbClr val="C0C0C0"/>
                  </a:outerShdw>
                </a:effectLst>
                <a:latin typeface=".VnCentury Schoolbook" pitchFamily="34" charset="0"/>
              </a:rPr>
              <a:t>4</a:t>
            </a:r>
          </a:p>
        </p:txBody>
      </p:sp>
      <p:sp>
        <p:nvSpPr>
          <p:cNvPr id="14" name="AutoShape 52"/>
          <p:cNvSpPr>
            <a:spLocks noChangeArrowheads="1"/>
          </p:cNvSpPr>
          <p:nvPr/>
        </p:nvSpPr>
        <p:spPr bwMode="auto">
          <a:xfrm>
            <a:off x="701675" y="793750"/>
            <a:ext cx="695325" cy="695325"/>
          </a:xfrm>
          <a:prstGeom prst="octagon">
            <a:avLst>
              <a:gd name="adj" fmla="val 2928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cmpd="dbl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6600" b="1">
                <a:effectLst>
                  <a:outerShdw blurRad="38100" dist="38100" dir="2700000" algn="tl">
                    <a:srgbClr val="C0C0C0"/>
                  </a:outerShdw>
                </a:effectLst>
                <a:latin typeface=".VnCentury Schoolbook" pitchFamily="34" charset="0"/>
              </a:rPr>
              <a:t>5</a:t>
            </a:r>
          </a:p>
        </p:txBody>
      </p:sp>
      <p:sp>
        <p:nvSpPr>
          <p:cNvPr id="15" name="AutoShape 55"/>
          <p:cNvSpPr>
            <a:spLocks noChangeArrowheads="1"/>
          </p:cNvSpPr>
          <p:nvPr/>
        </p:nvSpPr>
        <p:spPr bwMode="auto">
          <a:xfrm>
            <a:off x="120650" y="257175"/>
            <a:ext cx="1828800" cy="1752600"/>
          </a:xfrm>
          <a:prstGeom prst="sun">
            <a:avLst>
              <a:gd name="adj" fmla="val 25000"/>
            </a:avLst>
          </a:prstGeom>
          <a:solidFill>
            <a:srgbClr val="FFCC00"/>
          </a:solidFill>
          <a:ln w="9525">
            <a:solidFill>
              <a:srgbClr val="66FF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000" b="1">
                <a:solidFill>
                  <a:srgbClr val="FF00FF"/>
                </a:solidFill>
                <a:latin typeface=".VnArialH" pitchFamily="34" charset="0"/>
              </a:rPr>
              <a:t>HÕt giê</a:t>
            </a:r>
          </a:p>
        </p:txBody>
      </p:sp>
      <p:sp>
        <p:nvSpPr>
          <p:cNvPr id="16" name="Right Arrow 15">
            <a:hlinkClick r:id="rId6" action="ppaction://hlinksldjump"/>
          </p:cNvPr>
          <p:cNvSpPr/>
          <p:nvPr/>
        </p:nvSpPr>
        <p:spPr>
          <a:xfrm>
            <a:off x="8176597" y="6324600"/>
            <a:ext cx="447675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76200" y="961221"/>
            <a:ext cx="8610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                    Câu 1: Hộp</a:t>
            </a:r>
            <a:r>
              <a:rPr kumimoji="0" lang="en-US" sz="2800" b="1" i="0" u="none" strike="noStrike" cap="none" normalizeH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thoại nào dùng để Tìm và Thay thế</a:t>
            </a:r>
            <a:r>
              <a:rPr kumimoji="0" lang="en-US" sz="2800" b="1" i="0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2800" b="0" i="0" u="none" strike="noStrike" cap="none" normalizeH="0" baseline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6" descr="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362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7" descr="b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76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8" descr="c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114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9" descr="d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876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1951038" y="2298700"/>
            <a:ext cx="67357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Hộp</a:t>
            </a:r>
            <a:r>
              <a:rPr kumimoji="0" lang="en-US" sz="3200" b="1" i="0" u="none" strike="noStrike" cap="none" normalizeH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thoại Find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1951038" y="3178468"/>
            <a:ext cx="67357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Hộp</a:t>
            </a:r>
            <a:r>
              <a:rPr kumimoji="0" lang="en-US" sz="3200" b="1" i="0" u="none" strike="noStrike" cap="none" normalizeH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thoại Replace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1941658" y="4051012"/>
            <a:ext cx="67357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200" b="1" i="0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 thoại 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Find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Replace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2027238" y="4788187"/>
            <a:ext cx="67357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200" b="1" i="0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 thoại 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Save As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026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9" presetClass="entr" presetSubtype="0" repeatCount="200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6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5400" y="1385455"/>
            <a:ext cx="65532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MẤT ĐIỂM</a:t>
            </a:r>
            <a:endParaRPr lang="en-US" sz="9600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Right Arrow 4">
            <a:hlinkClick r:id="rId2" action="ppaction://hlinksldjump"/>
          </p:cNvPr>
          <p:cNvSpPr/>
          <p:nvPr/>
        </p:nvSpPr>
        <p:spPr>
          <a:xfrm>
            <a:off x="7848600" y="5867400"/>
            <a:ext cx="533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666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5400" y="1385455"/>
            <a:ext cx="655320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MAY MẮN</a:t>
            </a:r>
          </a:p>
          <a:p>
            <a:pPr algn="ctr"/>
            <a:r>
              <a:rPr lang="en-US" sz="96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NHÂN ĐÔI ĐIỂM</a:t>
            </a:r>
            <a:endParaRPr lang="en-US" sz="9600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Right Arrow 4">
            <a:hlinkClick r:id="rId2" action="ppaction://hlinksldjump"/>
          </p:cNvPr>
          <p:cNvSpPr/>
          <p:nvPr/>
        </p:nvSpPr>
        <p:spPr>
          <a:xfrm>
            <a:off x="8001000" y="5638800"/>
            <a:ext cx="533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5" descr="E:\T_Cong\anh dong\animal_3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406" y="2410980"/>
            <a:ext cx="1728787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ddedd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64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400050"/>
            <a:ext cx="61722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dedd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013325"/>
            <a:ext cx="16764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dedd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6764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dedd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16764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lwr0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365125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Flwr0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78875" y="1447800"/>
            <a:ext cx="365125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XLIGHT~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6597650"/>
            <a:ext cx="7978775" cy="2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>
            <a:hlinkClick r:id="rId2" action="ppaction://hlinksldjump"/>
          </p:cNvPr>
          <p:cNvSpPr/>
          <p:nvPr/>
        </p:nvSpPr>
        <p:spPr>
          <a:xfrm>
            <a:off x="6781800" y="5909770"/>
            <a:ext cx="381000" cy="4148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207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"/>
            <a:ext cx="4114800" cy="6162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76200"/>
            <a:ext cx="4191000" cy="6162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00137" y="623822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Đoạn thơ 1</a:t>
            </a:r>
            <a:endParaRPr lang="en-US" sz="2800" i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44490" y="6315164"/>
            <a:ext cx="1856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Đoạn thơ 2</a:t>
            </a:r>
            <a:endParaRPr lang="en-US" sz="2800" i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0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2133600"/>
            <a:ext cx="7696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 1</a:t>
            </a:r>
          </a:p>
          <a:p>
            <a:pPr lvl="0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- Sao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chép phần văn bản là gì?</a:t>
            </a:r>
          </a:p>
          <a:p>
            <a:pPr lvl="0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- Nêu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bước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thực hiện sao chép phần văn bản.</a:t>
            </a:r>
          </a:p>
          <a:p>
            <a:pPr algn="ctr"/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 2</a:t>
            </a:r>
          </a:p>
          <a:p>
            <a:pPr lvl="0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- Di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chuyển phần văn bản là gì?</a:t>
            </a:r>
          </a:p>
          <a:p>
            <a:pPr lvl="0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- Nêu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bước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thực hiện di chuyển phần văn bản.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705051"/>
            <a:ext cx="6785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3. Sao chép và di chuyển nội dung văn bản 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77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4191000" cy="4962525"/>
          </a:xfrm>
          <a:prstGeom prst="rect">
            <a:avLst/>
          </a:prstGeom>
          <a:noFill/>
          <a:ln w="19050">
            <a:solidFill>
              <a:srgbClr val="66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95400"/>
            <a:ext cx="4191000" cy="4987925"/>
          </a:xfrm>
          <a:prstGeom prst="rect">
            <a:avLst/>
          </a:prstGeom>
          <a:noFill/>
          <a:ln w="9525">
            <a:solidFill>
              <a:srgbClr val="66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1066800" y="381000"/>
            <a:ext cx="2819400" cy="46166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Arial" pitchFamily="34" charset="0"/>
              </a:rPr>
              <a:t>Phần văn bản gốc</a:t>
            </a: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4267200" y="304800"/>
            <a:ext cx="4572000" cy="46166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Arial" pitchFamily="34" charset="0"/>
              </a:rPr>
              <a:t>Văn</a:t>
            </a:r>
            <a:r>
              <a:rPr kumimoji="0" lang="en-US" sz="2400" b="1" i="0" u="none" strike="noStrike" cap="none" normalizeH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Arial" pitchFamily="34" charset="0"/>
              </a:rPr>
              <a:t> bản đã được chỉnh sửa</a:t>
            </a: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6324600" y="674132"/>
            <a:ext cx="0" cy="7667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13">
            <a:hlinkClick r:id="rId4" action="ppaction://hlinkfile"/>
          </p:cNvPr>
          <p:cNvSpPr txBox="1">
            <a:spLocks noChangeArrowheads="1"/>
          </p:cNvSpPr>
          <p:nvPr/>
        </p:nvSpPr>
        <p:spPr bwMode="auto">
          <a:xfrm>
            <a:off x="3200400" y="6248400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Arial" pitchFamily="34" charset="0"/>
              </a:rPr>
              <a:t>Sao chép phần văn bản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1888" y="1752600"/>
            <a:ext cx="8493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10"/>
          <p:cNvSpPr>
            <a:spLocks noChangeShapeType="1"/>
          </p:cNvSpPr>
          <p:nvPr/>
        </p:nvSpPr>
        <p:spPr bwMode="auto">
          <a:xfrm flipH="1">
            <a:off x="2098964" y="723900"/>
            <a:ext cx="0" cy="723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715000" y="1943100"/>
            <a:ext cx="0" cy="7239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6898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>
            <a:hlinkClick r:id="rId2" action="ppaction://hlinkfile"/>
          </p:cNvPr>
          <p:cNvSpPr txBox="1">
            <a:spLocks noChangeArrowheads="1"/>
          </p:cNvSpPr>
          <p:nvPr/>
        </p:nvSpPr>
        <p:spPr bwMode="auto">
          <a:xfrm>
            <a:off x="3200400" y="6248400"/>
            <a:ext cx="3754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Arial" pitchFamily="34" charset="0"/>
              </a:rPr>
              <a:t>Di chuyển phần văn bản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838200" y="304800"/>
            <a:ext cx="2514600" cy="46166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Arial" pitchFamily="34" charset="0"/>
              </a:rPr>
              <a:t>Phần văn bản gốc</a:t>
            </a: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4191000" cy="4962525"/>
          </a:xfrm>
          <a:prstGeom prst="rect">
            <a:avLst/>
          </a:prstGeom>
          <a:noFill/>
          <a:ln w="19050">
            <a:solidFill>
              <a:srgbClr val="66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71588"/>
            <a:ext cx="4281488" cy="4976812"/>
          </a:xfrm>
          <a:prstGeom prst="rect">
            <a:avLst/>
          </a:prstGeom>
          <a:noFill/>
          <a:ln w="9525">
            <a:solidFill>
              <a:srgbClr val="66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6781800" y="685800"/>
            <a:ext cx="7144" cy="685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1888" y="1752600"/>
            <a:ext cx="8493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10"/>
          <p:cNvSpPr>
            <a:spLocks noChangeShapeType="1"/>
          </p:cNvSpPr>
          <p:nvPr/>
        </p:nvSpPr>
        <p:spPr bwMode="auto">
          <a:xfrm flipH="1">
            <a:off x="2029691" y="685800"/>
            <a:ext cx="0" cy="762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572000" y="335518"/>
            <a:ext cx="4357688" cy="46166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Arial" pitchFamily="34" charset="0"/>
              </a:rPr>
              <a:t>Văn</a:t>
            </a:r>
            <a:r>
              <a:rPr kumimoji="0" lang="en-US" sz="2400" b="1" i="0" u="none" strike="noStrike" cap="none" normalizeH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Arial" pitchFamily="34" charset="0"/>
              </a:rPr>
              <a:t> bản đã được chỉnh sửa</a:t>
            </a: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257800" y="1943100"/>
            <a:ext cx="0" cy="800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7581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4191000" cy="4987925"/>
          </a:xfrm>
          <a:prstGeom prst="rect">
            <a:avLst/>
          </a:prstGeom>
          <a:noFill/>
          <a:ln w="9525">
            <a:solidFill>
              <a:srgbClr val="66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4552" y="1106346"/>
            <a:ext cx="4281488" cy="4976812"/>
          </a:xfrm>
          <a:prstGeom prst="rect">
            <a:avLst/>
          </a:prstGeom>
          <a:noFill/>
          <a:ln w="9525">
            <a:solidFill>
              <a:srgbClr val="66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hlinkClick r:id="rId4" action="ppaction://hlinkfile"/>
          </p:cNvPr>
          <p:cNvSpPr txBox="1"/>
          <p:nvPr/>
        </p:nvSpPr>
        <p:spPr>
          <a:xfrm>
            <a:off x="1066800" y="413266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Sao chép văn bản</a:t>
            </a:r>
            <a:endParaRPr lang="en-US" sz="280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hlinkClick r:id="rId5" action="ppaction://hlinkfile"/>
          </p:cNvPr>
          <p:cNvSpPr txBox="1"/>
          <p:nvPr/>
        </p:nvSpPr>
        <p:spPr>
          <a:xfrm>
            <a:off x="5410200" y="413266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Di chuyển văn bản</a:t>
            </a:r>
            <a:endParaRPr lang="en-US" sz="280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489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2" action="ppaction://hlinkfile"/>
          </p:cNvPr>
          <p:cNvSpPr/>
          <p:nvPr/>
        </p:nvSpPr>
        <p:spPr>
          <a:xfrm>
            <a:off x="457200" y="838200"/>
            <a:ext cx="59234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4. Chỉnh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sửa nhanh-Tìm và thay thế. 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6309" y="2286000"/>
            <a:ext cx="8534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 1: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Tìm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hiểu SGK và thực hành tìm cụm từ "Hà Nội" trong văn bản "Hà Nội" </a:t>
            </a:r>
          </a:p>
          <a:p>
            <a:pPr algn="ctr"/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 2: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Tìm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hiểu SGK và thực hành thay thế cụm từ "Hà Nội" trong văn bản "Hà Nội" thành cụm từ "Vịnh Hạ Long" </a:t>
            </a:r>
          </a:p>
        </p:txBody>
      </p:sp>
      <p:sp>
        <p:nvSpPr>
          <p:cNvPr id="7" name="Right Arrow 6">
            <a:hlinkClick r:id="rId2" action="ppaction://hlinkfile"/>
          </p:cNvPr>
          <p:cNvSpPr/>
          <p:nvPr/>
        </p:nvSpPr>
        <p:spPr>
          <a:xfrm>
            <a:off x="8001000" y="6019800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034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85800"/>
            <a:ext cx="5846763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01" r="80499" b="10585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999" r="5501"/>
          <a:stretch>
            <a:fillRect/>
          </a:stretch>
        </p:blipFill>
        <p:spPr bwMode="auto">
          <a:xfrm>
            <a:off x="800100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495800" y="1524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`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934200" y="3581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1600200" y="44958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8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286000" y="2209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7" name="Picture 13" descr="Butterfly 4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0600" y="-1006475"/>
            <a:ext cx="1066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2057400" y="5181600"/>
            <a:ext cx="914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4800600" y="2667000"/>
            <a:ext cx="914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6096000" y="4724400"/>
            <a:ext cx="914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2819400" y="3495675"/>
            <a:ext cx="9144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1192969" y="0"/>
            <a:ext cx="6858000" cy="6858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1482436" y="2971800"/>
            <a:ext cx="762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Các nhóm tuần tự chọn 1 tấm thiệp.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1551710" y="3338945"/>
            <a:ext cx="533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Mỗi tấm thiệp có chứa một câu hỏi.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1524000" y="3740727"/>
            <a:ext cx="586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Nhóm chọn được đọc câu hỏi.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1600200" y="4198937"/>
            <a:ext cx="5638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Mỗi nhóm sẽ thảo luận trả lời và cùng đưa đáp án lên.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WordArt 24"/>
          <p:cNvSpPr>
            <a:spLocks noChangeArrowheads="1" noChangeShapeType="1" noTextEdit="1"/>
          </p:cNvSpPr>
          <p:nvPr/>
        </p:nvSpPr>
        <p:spPr bwMode="auto">
          <a:xfrm>
            <a:off x="1447800" y="1905000"/>
            <a:ext cx="6477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3600" kern="10" spc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Brush"/>
              </a:rPr>
              <a:t>Haùi loäc ñaàu Xuaân</a:t>
            </a:r>
            <a:endParaRPr lang="en-US" sz="3600" kern="10" spc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33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VNI-Brush"/>
            </a:endParaRPr>
          </a:p>
        </p:txBody>
      </p:sp>
      <p:pic>
        <p:nvPicPr>
          <p:cNvPr id="24" name="diepkhucmuaxuan_hoataumuaxuan_hoatau_01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172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1710" y="466725"/>
            <a:ext cx="1817818" cy="12096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5613" y="2043545"/>
            <a:ext cx="1809750" cy="126952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5363" y="325628"/>
            <a:ext cx="2179637" cy="136445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6200" y="1826829"/>
            <a:ext cx="1828800" cy="173457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4495800"/>
            <a:ext cx="1858716" cy="176295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6160" y="3956004"/>
            <a:ext cx="1788840" cy="247871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22759" y="4610100"/>
            <a:ext cx="2171700" cy="1447800"/>
          </a:xfrm>
          <a:prstGeom prst="rect">
            <a:avLst/>
          </a:prstGeom>
        </p:spPr>
      </p:pic>
      <p:sp>
        <p:nvSpPr>
          <p:cNvPr id="25" name="TextBox 24">
            <a:hlinkClick r:id="rId17" action="ppaction://hlinksldjump"/>
          </p:cNvPr>
          <p:cNvSpPr txBox="1"/>
          <p:nvPr/>
        </p:nvSpPr>
        <p:spPr>
          <a:xfrm>
            <a:off x="2743200" y="6858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</a:rPr>
              <a:t>1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26" name="TextBox 25">
            <a:hlinkClick r:id="rId18" action="ppaction://hlinksldjump"/>
          </p:cNvPr>
          <p:cNvSpPr txBox="1"/>
          <p:nvPr/>
        </p:nvSpPr>
        <p:spPr>
          <a:xfrm>
            <a:off x="5167745" y="360404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chemeClr val="bg1"/>
                </a:solidFill>
              </a:rPr>
              <a:t>2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28" name="TextBox 27">
            <a:hlinkClick r:id="rId19" action="ppaction://hlinksldjump"/>
          </p:cNvPr>
          <p:cNvSpPr txBox="1"/>
          <p:nvPr/>
        </p:nvSpPr>
        <p:spPr>
          <a:xfrm>
            <a:off x="5167745" y="2043545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chemeClr val="bg1"/>
                </a:solidFill>
              </a:rPr>
              <a:t>4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29" name="TextBox 28">
            <a:hlinkClick r:id="rId20" action="ppaction://hlinksldjump"/>
          </p:cNvPr>
          <p:cNvSpPr txBox="1"/>
          <p:nvPr/>
        </p:nvSpPr>
        <p:spPr>
          <a:xfrm>
            <a:off x="3162299" y="2209800"/>
            <a:ext cx="373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chemeClr val="bg1"/>
                </a:solidFill>
              </a:rPr>
              <a:t>5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30" name="TextBox 29">
            <a:hlinkClick r:id="rId6" action="ppaction://hlinksldjump"/>
          </p:cNvPr>
          <p:cNvSpPr txBox="1"/>
          <p:nvPr/>
        </p:nvSpPr>
        <p:spPr>
          <a:xfrm>
            <a:off x="1497013" y="5385375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</a:rPr>
              <a:t>6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31" name="TextBox 30">
            <a:hlinkClick r:id="rId21" action="ppaction://hlinksldjump"/>
          </p:cNvPr>
          <p:cNvSpPr txBox="1"/>
          <p:nvPr/>
        </p:nvSpPr>
        <p:spPr>
          <a:xfrm>
            <a:off x="3962401" y="579120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B0F0"/>
                </a:solidFill>
              </a:rPr>
              <a:t>7</a:t>
            </a:r>
            <a:endParaRPr lang="en-US" sz="3200" b="1">
              <a:solidFill>
                <a:srgbClr val="00B0F0"/>
              </a:solidFill>
            </a:endParaRPr>
          </a:p>
        </p:txBody>
      </p:sp>
      <p:sp>
        <p:nvSpPr>
          <p:cNvPr id="2048" name="TextBox 2047">
            <a:hlinkClick r:id="rId5" action="ppaction://hlinksldjump"/>
          </p:cNvPr>
          <p:cNvSpPr txBox="1"/>
          <p:nvPr/>
        </p:nvSpPr>
        <p:spPr>
          <a:xfrm>
            <a:off x="6096000" y="5456669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</a:rPr>
              <a:t>8</a:t>
            </a:r>
            <a:endParaRPr lang="en-US" sz="3200" b="1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4575" y="1885170"/>
            <a:ext cx="1876425" cy="1345361"/>
          </a:xfrm>
          <a:prstGeom prst="rect">
            <a:avLst/>
          </a:prstGeom>
        </p:spPr>
      </p:pic>
      <p:sp>
        <p:nvSpPr>
          <p:cNvPr id="3" name="TextBox 2">
            <a:hlinkClick r:id="rId23" action="ppaction://hlinksldjump"/>
          </p:cNvPr>
          <p:cNvSpPr txBox="1"/>
          <p:nvPr/>
        </p:nvSpPr>
        <p:spPr>
          <a:xfrm>
            <a:off x="7162800" y="262832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</a:rPr>
              <a:t>3</a:t>
            </a:r>
            <a:endParaRPr lang="en-US" sz="2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617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25" grpId="0"/>
      <p:bldP spid="25" grpId="1"/>
      <p:bldP spid="26" grpId="0"/>
      <p:bldP spid="26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2048" grpId="0"/>
      <p:bldP spid="2048" grpId="1"/>
      <p:bldP spid="3" grpId="0"/>
      <p:bldP spid="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154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2006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736</Words>
  <Application>Microsoft Office PowerPoint</Application>
  <PresentationFormat>On-screen Show (4:3)</PresentationFormat>
  <Paragraphs>131</Paragraphs>
  <Slides>18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HP</cp:lastModifiedBy>
  <cp:revision>62</cp:revision>
  <dcterms:created xsi:type="dcterms:W3CDTF">2019-01-11T09:00:13Z</dcterms:created>
  <dcterms:modified xsi:type="dcterms:W3CDTF">2021-02-16T02:31:34Z</dcterms:modified>
</cp:coreProperties>
</file>