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8D772AB3-0B64-4233-84AE-D1CD3C79A843}"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421680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7D11EA1-0729-4DD3-93CD-E9D9D01CA71D}"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3369338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6FE00B0-4F83-4022-A6EF-07A3221ADD7F}"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1351185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5A77061C-24A4-4348-821E-4AA2DF8DEFAD}"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3578429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1AEDAA4-B1ED-4AE6-830E-CAFBA54347E8}"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2787717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F02C7A97-AAA0-41F7-A703-E058BDB54BBB}"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12258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E6D96717-E0DE-4D05-A334-216650B0074E}" type="slidenum">
              <a:rPr lang="en-US" altLang="en-US"/>
              <a:pPr>
                <a:defRPr/>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3089873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2FB8510E-6AAD-4389-8F93-0639DECA0DD6}" type="slidenum">
              <a:rPr lang="en-US" altLang="en-US"/>
              <a:pPr>
                <a:defRPr/>
              </a:pPr>
              <a:t>‹#›</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9"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2446534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0853BEFA-5FAE-4166-AA50-FF27D1C51D45}" type="slidenum">
              <a:rPr lang="en-US" altLang="en-US"/>
              <a:pPr>
                <a:defRPr/>
              </a:pPr>
              <a:t>‹#›</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5"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2049521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08F4731B-DACE-48C7-83B9-0CAF995C5DFF}" type="slidenum">
              <a:rPr lang="en-US" altLang="en-US"/>
              <a:pPr>
                <a:defRPr/>
              </a:pPr>
              <a:t>‹#›</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4"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4228894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AC5267B8-945A-4637-BF29-E880708CD9E7}" type="slidenum">
              <a:rPr lang="en-US" altLang="en-US"/>
              <a:pPr>
                <a:defRPr/>
              </a:pPr>
              <a:t>‹#›</a:t>
            </a:fld>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ltLang="en-US">
              <a:solidFill>
                <a:srgbClr val="DFDCB7"/>
              </a:solidFill>
            </a:endParaRPr>
          </a:p>
        </p:txBody>
      </p:sp>
      <p:sp>
        <p:nvSpPr>
          <p:cNvPr id="7" name="Date Placeholder 3"/>
          <p:cNvSpPr>
            <a:spLocks noGrp="1"/>
          </p:cNvSpPr>
          <p:nvPr>
            <p:ph type="dt" sz="half" idx="16"/>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325326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C5C3BD3-6FFB-4989-B637-B5ECB4C0AFBD}"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1285500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43F707D1-9354-45F7-844A-B91CD7C712CB}" type="slidenum">
              <a:rPr lang="en-US" altLang="en-US"/>
              <a:pPr>
                <a:defRPr/>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2264293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EFB39C4-6662-496E-B064-67F23F1918CF}"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1473012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D8224B9-91B8-4344-BF1A-D0B1E801E440}"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144140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025193C1-5FEB-4E9D-9016-0C9F5CB67DDF}"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2278183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4731953D-981B-4A78-82AA-2807C34E517C}" type="slidenum">
              <a:rPr lang="en-US" altLang="en-US"/>
              <a:pPr>
                <a:defRPr/>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375023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ED20F412-9E62-49AE-9C31-825A1E054392}" type="slidenum">
              <a:rPr lang="en-US" altLang="en-US"/>
              <a:pPr>
                <a:defRPr/>
              </a:pPr>
              <a:t>‹#›</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9"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278900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B7DB69E5-5809-428C-84D2-F3F63DC7368D}" type="slidenum">
              <a:rPr lang="en-US" altLang="en-US"/>
              <a:pPr>
                <a:defRPr/>
              </a:pPr>
              <a:t>‹#›</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5"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4145350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2230A34A-C926-4544-9464-C4E728B8741D}" type="slidenum">
              <a:rPr lang="en-US" altLang="en-US"/>
              <a:pPr>
                <a:defRPr/>
              </a:pPr>
              <a:t>‹#›</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4"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242286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71CEE170-24EE-44ED-84BF-DB450F0D8145}" type="slidenum">
              <a:rPr lang="en-US" altLang="en-US"/>
              <a:pPr>
                <a:defRPr/>
              </a:pPr>
              <a:t>‹#›</a:t>
            </a:fld>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ltLang="en-US">
              <a:solidFill>
                <a:srgbClr val="DFDCB7"/>
              </a:solidFill>
            </a:endParaRPr>
          </a:p>
        </p:txBody>
      </p:sp>
      <p:sp>
        <p:nvSpPr>
          <p:cNvPr id="7" name="Date Placeholder 3"/>
          <p:cNvSpPr>
            <a:spLocks noGrp="1"/>
          </p:cNvSpPr>
          <p:nvPr>
            <p:ph type="dt" sz="half" idx="16"/>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391421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835CF219-A7BD-4423-AC85-72FC8DA0B4A5}" type="slidenum">
              <a:rPr lang="en-US" altLang="en-US"/>
              <a:pPr>
                <a:defRPr/>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endParaRPr lang="en-US" altLang="en-US">
              <a:solidFill>
                <a:srgbClr val="DFDCB7"/>
              </a:solidFill>
            </a:endParaRPr>
          </a:p>
        </p:txBody>
      </p:sp>
    </p:spTree>
    <p:extLst>
      <p:ext uri="{BB962C8B-B14F-4D97-AF65-F5344CB8AC3E}">
        <p14:creationId xmlns:p14="http://schemas.microsoft.com/office/powerpoint/2010/main" val="423913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base">
              <a:spcBef>
                <a:spcPct val="0"/>
              </a:spcBef>
              <a:spcAft>
                <a:spcPct val="0"/>
              </a:spcAft>
              <a:defRPr/>
            </a:pPr>
            <a:fld id="{93898113-5652-4E5C-B976-35D79AB5DCE4}" type="slidenum">
              <a:rPr lang="en-US" altLang="en-US">
                <a:latin typeface="Times New Roman" pitchFamily="18" charset="0"/>
              </a:rPr>
              <a:pPr fontAlgn="base">
                <a:spcBef>
                  <a:spcPct val="0"/>
                </a:spcBef>
                <a:spcAft>
                  <a:spcPct val="0"/>
                </a:spcAft>
                <a:defRPr/>
              </a:pPr>
              <a:t>‹#›</a:t>
            </a:fld>
            <a:endParaRPr lang="en-US" altLang="en-US">
              <a:latin typeface="Times New Roman" pitchFamily="18" charset="0"/>
            </a:endParaRP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defRPr>
            </a:lvl1pPr>
          </a:lstStyle>
          <a:p>
            <a:pPr fontAlgn="base">
              <a:spcBef>
                <a:spcPct val="0"/>
              </a:spcBef>
              <a:spcAft>
                <a:spcPct val="0"/>
              </a:spcAft>
              <a:defRPr/>
            </a:pPr>
            <a:endParaRPr lang="en-US" altLang="en-US">
              <a:solidFill>
                <a:srgbClr val="DFDCB7"/>
              </a:solidFill>
              <a:latin typeface="Times New Roman" pitchFamily="18" charset="0"/>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defRPr>
            </a:lvl1pPr>
          </a:lstStyle>
          <a:p>
            <a:pPr fontAlgn="base">
              <a:spcBef>
                <a:spcPct val="0"/>
              </a:spcBef>
              <a:spcAft>
                <a:spcPct val="0"/>
              </a:spcAft>
              <a:defRPr/>
            </a:pPr>
            <a:endParaRPr lang="en-US" altLang="en-US">
              <a:solidFill>
                <a:srgbClr val="DFDCB7"/>
              </a:solidFill>
              <a:latin typeface="Times New Roman" pitchFamily="18" charset="0"/>
            </a:endParaRPr>
          </a:p>
        </p:txBody>
      </p:sp>
    </p:spTree>
    <p:extLst>
      <p:ext uri="{BB962C8B-B14F-4D97-AF65-F5344CB8AC3E}">
        <p14:creationId xmlns:p14="http://schemas.microsoft.com/office/powerpoint/2010/main" val="4190254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base">
              <a:spcBef>
                <a:spcPct val="0"/>
              </a:spcBef>
              <a:spcAft>
                <a:spcPct val="0"/>
              </a:spcAft>
              <a:defRPr/>
            </a:pPr>
            <a:fld id="{E7EA7C6D-259C-48F2-BD46-B1395CF3F821}" type="slidenum">
              <a:rPr lang="en-US" altLang="en-US">
                <a:latin typeface="Times New Roman" pitchFamily="18" charset="0"/>
              </a:rPr>
              <a:pPr fontAlgn="base">
                <a:spcBef>
                  <a:spcPct val="0"/>
                </a:spcBef>
                <a:spcAft>
                  <a:spcPct val="0"/>
                </a:spcAft>
                <a:defRPr/>
              </a:pPr>
              <a:t>‹#›</a:t>
            </a:fld>
            <a:endParaRPr lang="en-US" altLang="en-US">
              <a:latin typeface="Times New Roman" pitchFamily="18" charset="0"/>
            </a:endParaRP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defRPr>
            </a:lvl1pPr>
          </a:lstStyle>
          <a:p>
            <a:pPr fontAlgn="base">
              <a:spcBef>
                <a:spcPct val="0"/>
              </a:spcBef>
              <a:spcAft>
                <a:spcPct val="0"/>
              </a:spcAft>
              <a:defRPr/>
            </a:pPr>
            <a:endParaRPr lang="en-US" altLang="en-US">
              <a:solidFill>
                <a:srgbClr val="DFDCB7"/>
              </a:solidFill>
              <a:latin typeface="Times New Roman" pitchFamily="18" charset="0"/>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defRPr>
            </a:lvl1pPr>
          </a:lstStyle>
          <a:p>
            <a:pPr fontAlgn="base">
              <a:spcBef>
                <a:spcPct val="0"/>
              </a:spcBef>
              <a:spcAft>
                <a:spcPct val="0"/>
              </a:spcAft>
              <a:defRPr/>
            </a:pPr>
            <a:endParaRPr lang="en-US" altLang="en-US">
              <a:solidFill>
                <a:srgbClr val="DFDCB7"/>
              </a:solidFill>
              <a:latin typeface="Times New Roman" pitchFamily="18" charset="0"/>
            </a:endParaRPr>
          </a:p>
        </p:txBody>
      </p:sp>
    </p:spTree>
    <p:extLst>
      <p:ext uri="{BB962C8B-B14F-4D97-AF65-F5344CB8AC3E}">
        <p14:creationId xmlns:p14="http://schemas.microsoft.com/office/powerpoint/2010/main" val="31380227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Toshiba\Downloads\X2Convert.com%20le_hoi_den_hai_ba_trung_ton_vinh_truyen_thong_viet_vtc1_-5809274620749666735.mp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Toshiba\Downloads\X2Convert.com%20le_hoi_dinh_lang_le_mat_7613083999767521170.mp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175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lgn="ctr" eaLnBrk="1" fontAlgn="base" hangingPunct="1">
              <a:spcBef>
                <a:spcPct val="0"/>
              </a:spcBef>
              <a:spcAft>
                <a:spcPct val="0"/>
              </a:spcAft>
              <a:buClrTx/>
              <a:buFontTx/>
              <a:buNone/>
            </a:pPr>
            <a:r>
              <a:rPr lang="en-US" altLang="en-US" sz="3600" b="1" dirty="0" err="1">
                <a:solidFill>
                  <a:srgbClr val="FF0000"/>
                </a:solidFill>
                <a:latin typeface="Times New Roman" pitchFamily="18" charset="0"/>
              </a:rPr>
              <a:t>Tiết</a:t>
            </a:r>
            <a:r>
              <a:rPr lang="en-US" altLang="en-US" sz="3600" b="1" dirty="0">
                <a:solidFill>
                  <a:srgbClr val="FF0000"/>
                </a:solidFill>
                <a:latin typeface="Times New Roman" pitchFamily="18" charset="0"/>
              </a:rPr>
              <a:t> 13: </a:t>
            </a:r>
            <a:r>
              <a:rPr lang="en-US" altLang="en-US" sz="3600" b="1" dirty="0" err="1">
                <a:solidFill>
                  <a:srgbClr val="FF0000"/>
                </a:solidFill>
                <a:latin typeface="Times New Roman" pitchFamily="18" charset="0"/>
              </a:rPr>
              <a:t>Lễ</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hội</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truyền</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thống</a:t>
            </a:r>
            <a:r>
              <a:rPr lang="en-US" altLang="en-US" sz="3600" b="1" dirty="0">
                <a:solidFill>
                  <a:srgbClr val="FF0000"/>
                </a:solidFill>
                <a:latin typeface="Times New Roman" pitchFamily="18" charset="0"/>
              </a:rPr>
              <a:t> ở </a:t>
            </a:r>
            <a:r>
              <a:rPr lang="en-US" altLang="en-US" sz="3600" b="1" dirty="0" err="1">
                <a:solidFill>
                  <a:srgbClr val="FF0000"/>
                </a:solidFill>
                <a:latin typeface="Times New Roman" pitchFamily="18" charset="0"/>
              </a:rPr>
              <a:t>Hà</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Nội</a:t>
            </a:r>
            <a:endParaRPr lang="en-US" altLang="en-US" sz="3600" b="1" dirty="0">
              <a:solidFill>
                <a:srgbClr val="FF0000"/>
              </a:solidFill>
              <a:latin typeface="Times New Roman" pitchFamily="18" charset="0"/>
            </a:endParaRPr>
          </a:p>
        </p:txBody>
      </p:sp>
      <p:pic>
        <p:nvPicPr>
          <p:cNvPr id="205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77863"/>
            <a:ext cx="9144000" cy="618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203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Rectangle 5"/>
          <p:cNvSpPr>
            <a:spLocks noGrp="1" noChangeArrowheads="1"/>
          </p:cNvSpPr>
          <p:nvPr>
            <p:ph type="title"/>
          </p:nvPr>
        </p:nvSpPr>
        <p:spPr>
          <a:xfrm>
            <a:off x="457200" y="0"/>
            <a:ext cx="8229600" cy="838200"/>
          </a:xfrm>
        </p:spPr>
        <p:txBody>
          <a:bodyPr/>
          <a:lstStyle/>
          <a:p>
            <a:pPr eaLnBrk="1" fontAlgn="auto" hangingPunct="1">
              <a:spcAft>
                <a:spcPts val="0"/>
              </a:spcAft>
              <a:defRPr/>
            </a:pPr>
            <a:r>
              <a:rPr lang="en-US" altLang="en-US" sz="4000" smtClean="0">
                <a:solidFill>
                  <a:srgbClr val="663300"/>
                </a:solidFill>
                <a:latin typeface="Times New Roman" pitchFamily="18" charset="0"/>
              </a:rPr>
              <a:t>3. Hội Hai Bà Trưng</a:t>
            </a:r>
          </a:p>
        </p:txBody>
      </p:sp>
      <p:pic>
        <p:nvPicPr>
          <p:cNvPr id="12295"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838200"/>
            <a:ext cx="8763000" cy="5867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34979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from="(-#ppt_w/2)" to="(#ppt_x)" calcmode="lin" valueType="num">
                                      <p:cBhvr>
                                        <p:cTn id="7" dur="600" fill="hold">
                                          <p:stCondLst>
                                            <p:cond delay="0"/>
                                          </p:stCondLst>
                                        </p:cTn>
                                        <p:tgtEl>
                                          <p:spTgt spid="12292"/>
                                        </p:tgtEl>
                                        <p:attrNameLst>
                                          <p:attrName>ppt_x</p:attrName>
                                        </p:attrNameLst>
                                      </p:cBhvr>
                                    </p:anim>
                                    <p:anim from="0" to="-1.0" calcmode="lin" valueType="num">
                                      <p:cBhvr>
                                        <p:cTn id="8" dur="200" decel="50000" autoRev="1" fill="hold">
                                          <p:stCondLst>
                                            <p:cond delay="600"/>
                                          </p:stCondLst>
                                        </p:cTn>
                                        <p:tgtEl>
                                          <p:spTgt spid="12292"/>
                                        </p:tgtEl>
                                        <p:attrNameLst>
                                          <p:attrName>xshear</p:attrName>
                                        </p:attrNameLst>
                                      </p:cBhvr>
                                    </p:anim>
                                    <p:animScale>
                                      <p:cBhvr>
                                        <p:cTn id="9" dur="200" decel="100000" autoRev="1" fill="hold">
                                          <p:stCondLst>
                                            <p:cond delay="600"/>
                                          </p:stCondLst>
                                        </p:cTn>
                                        <p:tgtEl>
                                          <p:spTgt spid="12292"/>
                                        </p:tgtEl>
                                      </p:cBhvr>
                                      <p:from x="100000" y="100000"/>
                                      <p:to x="80000" y="100000"/>
                                    </p:animScale>
                                    <p:anim by="(#ppt_h/3+#ppt_w*0.1)" calcmode="lin" valueType="num">
                                      <p:cBhvr additive="sum">
                                        <p:cTn id="10" dur="200" decel="100000" autoRev="1" fill="hold">
                                          <p:stCondLst>
                                            <p:cond delay="600"/>
                                          </p:stCondLst>
                                        </p:cTn>
                                        <p:tgtEl>
                                          <p:spTgt spid="1229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2293"/>
                                        </p:tgtEl>
                                        <p:attrNameLst>
                                          <p:attrName>style.visibility</p:attrName>
                                        </p:attrNameLst>
                                      </p:cBhvr>
                                      <p:to>
                                        <p:strVal val="visible"/>
                                      </p:to>
                                    </p:set>
                                    <p:anim calcmode="lin" valueType="num">
                                      <p:cBhvr>
                                        <p:cTn id="15" dur="500" fill="hold"/>
                                        <p:tgtEl>
                                          <p:spTgt spid="12293"/>
                                        </p:tgtEl>
                                        <p:attrNameLst>
                                          <p:attrName>ppt_w</p:attrName>
                                        </p:attrNameLst>
                                      </p:cBhvr>
                                      <p:tavLst>
                                        <p:tav tm="0">
                                          <p:val>
                                            <p:fltVal val="0"/>
                                          </p:val>
                                        </p:tav>
                                        <p:tav tm="100000">
                                          <p:val>
                                            <p:strVal val="#ppt_w"/>
                                          </p:val>
                                        </p:tav>
                                      </p:tavLst>
                                    </p:anim>
                                    <p:anim calcmode="lin" valueType="num">
                                      <p:cBhvr>
                                        <p:cTn id="16" dur="500" fill="hold"/>
                                        <p:tgtEl>
                                          <p:spTgt spid="12293"/>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12295"/>
                                        </p:tgtEl>
                                        <p:attrNameLst>
                                          <p:attrName>style.visibility</p:attrName>
                                        </p:attrNameLst>
                                      </p:cBhvr>
                                      <p:to>
                                        <p:strVal val="visible"/>
                                      </p:to>
                                    </p:set>
                                    <p:animEffect transition="in" filter="checkerboard(across)">
                                      <p:cBhvr>
                                        <p:cTn id="21"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fontAlgn="auto" hangingPunct="1">
              <a:spcAft>
                <a:spcPts val="0"/>
              </a:spcAft>
              <a:defRPr/>
            </a:pPr>
            <a:endParaRPr lang="en-US" altLang="en-US" smtClean="0"/>
          </a:p>
        </p:txBody>
      </p:sp>
      <p:pic>
        <p:nvPicPr>
          <p:cNvPr id="4" name="X2Convert.com le_hoi_den_hai_ba_trung_ton_vinh_truyen_thong_viet_vtc1_-5809274620749666735.mp4">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0" y="0"/>
            <a:ext cx="9144000" cy="6781800"/>
          </a:xfrm>
        </p:spPr>
      </p:pic>
    </p:spTree>
    <p:extLst>
      <p:ext uri="{BB962C8B-B14F-4D97-AF65-F5344CB8AC3E}">
        <p14:creationId xmlns:p14="http://schemas.microsoft.com/office/powerpoint/2010/main" val="18265310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Rectangle 5"/>
          <p:cNvSpPr>
            <a:spLocks noGrp="1" noChangeArrowheads="1"/>
          </p:cNvSpPr>
          <p:nvPr>
            <p:ph type="title"/>
          </p:nvPr>
        </p:nvSpPr>
        <p:spPr>
          <a:xfrm>
            <a:off x="457200" y="0"/>
            <a:ext cx="8229600" cy="838200"/>
          </a:xfrm>
        </p:spPr>
        <p:txBody>
          <a:bodyPr/>
          <a:lstStyle/>
          <a:p>
            <a:pPr eaLnBrk="1" fontAlgn="auto" hangingPunct="1">
              <a:spcAft>
                <a:spcPts val="0"/>
              </a:spcAft>
              <a:defRPr/>
            </a:pPr>
            <a:r>
              <a:rPr lang="en-US" altLang="en-US" sz="4000" smtClean="0">
                <a:solidFill>
                  <a:srgbClr val="663300"/>
                </a:solidFill>
                <a:latin typeface="Times New Roman" pitchFamily="18" charset="0"/>
              </a:rPr>
              <a:t>3. Hội Hai Bà Trưng</a:t>
            </a:r>
          </a:p>
        </p:txBody>
      </p:sp>
      <p:sp>
        <p:nvSpPr>
          <p:cNvPr id="2" name="Content Placeholder 1"/>
          <p:cNvSpPr>
            <a:spLocks noGrp="1"/>
          </p:cNvSpPr>
          <p:nvPr>
            <p:ph idx="1"/>
          </p:nvPr>
        </p:nvSpPr>
        <p:spPr>
          <a:xfrm>
            <a:off x="609600" y="914400"/>
            <a:ext cx="8229600" cy="4525963"/>
          </a:xfrm>
        </p:spPr>
        <p:txBody>
          <a:bodyPr rtlCol="0">
            <a:normAutofit/>
          </a:bodyPr>
          <a:lstStyle/>
          <a:p>
            <a:pPr marL="114300" indent="0" eaLnBrk="1" fontAlgn="auto" hangingPunct="1">
              <a:spcAft>
                <a:spcPts val="0"/>
              </a:spcAft>
              <a:buFont typeface="Arial" pitchFamily="34" charset="0"/>
              <a:buNone/>
              <a:defRPr/>
            </a:pPr>
            <a:r>
              <a:rPr lang="en-US" dirty="0" smtClean="0"/>
              <a:t>           </a:t>
            </a:r>
          </a:p>
          <a:p>
            <a:pPr eaLnBrk="1" fontAlgn="auto" hangingPunct="1">
              <a:spcAft>
                <a:spcPts val="0"/>
              </a:spcAft>
              <a:buFontTx/>
              <a:buChar char="-"/>
              <a:defRPr/>
            </a:pPr>
            <a:endParaRPr lang="en-US" dirty="0"/>
          </a:p>
          <a:p>
            <a:pPr marL="114300" indent="0" eaLnBrk="1" fontAlgn="auto" hangingPunct="1">
              <a:spcAft>
                <a:spcPts val="0"/>
              </a:spcAft>
              <a:buFont typeface="Arial" pitchFamily="34" charset="0"/>
              <a:buNone/>
              <a:defRPr/>
            </a:pPr>
            <a:r>
              <a:rPr lang="en-US" dirty="0" smtClean="0"/>
              <a:t>                          </a:t>
            </a:r>
            <a:r>
              <a:rPr lang="en-US" sz="2400" dirty="0" err="1" smtClean="0">
                <a:latin typeface="Times New Roman" panose="02020603050405020304" pitchFamily="18" charset="0"/>
                <a:cs typeface="Times New Roman" panose="02020603050405020304" pitchFamily="18" charset="0"/>
              </a:rPr>
              <a:t>Địa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Khu di tích Đền thờ Hai Bà Trưng, xã Mê Linh, huyện Mê Linh, Hà Nội-quê hương của Hai Bà và cũng là nơi Hai Bà xưng vương, lập đô sau khi đã đánh tan giặc ngoại xâm</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114300" indent="0" eaLnBrk="1" fontAlgn="auto" hangingPunct="1">
              <a:spcAft>
                <a:spcPts val="0"/>
              </a:spcAft>
              <a:buFont typeface="Arial" pitchFamily="34" charset="0"/>
              <a:buNone/>
              <a:defRPr/>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6-10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giêng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âm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lịch</a:t>
            </a:r>
            <a:r>
              <a:rPr lang="en-US" sz="2400" dirty="0" smtClean="0">
                <a:latin typeface="Times New Roman" panose="02020603050405020304" pitchFamily="18" charset="0"/>
                <a:cs typeface="Times New Roman" panose="02020603050405020304" pitchFamily="18" charset="0"/>
              </a:rPr>
              <a:t>.</a:t>
            </a:r>
          </a:p>
          <a:p>
            <a:pPr marL="114300" indent="0" eaLnBrk="1" fontAlgn="auto" hangingPunct="1">
              <a:spcAft>
                <a:spcPts val="0"/>
              </a:spcAft>
              <a:buFont typeface="Arial" pitchFamily="34" charset="0"/>
              <a:buNone/>
              <a:defRPr/>
            </a:pPr>
            <a:endParaRPr lang="en-US" dirty="0" smtClean="0"/>
          </a:p>
          <a:p>
            <a:pPr eaLnBrk="1" fontAlgn="auto" hangingPunct="1">
              <a:spcAft>
                <a:spcPts val="0"/>
              </a:spcAft>
              <a:buFontTx/>
              <a:buChar char="-"/>
              <a:defRPr/>
            </a:pPr>
            <a:endParaRPr lang="en-US" dirty="0"/>
          </a:p>
        </p:txBody>
      </p:sp>
    </p:spTree>
    <p:extLst>
      <p:ext uri="{BB962C8B-B14F-4D97-AF65-F5344CB8AC3E}">
        <p14:creationId xmlns:p14="http://schemas.microsoft.com/office/powerpoint/2010/main" val="2271967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from="(-#ppt_w/2)" to="(#ppt_x)" calcmode="lin" valueType="num">
                                      <p:cBhvr>
                                        <p:cTn id="7" dur="600" fill="hold">
                                          <p:stCondLst>
                                            <p:cond delay="0"/>
                                          </p:stCondLst>
                                        </p:cTn>
                                        <p:tgtEl>
                                          <p:spTgt spid="12292"/>
                                        </p:tgtEl>
                                        <p:attrNameLst>
                                          <p:attrName>ppt_x</p:attrName>
                                        </p:attrNameLst>
                                      </p:cBhvr>
                                    </p:anim>
                                    <p:anim from="0" to="-1.0" calcmode="lin" valueType="num">
                                      <p:cBhvr>
                                        <p:cTn id="8" dur="200" decel="50000" autoRev="1" fill="hold">
                                          <p:stCondLst>
                                            <p:cond delay="600"/>
                                          </p:stCondLst>
                                        </p:cTn>
                                        <p:tgtEl>
                                          <p:spTgt spid="12292"/>
                                        </p:tgtEl>
                                        <p:attrNameLst>
                                          <p:attrName>xshear</p:attrName>
                                        </p:attrNameLst>
                                      </p:cBhvr>
                                    </p:anim>
                                    <p:animScale>
                                      <p:cBhvr>
                                        <p:cTn id="9" dur="200" decel="100000" autoRev="1" fill="hold">
                                          <p:stCondLst>
                                            <p:cond delay="600"/>
                                          </p:stCondLst>
                                        </p:cTn>
                                        <p:tgtEl>
                                          <p:spTgt spid="12292"/>
                                        </p:tgtEl>
                                      </p:cBhvr>
                                      <p:from x="100000" y="100000"/>
                                      <p:to x="80000" y="100000"/>
                                    </p:animScale>
                                    <p:anim by="(#ppt_h/3+#ppt_w*0.1)" calcmode="lin" valueType="num">
                                      <p:cBhvr additive="sum">
                                        <p:cTn id="10" dur="200" decel="100000" autoRev="1" fill="hold">
                                          <p:stCondLst>
                                            <p:cond delay="600"/>
                                          </p:stCondLst>
                                        </p:cTn>
                                        <p:tgtEl>
                                          <p:spTgt spid="1229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2293"/>
                                        </p:tgtEl>
                                        <p:attrNameLst>
                                          <p:attrName>style.visibility</p:attrName>
                                        </p:attrNameLst>
                                      </p:cBhvr>
                                      <p:to>
                                        <p:strVal val="visible"/>
                                      </p:to>
                                    </p:set>
                                    <p:anim calcmode="lin" valueType="num">
                                      <p:cBhvr>
                                        <p:cTn id="15" dur="500" fill="hold"/>
                                        <p:tgtEl>
                                          <p:spTgt spid="12293"/>
                                        </p:tgtEl>
                                        <p:attrNameLst>
                                          <p:attrName>ppt_w</p:attrName>
                                        </p:attrNameLst>
                                      </p:cBhvr>
                                      <p:tavLst>
                                        <p:tav tm="0">
                                          <p:val>
                                            <p:fltVal val="0"/>
                                          </p:val>
                                        </p:tav>
                                        <p:tav tm="100000">
                                          <p:val>
                                            <p:strVal val="#ppt_w"/>
                                          </p:val>
                                        </p:tav>
                                      </p:tavLst>
                                    </p:anim>
                                    <p:anim calcmode="lin" valueType="num">
                                      <p:cBhvr>
                                        <p:cTn id="16" dur="5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5"/>
          <p:cNvSpPr>
            <a:spLocks noGrp="1" noChangeArrowheads="1"/>
          </p:cNvSpPr>
          <p:nvPr>
            <p:ph type="title"/>
          </p:nvPr>
        </p:nvSpPr>
        <p:spPr>
          <a:xfrm>
            <a:off x="228600" y="-76200"/>
            <a:ext cx="8229600" cy="685800"/>
          </a:xfrm>
        </p:spPr>
        <p:txBody>
          <a:bodyPr/>
          <a:lstStyle/>
          <a:p>
            <a:pPr eaLnBrk="1" fontAlgn="auto" hangingPunct="1">
              <a:spcAft>
                <a:spcPts val="0"/>
              </a:spcAft>
              <a:defRPr/>
            </a:pPr>
            <a:r>
              <a:rPr lang="en-US" altLang="en-US" sz="3600" u="sng" dirty="0" smtClean="0">
                <a:effectLst>
                  <a:outerShdw blurRad="38100" dist="38100" dir="2700000" algn="tl">
                    <a:srgbClr val="C0C0C0"/>
                  </a:outerShdw>
                </a:effectLst>
                <a:latin typeface="Times New Roman" pitchFamily="18" charset="0"/>
              </a:rPr>
              <a:t>4. </a:t>
            </a:r>
            <a:r>
              <a:rPr lang="en-US" altLang="en-US" sz="3600" u="sng" dirty="0" err="1" smtClean="0">
                <a:effectLst>
                  <a:outerShdw blurRad="38100" dist="38100" dir="2700000" algn="tl">
                    <a:srgbClr val="C0C0C0"/>
                  </a:outerShdw>
                </a:effectLst>
                <a:latin typeface="Times New Roman" pitchFamily="18" charset="0"/>
              </a:rPr>
              <a:t>Hội</a:t>
            </a:r>
            <a:r>
              <a:rPr lang="en-US" altLang="en-US" sz="3600" u="sng" dirty="0" smtClean="0">
                <a:effectLst>
                  <a:outerShdw blurRad="38100" dist="38100" dir="2700000" algn="tl">
                    <a:srgbClr val="C0C0C0"/>
                  </a:outerShdw>
                </a:effectLst>
                <a:latin typeface="Times New Roman" pitchFamily="18" charset="0"/>
              </a:rPr>
              <a:t> </a:t>
            </a:r>
            <a:r>
              <a:rPr lang="en-US" altLang="en-US" sz="3600" u="sng" dirty="0" err="1" smtClean="0">
                <a:effectLst>
                  <a:outerShdw blurRad="38100" dist="38100" dir="2700000" algn="tl">
                    <a:srgbClr val="C0C0C0"/>
                  </a:outerShdw>
                </a:effectLst>
                <a:latin typeface="Times New Roman" pitchFamily="18" charset="0"/>
              </a:rPr>
              <a:t>Lệ</a:t>
            </a:r>
            <a:r>
              <a:rPr lang="en-US" altLang="en-US" sz="3600" u="sng" dirty="0" smtClean="0">
                <a:effectLst>
                  <a:outerShdw blurRad="38100" dist="38100" dir="2700000" algn="tl">
                    <a:srgbClr val="C0C0C0"/>
                  </a:outerShdw>
                </a:effectLst>
                <a:latin typeface="Times New Roman" pitchFamily="18" charset="0"/>
              </a:rPr>
              <a:t> </a:t>
            </a:r>
            <a:r>
              <a:rPr lang="en-US" altLang="en-US" sz="3600" u="sng" dirty="0" err="1" smtClean="0">
                <a:effectLst>
                  <a:outerShdw blurRad="38100" dist="38100" dir="2700000" algn="tl">
                    <a:srgbClr val="C0C0C0"/>
                  </a:outerShdw>
                </a:effectLst>
                <a:latin typeface="Times New Roman" pitchFamily="18" charset="0"/>
              </a:rPr>
              <a:t>Mật</a:t>
            </a:r>
            <a:endParaRPr lang="en-US" altLang="en-US" sz="3600" u="sng" dirty="0" smtClean="0">
              <a:effectLst>
                <a:outerShdw blurRad="38100" dist="38100" dir="2700000" algn="tl">
                  <a:srgbClr val="C0C0C0"/>
                </a:outerShdw>
              </a:effectLst>
              <a:latin typeface="Times New Roman" pitchFamily="18" charset="0"/>
            </a:endParaRPr>
          </a:p>
        </p:txBody>
      </p:sp>
      <p:sp>
        <p:nvSpPr>
          <p:cNvPr id="47110" name="Rectangle 6"/>
          <p:cNvSpPr>
            <a:spLocks noGrp="1" noChangeArrowheads="1"/>
          </p:cNvSpPr>
          <p:nvPr>
            <p:ph idx="1"/>
          </p:nvPr>
        </p:nvSpPr>
        <p:spPr>
          <a:xfrm>
            <a:off x="-63500" y="708025"/>
            <a:ext cx="9131300" cy="5440363"/>
          </a:xfrm>
        </p:spPr>
        <p:txBody>
          <a:bodyPr/>
          <a:lstStyle/>
          <a:p>
            <a:pPr eaLnBrk="1" hangingPunct="1"/>
            <a:r>
              <a:rPr lang="en-US" altLang="en-US" sz="2400" i="1" u="sng" smtClean="0">
                <a:latin typeface="Times New Roman" pitchFamily="18" charset="0"/>
              </a:rPr>
              <a:t>Địa điểm</a:t>
            </a:r>
            <a:r>
              <a:rPr lang="en-US" altLang="en-US" sz="2400" smtClean="0">
                <a:latin typeface="Times New Roman" pitchFamily="18" charset="0"/>
              </a:rPr>
              <a:t>: phường Việt Hưng, quận Long Biên, tp Hà Nội, cách trung tâm thành phố Hà Nội khoảng 7 km.</a:t>
            </a:r>
          </a:p>
          <a:p>
            <a:pPr eaLnBrk="1" hangingPunct="1"/>
            <a:r>
              <a:rPr lang="en-US" altLang="en-US" sz="2400" i="1" u="sng" smtClean="0">
                <a:latin typeface="Times New Roman" pitchFamily="18" charset="0"/>
              </a:rPr>
              <a:t>Thời gian</a:t>
            </a:r>
            <a:r>
              <a:rPr lang="en-US" altLang="en-US" sz="2400" smtClean="0">
                <a:latin typeface="Times New Roman" pitchFamily="18" charset="0"/>
              </a:rPr>
              <a:t>: mở hội từ ngày 20 đến 24 tháng 3 Âm lịch, tưởng nhớ Hoàng Đức Trung- là người đã có công được vua Lý Nhân Tông ban đất lập 13 trại ấp ( Thập Tam trại)</a:t>
            </a:r>
          </a:p>
          <a:p>
            <a:pPr eaLnBrk="1" hangingPunct="1">
              <a:buFontTx/>
              <a:buNone/>
            </a:pPr>
            <a:endParaRPr lang="en-US" altLang="en-US" sz="2400" smtClean="0">
              <a:latin typeface="Times New Roman" pitchFamily="18" charset="0"/>
            </a:endParaRPr>
          </a:p>
        </p:txBody>
      </p:sp>
      <p:pic>
        <p:nvPicPr>
          <p:cNvPr id="471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48000"/>
            <a:ext cx="9220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971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 to="" calcmode="lin" valueType="num">
                                      <p:cBhvr>
                                        <p:cTn id="7" dur="1" fill="hold"/>
                                        <p:tgtEl>
                                          <p:spTgt spid="4710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checkerboard(across)">
                                      <p:cBhvr>
                                        <p:cTn id="12" dur="500"/>
                                        <p:tgtEl>
                                          <p:spTgt spid="471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47110">
                                            <p:txEl>
                                              <p:pRg st="0" end="0"/>
                                            </p:txEl>
                                          </p:spTgt>
                                        </p:tgtEl>
                                        <p:attrNameLst>
                                          <p:attrName>style.visibility</p:attrName>
                                        </p:attrNameLst>
                                      </p:cBhvr>
                                      <p:to>
                                        <p:strVal val="visible"/>
                                      </p:to>
                                    </p:set>
                                    <p:animEffect transition="in" filter="diamond(in)">
                                      <p:cBhvr>
                                        <p:cTn id="17" dur="2000"/>
                                        <p:tgtEl>
                                          <p:spTgt spid="4711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47110">
                                            <p:txEl>
                                              <p:pRg st="1" end="1"/>
                                            </p:txEl>
                                          </p:spTgt>
                                        </p:tgtEl>
                                        <p:attrNameLst>
                                          <p:attrName>style.visibility</p:attrName>
                                        </p:attrNameLst>
                                      </p:cBhvr>
                                      <p:to>
                                        <p:strVal val="visible"/>
                                      </p:to>
                                    </p:set>
                                    <p:anim to="" calcmode="lin" valueType="num">
                                      <p:cBhvr>
                                        <p:cTn id="22" dur="1" fill="hold"/>
                                        <p:tgtEl>
                                          <p:spTgt spid="47110">
                                            <p:txEl>
                                              <p:pRg st="1" end="1"/>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7111"/>
                                        </p:tgtEl>
                                        <p:attrNameLst>
                                          <p:attrName>style.visibility</p:attrName>
                                        </p:attrNameLst>
                                      </p:cBhvr>
                                      <p:to>
                                        <p:strVal val="visible"/>
                                      </p:to>
                                    </p:set>
                                    <p:anim calcmode="lin" valueType="num">
                                      <p:cBhvr additive="base">
                                        <p:cTn id="27" dur="500" fill="hold"/>
                                        <p:tgtEl>
                                          <p:spTgt spid="47111"/>
                                        </p:tgtEl>
                                        <p:attrNameLst>
                                          <p:attrName>ppt_x</p:attrName>
                                        </p:attrNameLst>
                                      </p:cBhvr>
                                      <p:tavLst>
                                        <p:tav tm="0">
                                          <p:val>
                                            <p:strVal val="#ppt_x"/>
                                          </p:val>
                                        </p:tav>
                                        <p:tav tm="100000">
                                          <p:val>
                                            <p:strVal val="#ppt_x"/>
                                          </p:val>
                                        </p:tav>
                                      </p:tavLst>
                                    </p:anim>
                                    <p:anim calcmode="lin" valueType="num">
                                      <p:cBhvr additive="base">
                                        <p:cTn id="28" dur="500" fill="hold"/>
                                        <p:tgtEl>
                                          <p:spTgt spid="47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fontAlgn="auto" hangingPunct="1">
              <a:spcAft>
                <a:spcPts val="0"/>
              </a:spcAft>
              <a:defRPr/>
            </a:pPr>
            <a:endParaRPr lang="en-US" altLang="en-US" smtClean="0"/>
          </a:p>
        </p:txBody>
      </p:sp>
      <p:pic>
        <p:nvPicPr>
          <p:cNvPr id="4" name="X2Convert.com le_hoi_dinh_lang_le_mat_7613083999767521170.mp4">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0" y="0"/>
            <a:ext cx="9144000" cy="6553200"/>
          </a:xfrm>
        </p:spPr>
      </p:pic>
    </p:spTree>
    <p:extLst>
      <p:ext uri="{BB962C8B-B14F-4D97-AF65-F5344CB8AC3E}">
        <p14:creationId xmlns:p14="http://schemas.microsoft.com/office/powerpoint/2010/main" val="27316656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26988" y="0"/>
            <a:ext cx="9067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eaLnBrk="1" fontAlgn="base" hangingPunct="1">
              <a:spcBef>
                <a:spcPct val="0"/>
              </a:spcBef>
              <a:spcAft>
                <a:spcPct val="0"/>
              </a:spcAft>
              <a:buClrTx/>
              <a:buFontTx/>
              <a:buNone/>
            </a:pPr>
            <a:r>
              <a:rPr lang="en-US" altLang="en-US" sz="2400" i="1" u="sng">
                <a:solidFill>
                  <a:srgbClr val="FF0000"/>
                </a:solidFill>
                <a:latin typeface="Times New Roman" pitchFamily="18" charset="0"/>
              </a:rPr>
              <a:t>Nghi lễ</a:t>
            </a:r>
            <a:r>
              <a:rPr lang="en-US" altLang="en-US" sz="2400">
                <a:solidFill>
                  <a:srgbClr val="FF0000"/>
                </a:solidFill>
                <a:latin typeface="Times New Roman" pitchFamily="18" charset="0"/>
              </a:rPr>
              <a:t>: Vào ngày hội chính ngày 23 tháng 3 Âm lịch, đại diện con cháu của 13 trại phía Tây thành Thăng Long xưa đội 13 mâm lễ vật mang từ kinh đô về đình làng Lệ Mật để dự hội. </a:t>
            </a:r>
          </a:p>
          <a:p>
            <a:pPr eaLnBrk="1" fontAlgn="base" hangingPunct="1">
              <a:spcBef>
                <a:spcPct val="0"/>
              </a:spcBef>
              <a:spcAft>
                <a:spcPct val="0"/>
              </a:spcAft>
              <a:buClrTx/>
              <a:buFontTx/>
              <a:buNone/>
            </a:pPr>
            <a:r>
              <a:rPr lang="en-US" altLang="en-US" sz="2400">
                <a:solidFill>
                  <a:srgbClr val="FF0000"/>
                </a:solidFill>
                <a:latin typeface="Times New Roman" pitchFamily="18" charset="0"/>
              </a:rPr>
              <a:t>Trong ngày hội làng có trò múa rắn độc đáo,con rắn được làm bằng nan tre lợp vải tượng trưng cho loài thuỷ quái đã bị chàng trai họ Hoàng dùng sức mạnh và ý chí của mình hạ gục giao long.</a:t>
            </a:r>
          </a:p>
          <a:p>
            <a:pPr eaLnBrk="1" fontAlgn="base" hangingPunct="1">
              <a:spcBef>
                <a:spcPct val="0"/>
              </a:spcBef>
              <a:spcAft>
                <a:spcPct val="0"/>
              </a:spcAft>
              <a:buClrTx/>
              <a:buFontTx/>
              <a:buNone/>
            </a:pPr>
            <a:endParaRPr lang="en-US" altLang="en-US" sz="2400">
              <a:solidFill>
                <a:srgbClr val="FF0000"/>
              </a:solidFill>
              <a:latin typeface="Times New Roman" pitchFamily="18" charset="0"/>
            </a:endParaRP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438400"/>
            <a:ext cx="479742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Rectangle 1"/>
          <p:cNvSpPr>
            <a:spLocks noChangeArrowheads="1"/>
          </p:cNvSpPr>
          <p:nvPr/>
        </p:nvSpPr>
        <p:spPr bwMode="auto">
          <a:xfrm>
            <a:off x="47625" y="2438400"/>
            <a:ext cx="39354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eaLnBrk="1" fontAlgn="base" hangingPunct="1">
              <a:spcBef>
                <a:spcPct val="0"/>
              </a:spcBef>
              <a:spcAft>
                <a:spcPct val="0"/>
              </a:spcAft>
              <a:buClrTx/>
              <a:buFontTx/>
              <a:buNone/>
            </a:pPr>
            <a:r>
              <a:rPr lang="en-US" altLang="en-US" sz="2400">
                <a:solidFill>
                  <a:srgbClr val="2F2B20"/>
                </a:solidFill>
                <a:latin typeface="Times New Roman" pitchFamily="18" charset="0"/>
              </a:rPr>
              <a:t>=&gt; L</a:t>
            </a:r>
            <a:r>
              <a:rPr lang="vi-VN" altLang="en-US" sz="2400">
                <a:solidFill>
                  <a:srgbClr val="2F2B20"/>
                </a:solidFill>
                <a:latin typeface="Times New Roman" pitchFamily="18" charset="0"/>
              </a:rPr>
              <a:t>ễ hội Lệ Mật  - lễ hội truyền thống đầu tiên của quận Long Biên - đã được Bộ Văn hóa, thể thao và du lịch công nhận là di sản văn hóa phi vật thể quốc gia năm 2014. Đây vừa là niềm tự hào và vừa là trách nhiệm lớn lao của Đảng bộ và nhân dân Cựu quán - Lệ Mật, phường Việt Hưng và nhân dân Kinh quán - Thập tam trại.</a:t>
            </a:r>
            <a:endParaRPr lang="en-US" altLang="en-US" sz="2400">
              <a:solidFill>
                <a:srgbClr val="2F2B20"/>
              </a:solidFill>
              <a:latin typeface="Times New Roman" pitchFamily="18" charset="0"/>
            </a:endParaRPr>
          </a:p>
        </p:txBody>
      </p:sp>
    </p:spTree>
    <p:extLst>
      <p:ext uri="{BB962C8B-B14F-4D97-AF65-F5344CB8AC3E}">
        <p14:creationId xmlns:p14="http://schemas.microsoft.com/office/powerpoint/2010/main" val="1454393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48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Rectangle 3"/>
          <p:cNvSpPr>
            <a:spLocks noGrp="1" noChangeArrowheads="1"/>
          </p:cNvSpPr>
          <p:nvPr>
            <p:ph type="title"/>
          </p:nvPr>
        </p:nvSpPr>
        <p:spPr>
          <a:xfrm>
            <a:off x="457200" y="0"/>
            <a:ext cx="8229600" cy="838200"/>
          </a:xfrm>
        </p:spPr>
        <p:txBody>
          <a:bodyPr/>
          <a:lstStyle/>
          <a:p>
            <a:pPr algn="ctr" eaLnBrk="1" fontAlgn="auto" hangingPunct="1">
              <a:spcAft>
                <a:spcPts val="0"/>
              </a:spcAft>
              <a:defRPr/>
            </a:pPr>
            <a:r>
              <a:rPr lang="en-US" altLang="en-US" sz="3600" dirty="0">
                <a:latin typeface="Times New Roman" pitchFamily="18" charset="0"/>
              </a:rPr>
              <a:t/>
            </a:r>
            <a:br>
              <a:rPr lang="en-US" altLang="en-US" sz="3600" dirty="0">
                <a:latin typeface="Times New Roman" pitchFamily="18" charset="0"/>
              </a:rPr>
            </a:br>
            <a:r>
              <a:rPr lang="en-US" altLang="en-US" sz="3600" dirty="0" smtClean="0">
                <a:latin typeface="Times New Roman" pitchFamily="18" charset="0"/>
              </a:rPr>
              <a:t>BÀI TẬP VỀ NHÀ</a:t>
            </a:r>
            <a:r>
              <a:rPr lang="en-US" altLang="en-US" sz="4000" dirty="0" smtClean="0">
                <a:solidFill>
                  <a:srgbClr val="FF0000"/>
                </a:solidFill>
                <a:latin typeface="Times New Roman" pitchFamily="18" charset="0"/>
              </a:rPr>
              <a:t/>
            </a:r>
            <a:br>
              <a:rPr lang="en-US" altLang="en-US" sz="4000" dirty="0" smtClean="0">
                <a:solidFill>
                  <a:srgbClr val="FF0000"/>
                </a:solidFill>
                <a:latin typeface="Times New Roman" pitchFamily="18" charset="0"/>
              </a:rPr>
            </a:br>
            <a:endParaRPr lang="en-US" altLang="en-US" sz="4000" dirty="0" smtClean="0">
              <a:solidFill>
                <a:srgbClr val="FF0000"/>
              </a:solidFill>
              <a:latin typeface="Times New Roman" pitchFamily="18" charset="0"/>
            </a:endParaRPr>
          </a:p>
        </p:txBody>
      </p:sp>
      <p:sp>
        <p:nvSpPr>
          <p:cNvPr id="36868" name="Rectangle 4"/>
          <p:cNvSpPr>
            <a:spLocks noGrp="1" noChangeArrowheads="1"/>
          </p:cNvSpPr>
          <p:nvPr>
            <p:ph idx="1"/>
          </p:nvPr>
        </p:nvSpPr>
        <p:spPr>
          <a:xfrm>
            <a:off x="152400" y="1295400"/>
            <a:ext cx="8839200" cy="5334000"/>
          </a:xfrm>
        </p:spPr>
        <p:txBody>
          <a:bodyPr rtlCol="0">
            <a:normAutofit/>
          </a:bodyPr>
          <a:lstStyle/>
          <a:p>
            <a:pPr indent="-342900" algn="just" eaLnBrk="1" fontAlgn="auto" hangingPunct="1">
              <a:lnSpc>
                <a:spcPct val="80000"/>
              </a:lnSpc>
              <a:spcAft>
                <a:spcPts val="0"/>
              </a:spcAft>
              <a:buFontTx/>
              <a:buChar char="-"/>
              <a:defRPr/>
            </a:pPr>
            <a:r>
              <a:rPr lang="en-US" sz="2800" dirty="0" err="1" smtClean="0">
                <a:latin typeface="Times New Roman" panose="02020603050405020304" pitchFamily="18" charset="0"/>
                <a:cs typeface="Times New Roman" panose="02020603050405020304" pitchFamily="18" charset="0"/>
              </a:rPr>
              <a:t>Xem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a:t>
            </a:r>
          </a:p>
          <a:p>
            <a:pPr indent="-342900" algn="just" eaLnBrk="1" fontAlgn="auto" hangingPunct="1">
              <a:lnSpc>
                <a:spcPct val="80000"/>
              </a:lnSpc>
              <a:spcAft>
                <a:spcPts val="0"/>
              </a:spcAft>
              <a:buFontTx/>
              <a:buChar char="-"/>
              <a:defRPr/>
            </a:pPr>
            <a:r>
              <a:rPr lang="en-US" sz="2800" dirty="0" err="1" smtClean="0">
                <a:latin typeface="Times New Roman" panose="02020603050405020304" pitchFamily="18" charset="0"/>
                <a:cs typeface="Times New Roman" panose="02020603050405020304" pitchFamily="18" charset="0"/>
              </a:rPr>
              <a:t>Tìm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lễ</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lễ</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lễ</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Mã</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3469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ppt_w</p:attrName>
                                        </p:attrNameLst>
                                      </p:cBhvr>
                                      <p:tavLst>
                                        <p:tav tm="0">
                                          <p:val>
                                            <p:fltVal val="0"/>
                                          </p:val>
                                        </p:tav>
                                        <p:tav tm="100000">
                                          <p:val>
                                            <p:strVal val="#ppt_w"/>
                                          </p:val>
                                        </p:tav>
                                      </p:tavLst>
                                    </p:anim>
                                    <p:anim calcmode="lin" valueType="num">
                                      <p:cBhvr>
                                        <p:cTn id="8" dur="1000" fill="hold"/>
                                        <p:tgtEl>
                                          <p:spTgt spid="36866"/>
                                        </p:tgtEl>
                                        <p:attrNameLst>
                                          <p:attrName>ppt_h</p:attrName>
                                        </p:attrNameLst>
                                      </p:cBhvr>
                                      <p:tavLst>
                                        <p:tav tm="0">
                                          <p:val>
                                            <p:fltVal val="0"/>
                                          </p:val>
                                        </p:tav>
                                        <p:tav tm="100000">
                                          <p:val>
                                            <p:strVal val="#ppt_h"/>
                                          </p:val>
                                        </p:tav>
                                      </p:tavLst>
                                    </p:anim>
                                    <p:anim calcmode="lin" valueType="num">
                                      <p:cBhvr>
                                        <p:cTn id="9" dur="1000" fill="hold"/>
                                        <p:tgtEl>
                                          <p:spTgt spid="368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6867"/>
                                        </p:tgtEl>
                                        <p:attrNameLst>
                                          <p:attrName>style.visibility</p:attrName>
                                        </p:attrNameLst>
                                      </p:cBhvr>
                                      <p:to>
                                        <p:strVal val="visible"/>
                                      </p:to>
                                    </p:set>
                                    <p:anim calcmode="lin" valueType="num">
                                      <p:cBhvr>
                                        <p:cTn id="15" dur="500" decel="50000" fill="hold">
                                          <p:stCondLst>
                                            <p:cond delay="0"/>
                                          </p:stCondLst>
                                        </p:cTn>
                                        <p:tgtEl>
                                          <p:spTgt spid="36867"/>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6867"/>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6867"/>
                                        </p:tgtEl>
                                        <p:attrNameLst>
                                          <p:attrName>ppt_w</p:attrName>
                                        </p:attrNameLst>
                                      </p:cBhvr>
                                      <p:tavLst>
                                        <p:tav tm="0">
                                          <p:val>
                                            <p:strVal val="#ppt_w*.05"/>
                                          </p:val>
                                        </p:tav>
                                        <p:tav tm="100000">
                                          <p:val>
                                            <p:strVal val="#ppt_w"/>
                                          </p:val>
                                        </p:tav>
                                      </p:tavLst>
                                    </p:anim>
                                    <p:anim calcmode="lin" valueType="num">
                                      <p:cBhvr>
                                        <p:cTn id="18" dur="1000" fill="hold"/>
                                        <p:tgtEl>
                                          <p:spTgt spid="36867"/>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6867"/>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6867"/>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6867"/>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686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6868">
                                            <p:txEl>
                                              <p:pRg st="0" end="0"/>
                                            </p:txEl>
                                          </p:spTgt>
                                        </p:tgtEl>
                                        <p:attrNameLst>
                                          <p:attrName>style.visibility</p:attrName>
                                        </p:attrNameLst>
                                      </p:cBhvr>
                                      <p:to>
                                        <p:strVal val="visible"/>
                                      </p:to>
                                    </p:set>
                                    <p:animEffect transition="in" filter="diamond(in)">
                                      <p:cBhvr>
                                        <p:cTn id="27" dur="2000"/>
                                        <p:tgtEl>
                                          <p:spTgt spid="3686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6868">
                                            <p:txEl>
                                              <p:pRg st="1" end="1"/>
                                            </p:txEl>
                                          </p:spTgt>
                                        </p:tgtEl>
                                        <p:attrNameLst>
                                          <p:attrName>style.visibility</p:attrName>
                                        </p:attrNameLst>
                                      </p:cBhvr>
                                      <p:to>
                                        <p:strVal val="visible"/>
                                      </p:to>
                                    </p:set>
                                    <p:animEffect transition="in" filter="diamond(in)">
                                      <p:cBhvr>
                                        <p:cTn id="32" dur="2000"/>
                                        <p:tgtEl>
                                          <p:spTgt spid="368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281</Words>
  <Application>Microsoft Office PowerPoint</Application>
  <PresentationFormat>On-screen Show (4:3)</PresentationFormat>
  <Paragraphs>16</Paragraphs>
  <Slides>8</Slides>
  <Notes>0</Notes>
  <HiddenSlides>0</HiddenSlides>
  <MMClips>2</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Adjacency</vt:lpstr>
      <vt:lpstr>1_Adjacency</vt:lpstr>
      <vt:lpstr>PowerPoint Presentation</vt:lpstr>
      <vt:lpstr>3. Hội Hai Bà Trưng</vt:lpstr>
      <vt:lpstr>PowerPoint Presentation</vt:lpstr>
      <vt:lpstr>3. Hội Hai Bà Trưng</vt:lpstr>
      <vt:lpstr>4. Hội Lệ Mật</vt:lpstr>
      <vt:lpstr>PowerPoint Presentation</vt:lpstr>
      <vt:lpstr>PowerPoint Presentation</vt:lpstr>
      <vt:lpstr> BÀI TẬP VỀ NHÀ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2021-12-01T12:58:23Z</dcterms:created>
  <dcterms:modified xsi:type="dcterms:W3CDTF">2021-12-01T13:02:09Z</dcterms:modified>
</cp:coreProperties>
</file>