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78" r:id="rId2"/>
    <p:sldMasterId id="2147483791" r:id="rId3"/>
    <p:sldMasterId id="2147483841" r:id="rId4"/>
    <p:sldMasterId id="2147483854" r:id="rId5"/>
    <p:sldMasterId id="2147483866" r:id="rId6"/>
    <p:sldMasterId id="2147483878" r:id="rId7"/>
    <p:sldMasterId id="2147483891" r:id="rId8"/>
    <p:sldMasterId id="2147483903" r:id="rId9"/>
  </p:sldMasterIdLst>
  <p:notesMasterIdLst>
    <p:notesMasterId r:id="rId48"/>
  </p:notesMasterIdLst>
  <p:sldIdLst>
    <p:sldId id="262" r:id="rId10"/>
    <p:sldId id="418" r:id="rId11"/>
    <p:sldId id="389" r:id="rId12"/>
    <p:sldId id="377" r:id="rId13"/>
    <p:sldId id="378" r:id="rId14"/>
    <p:sldId id="379" r:id="rId15"/>
    <p:sldId id="380" r:id="rId16"/>
    <p:sldId id="326" r:id="rId17"/>
    <p:sldId id="415" r:id="rId18"/>
    <p:sldId id="333" r:id="rId19"/>
    <p:sldId id="290" r:id="rId20"/>
    <p:sldId id="313" r:id="rId21"/>
    <p:sldId id="314" r:id="rId22"/>
    <p:sldId id="315" r:id="rId23"/>
    <p:sldId id="409" r:id="rId24"/>
    <p:sldId id="394" r:id="rId25"/>
    <p:sldId id="395" r:id="rId26"/>
    <p:sldId id="396" r:id="rId27"/>
    <p:sldId id="397" r:id="rId28"/>
    <p:sldId id="398" r:id="rId29"/>
    <p:sldId id="334" r:id="rId30"/>
    <p:sldId id="410" r:id="rId31"/>
    <p:sldId id="411" r:id="rId32"/>
    <p:sldId id="413" r:id="rId33"/>
    <p:sldId id="414" r:id="rId34"/>
    <p:sldId id="420" r:id="rId35"/>
    <p:sldId id="421" r:id="rId36"/>
    <p:sldId id="422" r:id="rId37"/>
    <p:sldId id="323" r:id="rId38"/>
    <p:sldId id="368" r:id="rId39"/>
    <p:sldId id="390" r:id="rId40"/>
    <p:sldId id="392" r:id="rId41"/>
    <p:sldId id="344" r:id="rId42"/>
    <p:sldId id="343" r:id="rId43"/>
    <p:sldId id="407" r:id="rId44"/>
    <p:sldId id="419" r:id="rId45"/>
    <p:sldId id="417" r:id="rId46"/>
    <p:sldId id="261" r:id="rId47"/>
  </p:sldIdLst>
  <p:sldSz cx="9144000" cy="5143500" type="screen16x9"/>
  <p:notesSz cx="6858000" cy="91440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00823B"/>
    <a:srgbClr val="315683"/>
    <a:srgbClr val="305480"/>
    <a:srgbClr val="003300"/>
    <a:srgbClr val="2E507A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06" autoAdjust="0"/>
  </p:normalViewPr>
  <p:slideViewPr>
    <p:cSldViewPr>
      <p:cViewPr varScale="1">
        <p:scale>
          <a:sx n="139" d="100"/>
          <a:sy n="139" d="100"/>
        </p:scale>
        <p:origin x="67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3F43897-8E7D-47BE-AC4B-130237479952}" type="datetimeFigureOut">
              <a:rPr lang="en-US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3F215A-2FD4-4719-882A-3E5A20DB6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4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55E74-6C60-493C-8886-42807E7C503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1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940AC8-B54C-44A3-9861-0CED4F3B006E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F9FF59-CBA1-4D0A-B62D-02E431256D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08A76D-C4DD-482E-9327-6B43298C47C1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4A8941-DDC9-41A8-9D13-C8BEC4A6D0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466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37952-BF12-45EA-8B5C-D6482324B3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88322-909C-4749-B540-A0DCD13DE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05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94D8D-CFD3-4840-9CA8-81128C4C58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9D8E4-746E-4BA3-86ED-6E6508EE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72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08A76D-C4DD-482E-9327-6B43298C4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4A8941-DDC9-41A8-9D13-C8BEC4A6D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327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A92C54-39AD-46CC-899C-0B4866517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03032-F068-49C5-991E-F11E837E6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7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A92C54-39AD-46CC-899C-0B4866517616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03032-F068-49C5-991E-F11E837E6A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98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940AC8-B54C-44A3-9861-0CED4F3B00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F9FF59-CBA1-4D0A-B62D-02E431256D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3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60F43D-D825-4BD1-B336-A63840DBA3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C64B3-BCC6-4A42-BD66-12F0A64AAB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01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B29C6-9368-46A9-9470-9D6AE55B7B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88B55-5699-4EC5-B22E-E3A940E305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09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C3DEE-95BD-4A93-94DF-983CEB8DB0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D4B6B-781B-477D-888F-0A68327352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05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0DA610-B508-4232-8659-9038646A05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D74DC-4AD5-4BE3-ACDA-E338F2A8C1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15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7DFB6-87DC-422A-8832-F57B420774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B605C9-E145-4370-8DBD-8B25A6F442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35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DB87AA-C655-4C32-B612-0F9F3B4A56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71139-4405-4A94-BF5C-B82321D958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58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37952-BF12-45EA-8B5C-D6482324B3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88322-909C-4749-B540-A0DCD13DE0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60F43D-D825-4BD1-B336-A63840DBA3F9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C64B3-BCC6-4A42-BD66-12F0A64AAB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3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94D8D-CFD3-4840-9CA8-81128C4C58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9D8E4-746E-4BA3-86ED-6E6508EEB5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53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08A76D-C4DD-482E-9327-6B43298C47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4A8941-DDC9-41A8-9D13-C8BEC4A6D0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8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A92C54-39AD-46CC-899C-0B48665176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03032-F068-49C5-991E-F11E837E6A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67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25" y="77392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9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9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9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093A0-DB16-49F1-84ED-8BF72B8CF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9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E294B-8B24-48D1-8332-B028D65983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37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21AD9-0C99-41E4-9692-0F064BA36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85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9834B-C758-497A-9BB9-3A32710A8C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4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D3291-C6A5-43F5-B23B-75AD058976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64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7E97-1F42-4183-9910-3CECFFD3AF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1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9BF46-8DBD-40EA-AD38-FA0200AA5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3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B29C6-9368-46A9-9470-9D6AE55B7BDB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88B55-5699-4EC5-B22E-E3A940E305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63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18DE3-AC46-42BD-99DF-3F67AF502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98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006F8-66C9-46FC-8A60-862EF14C8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57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8DFB-AB02-4F93-AAFA-AE077A595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0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B6EDA-584C-4E8B-BDF6-B2E7906595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65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3DEA6-9DC4-4B75-BB21-C60B43187B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33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B8D00-6942-4B5E-9269-07217F3A26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82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940AC8-B54C-44A3-9861-0CED4F3B0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F9FF59-CBA1-4D0A-B62D-02E431256D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60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60F43D-D825-4BD1-B336-A63840DBA3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C64B3-BCC6-4A42-BD66-12F0A64AAB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9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B29C6-9368-46A9-9470-9D6AE55B7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88B55-5699-4EC5-B22E-E3A940E305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49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C3DEE-95BD-4A93-94DF-983CEB8DB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D4B6B-781B-477D-888F-0A68327352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C3DEE-95BD-4A93-94DF-983CEB8DB073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D4B6B-781B-477D-888F-0A68327352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76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0DA610-B508-4232-8659-9038646A05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D74DC-4AD5-4BE3-ACDA-E338F2A8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12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7DFB6-87DC-422A-8832-F57B4207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B605C9-E145-4370-8DBD-8B25A6F44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23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DB87AA-C655-4C32-B612-0F9F3B4A5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71139-4405-4A94-BF5C-B82321D958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92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37952-BF12-45EA-8B5C-D6482324B3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88322-909C-4749-B540-A0DCD13DE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35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94D8D-CFD3-4840-9CA8-81128C4C58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9D8E4-746E-4BA3-86ED-6E6508EE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73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08A76D-C4DD-482E-9327-6B43298C4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4A8941-DDC9-41A8-9D13-C8BEC4A6D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62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A92C54-39AD-46CC-899C-0B4866517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03032-F068-49C5-991E-F11E837E6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74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25" y="77392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9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9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9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9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093A0-DB16-49F1-84ED-8BF72B8CF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7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99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44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0DA610-B508-4232-8659-9038646A05B2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D74DC-4AD5-4BE3-ACDA-E338F2A8C1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05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0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509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33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4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7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518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73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46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58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3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7DFB6-87DC-422A-8832-F57B42077441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B605C9-E145-4370-8DBD-8B25A6F442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25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50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08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56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30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49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07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379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02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9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DB87AA-C655-4C32-B612-0F9F3B4A5620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71139-4405-4A94-BF5C-B82321D958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157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E294B-8B24-48D1-8332-B028D65983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26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21AD9-0C99-41E4-9692-0F064BA36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796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9834B-C758-497A-9BB9-3A32710A8C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379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D3291-C6A5-43F5-B23B-75AD058976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67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7E97-1F42-4183-9910-3CECFFD3AF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0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9BF46-8DBD-40EA-AD38-FA0200AA5A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884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18DE3-AC46-42BD-99DF-3F67AF502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42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006F8-66C9-46FC-8A60-862EF14C8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341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8DFB-AB02-4F93-AAFA-AE077A595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261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B6EDA-584C-4E8B-BDF6-B2E7906595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7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37952-BF12-45EA-8B5C-D6482324B374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88322-909C-4749-B540-A0DCD13DE0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249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3DEA6-9DC4-4B75-BB21-C60B43187B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38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B8D00-6942-4B5E-9269-07217F3A26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423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940AC8-B54C-44A3-9861-0CED4F3B0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F9FF59-CBA1-4D0A-B62D-02E431256D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591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60F43D-D825-4BD1-B336-A63840DBA3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C64B3-BCC6-4A42-BD66-12F0A64AAB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039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B29C6-9368-46A9-9470-9D6AE55B7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88B55-5699-4EC5-B22E-E3A940E305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848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C3DEE-95BD-4A93-94DF-983CEB8DB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D4B6B-781B-477D-888F-0A68327352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13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0DA610-B508-4232-8659-9038646A05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D74DC-4AD5-4BE3-ACDA-E338F2A8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850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7DFB6-87DC-422A-8832-F57B4207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B605C9-E145-4370-8DBD-8B25A6F44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84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DB87AA-C655-4C32-B612-0F9F3B4A5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71139-4405-4A94-BF5C-B82321D958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99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37952-BF12-45EA-8B5C-D6482324B3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88322-909C-4749-B540-A0DCD13DE0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7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94D8D-CFD3-4840-9CA8-81128C4C5826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9D8E4-746E-4BA3-86ED-6E6508EEB5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152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94D8D-CFD3-4840-9CA8-81128C4C58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9D8E4-746E-4BA3-86ED-6E6508EE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642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08A76D-C4DD-482E-9327-6B43298C4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4A8941-DDC9-41A8-9D13-C8BEC4A6D0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458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A92C54-39AD-46CC-899C-0B48665176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03032-F068-49C5-991E-F11E837E6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816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940AC8-B54C-44A3-9861-0CED4F3B0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F9FF59-CBA1-4D0A-B62D-02E431256D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584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60F43D-D825-4BD1-B336-A63840DBA3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C64B3-BCC6-4A42-BD66-12F0A64AAB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239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B29C6-9368-46A9-9470-9D6AE55B7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88B55-5699-4EC5-B22E-E3A940E305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14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C3DEE-95BD-4A93-94DF-983CEB8DB0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D4B6B-781B-477D-888F-0A68327352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87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0DA610-B508-4232-8659-9038646A05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D74DC-4AD5-4BE3-ACDA-E338F2A8C1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555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7DFB6-87DC-422A-8832-F57B420774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B605C9-E145-4370-8DBD-8B25A6F44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079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DB87AA-C655-4C32-B612-0F9F3B4A5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71139-4405-4A94-BF5C-B82321D958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6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EEC9FE-8245-4E21-B114-A78E8792C20A}" type="datetimeFigureOut">
              <a:rPr lang="en-US" smtClean="0"/>
              <a:pPr>
                <a:defRPr/>
              </a:pPr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229DDA-8F71-49B7-8963-986AC14D0C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7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EEC9FE-8245-4E21-B114-A78E8792C2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229DDA-8F71-49B7-8963-986AC14D0C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3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C0CB18C-3F56-4788-B917-476824A5A8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2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EEC9FE-8245-4E21-B114-A78E8792C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229DDA-8F71-49B7-8963-986AC14D0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7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5BB8A4-68AB-4FBB-A9D3-248006F51D8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AF7BD1-2C58-4881-9659-3337FB689F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6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4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C0CB18C-3F56-4788-B917-476824A5A8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3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EEC9FE-8245-4E21-B114-A78E8792C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229DDA-8F71-49B7-8963-986AC14D0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EEC9FE-8245-4E21-B114-A78E8792C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229DDA-8F71-49B7-8963-986AC14D0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BenkcP-qRk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31.png"/><Relationship Id="rId21" Type="http://schemas.openxmlformats.org/officeDocument/2006/relationships/slide" Target="slide38.xml"/><Relationship Id="rId7" Type="http://schemas.openxmlformats.org/officeDocument/2006/relationships/image" Target="../media/image35.gif"/><Relationship Id="rId12" Type="http://schemas.openxmlformats.org/officeDocument/2006/relationships/slide" Target="slide37.xml"/><Relationship Id="rId17" Type="http://schemas.openxmlformats.org/officeDocument/2006/relationships/slide" Target="slide3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4.gif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slide" Target="slide33.xml"/><Relationship Id="rId19" Type="http://schemas.openxmlformats.org/officeDocument/2006/relationships/slide" Target="slide35.xml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34.xml"/><Relationship Id="rId2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827584" y="1635646"/>
            <a:ext cx="83521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January 27</a:t>
            </a:r>
            <a:r>
              <a:rPr lang="en-US" sz="36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algn="ctr" eaLnBrk="1" hangingPunct="1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7: TRAFFIC</a:t>
            </a:r>
          </a:p>
          <a:p>
            <a:pPr algn="ctr" eaLnBrk="1" hangingPunct="1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59- Lesson 5: SKILLS 1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1965193" y="3435092"/>
            <a:ext cx="49177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          Class: 7A2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7543" y="4083919"/>
            <a:ext cx="8345170" cy="83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prstClr val="black"/>
                </a:solidFill>
                <a:latin typeface="Arial" charset="0"/>
              </a:rPr>
              <a:t>pedestrian (n)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pəˈdestriən</a:t>
            </a:r>
            <a:r>
              <a:rPr lang="en-US" sz="3600" dirty="0">
                <a:solidFill>
                  <a:srgbClr val="FF0000"/>
                </a:solidFill>
              </a:rPr>
              <a:t>/: </a:t>
            </a:r>
            <a:r>
              <a:rPr lang="en-US" sz="3600" b="1" dirty="0">
                <a:solidFill>
                  <a:prstClr val="black"/>
                </a:solidFill>
              </a:rPr>
              <a:t>người đi bộ</a:t>
            </a:r>
            <a:endParaRPr lang="en-US" sz="36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7494"/>
            <a:ext cx="6768752" cy="396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3755">
            <a:off x="6221090" y="1449543"/>
            <a:ext cx="1388003" cy="41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edestrian">
            <a:hlinkClick r:id="" action="ppaction://media"/>
            <a:extLst>
              <a:ext uri="{FF2B5EF4-FFF2-40B4-BE49-F238E27FC236}">
                <a16:creationId xmlns:a16="http://schemas.microsoft.com/office/drawing/2014/main" id="{B97D600F-9D7A-40CF-BB6B-ADA711F14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792" y="3622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102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59"/>
            <a:ext cx="7359767" cy="351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5737" y="415592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spc="-40" dirty="0">
                <a:latin typeface="Arial" pitchFamily="34" charset="0"/>
                <a:cs typeface="Arial" pitchFamily="34" charset="0"/>
              </a:rPr>
              <a:t>zebra crossing (n) </a:t>
            </a:r>
            <a:r>
              <a:rPr lang="en-US" sz="2800" dirty="0">
                <a:solidFill>
                  <a:srgbClr val="FF0000"/>
                </a:solidFill>
                <a:cs typeface="Arial" pitchFamily="34" charset="0"/>
              </a:rPr>
              <a:t>/ˌziːbrə ˈkrɒsɪŋ/: </a:t>
            </a:r>
            <a:r>
              <a:rPr lang="en-US" sz="2800" dirty="0">
                <a:cs typeface="Arial" pitchFamily="34" charset="0"/>
              </a:rPr>
              <a:t>vạch qua đường dành cho người đi bộ</a:t>
            </a:r>
            <a:endParaRPr lang="en-US" sz="2800" b="1" spc="-4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 rot="21119959">
            <a:off x="2232587" y="2910577"/>
            <a:ext cx="1696826" cy="3831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04" y="2076842"/>
            <a:ext cx="3396708" cy="128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ebra crossing">
            <a:hlinkClick r:id="" action="ppaction://media"/>
            <a:extLst>
              <a:ext uri="{FF2B5EF4-FFF2-40B4-BE49-F238E27FC236}">
                <a16:creationId xmlns:a16="http://schemas.microsoft.com/office/drawing/2014/main" id="{5724C0F9-E80C-4F82-B5BD-C3FFD7E2A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343" y="36234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825" y="4198144"/>
            <a:ext cx="9144000" cy="83388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speed limit (n) </a:t>
            </a:r>
            <a:r>
              <a:rPr lang="en-US" sz="3600" dirty="0">
                <a:cs typeface="Arial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cs typeface="Arial" pitchFamily="34" charset="0"/>
              </a:rPr>
              <a:t>ˈspiːd </a:t>
            </a:r>
            <a:r>
              <a:rPr lang="en-US" sz="3600" dirty="0" err="1">
                <a:solidFill>
                  <a:srgbClr val="FF0000"/>
                </a:solidFill>
                <a:cs typeface="Arial" pitchFamily="34" charset="0"/>
              </a:rPr>
              <a:t>lɪmɪt</a:t>
            </a:r>
            <a:r>
              <a:rPr lang="en-US" sz="3600" dirty="0">
                <a:cs typeface="Arial" pitchFamily="34" charset="0"/>
              </a:rPr>
              <a:t>/:</a:t>
            </a:r>
            <a:r>
              <a:rPr lang="en-US" sz="3600" b="1" dirty="0">
                <a:cs typeface="Arial" pitchFamily="34" charset="0"/>
              </a:rPr>
              <a:t> </a:t>
            </a:r>
            <a:r>
              <a:rPr lang="en-US" sz="3600" b="1" dirty="0" err="1">
                <a:cs typeface="Arial" pitchFamily="34" charset="0"/>
              </a:rPr>
              <a:t>giới</a:t>
            </a:r>
            <a:r>
              <a:rPr lang="en-US" sz="3600" b="1" dirty="0">
                <a:cs typeface="Arial" pitchFamily="34" charset="0"/>
              </a:rPr>
              <a:t> </a:t>
            </a:r>
            <a:r>
              <a:rPr lang="en-US" sz="3600" b="1" dirty="0" err="1">
                <a:cs typeface="Arial" pitchFamily="34" charset="0"/>
              </a:rPr>
              <a:t>hạn</a:t>
            </a:r>
            <a:r>
              <a:rPr lang="en-US" sz="3600" b="1" dirty="0">
                <a:cs typeface="Arial" pitchFamily="34" charset="0"/>
              </a:rPr>
              <a:t> </a:t>
            </a:r>
            <a:r>
              <a:rPr lang="en-US" sz="3600" b="1" dirty="0" err="1">
                <a:cs typeface="Arial" pitchFamily="34" charset="0"/>
              </a:rPr>
              <a:t>tốc</a:t>
            </a:r>
            <a:r>
              <a:rPr lang="en-US" sz="3600" b="1" dirty="0">
                <a:cs typeface="Arial" pitchFamily="34" charset="0"/>
              </a:rPr>
              <a:t> </a:t>
            </a:r>
            <a:r>
              <a:rPr lang="en-US" sz="3600" b="1" dirty="0" err="1">
                <a:cs typeface="Arial" pitchFamily="34" charset="0"/>
              </a:rPr>
              <a:t>độ</a:t>
            </a:r>
            <a:endParaRPr lang="en-US" sz="3600" b="1" spc="-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33" y="-1"/>
            <a:ext cx="6768752" cy="419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449532">
            <a:off x="3829778" y="350369"/>
            <a:ext cx="1216639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peed limit">
            <a:hlinkClick r:id="" action="ppaction://media"/>
            <a:extLst>
              <a:ext uri="{FF2B5EF4-FFF2-40B4-BE49-F238E27FC236}">
                <a16:creationId xmlns:a16="http://schemas.microsoft.com/office/drawing/2014/main" id="{4F55CA8A-C215-4B74-B6DC-EC1A055BE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29" y="35885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4220170"/>
            <a:ext cx="8638903" cy="83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Arial" charset="0"/>
              </a:rPr>
              <a:t>passenger (n)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/ˈpæsɪndʒə(r)/ : </a:t>
            </a:r>
            <a:r>
              <a:rPr lang="en-US" sz="3600" b="1" dirty="0" err="1"/>
              <a:t>hành</a:t>
            </a:r>
            <a:r>
              <a:rPr lang="en-US" sz="3600" b="1" dirty="0"/>
              <a:t> khách</a:t>
            </a:r>
            <a:endParaRPr lang="en-US" sz="3600" b="1" dirty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8" y="339502"/>
            <a:ext cx="7907164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 rot="8255136">
            <a:off x="4344550" y="1731988"/>
            <a:ext cx="855905" cy="2982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ssenger">
            <a:hlinkClick r:id="" action="ppaction://media"/>
            <a:extLst>
              <a:ext uri="{FF2B5EF4-FFF2-40B4-BE49-F238E27FC236}">
                <a16:creationId xmlns:a16="http://schemas.microsoft.com/office/drawing/2014/main" id="{818CC172-1A43-4C6C-9085-C49575C0B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70" y="3792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6" y="28663"/>
            <a:ext cx="6624736" cy="36003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15317" y="3629062"/>
            <a:ext cx="8961438" cy="7514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pavement (n)</a:t>
            </a:r>
            <a:r>
              <a:rPr lang="en-US" sz="3200" dirty="0">
                <a:cs typeface="Arial" pitchFamily="34" charset="0"/>
              </a:rPr>
              <a:t> /</a:t>
            </a:r>
            <a:r>
              <a:rPr lang="en-US" sz="3200" dirty="0">
                <a:solidFill>
                  <a:srgbClr val="FF0000"/>
                </a:solidFill>
                <a:cs typeface="Arial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cs typeface="Arial" pitchFamily="34" charset="0"/>
              </a:rPr>
              <a:t>peɪvmənt</a:t>
            </a:r>
            <a:r>
              <a:rPr lang="en-US" sz="3200" dirty="0">
                <a:cs typeface="Arial" pitchFamily="34" charset="0"/>
              </a:rPr>
              <a:t>/ </a:t>
            </a:r>
            <a:r>
              <a:rPr lang="en-US" sz="3200" b="1" dirty="0" err="1">
                <a:cs typeface="Arial" pitchFamily="34" charset="0"/>
              </a:rPr>
              <a:t>vỉa</a:t>
            </a:r>
            <a:r>
              <a:rPr lang="en-US" sz="3200" b="1" dirty="0">
                <a:cs typeface="Arial" pitchFamily="34" charset="0"/>
              </a:rPr>
              <a:t> </a:t>
            </a:r>
            <a:r>
              <a:rPr lang="en-US" sz="3200" b="1" dirty="0" err="1">
                <a:cs typeface="Arial" pitchFamily="34" charset="0"/>
              </a:rPr>
              <a:t>hè</a:t>
            </a:r>
            <a:endParaRPr lang="en-US" sz="3200" b="1" spc="-4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107641" y="1635646"/>
            <a:ext cx="2534838" cy="913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4361378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=sidewalk/ footpath</a:t>
            </a:r>
          </a:p>
        </p:txBody>
      </p:sp>
      <p:pic>
        <p:nvPicPr>
          <p:cNvPr id="6" name="pavement">
            <a:hlinkClick r:id="" action="ppaction://media"/>
            <a:extLst>
              <a:ext uri="{FF2B5EF4-FFF2-40B4-BE49-F238E27FC236}">
                <a16:creationId xmlns:a16="http://schemas.microsoft.com/office/drawing/2014/main" id="{8EC67BBD-7F6C-4D7E-B1DF-E38BC96E4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866" y="27844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F33C2CA-0F2C-4CCC-8B29-9E20FAC9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" y="-190500"/>
            <a:ext cx="9433560" cy="533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0EBD3-CAA4-456B-8896-7C3EF2AC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83821"/>
            <a:ext cx="8732520" cy="8584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Thursday, January 27</a:t>
            </a:r>
            <a:r>
              <a:rPr lang="en-US" sz="2400" baseline="30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, 2022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Unit 7: Traffic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Period 59- Lesson 5: Skills 1 ( p.12)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FF00"/>
              </a:solidFill>
              <a:latin typeface="Script MT Bold" panose="030406020406070809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1606-6017-4382-83F7-FEEDF8917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888" y="987574"/>
            <a:ext cx="4957179" cy="3934946"/>
          </a:xfrm>
        </p:spPr>
        <p:txBody>
          <a:bodyPr>
            <a:normAutofit/>
          </a:bodyPr>
          <a:lstStyle/>
          <a:p>
            <a:pPr marL="400050" indent="-400050">
              <a:buAutoNum type="romanUcPeriod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pedestrian (n)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pəˈdestriən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spc="-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zebra crossing (n)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ziːbrə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krɒsɪŋ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speed limit (n)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spiːd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lɪmɪt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/: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passenger (n)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/ˈ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pæsɪndʒə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(r)/ :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pavement (n)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/ˈ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peɪvmənt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000" b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000" b="1" spc="-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4F699-F32F-4AE6-B247-A11154EB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7735" y="942262"/>
            <a:ext cx="3253374" cy="39802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C3C0FD-D73E-4485-8C05-3557D6A69751}"/>
              </a:ext>
            </a:extLst>
          </p:cNvPr>
          <p:cNvCxnSpPr/>
          <p:nvPr/>
        </p:nvCxnSpPr>
        <p:spPr>
          <a:xfrm>
            <a:off x="5220067" y="942262"/>
            <a:ext cx="0" cy="37869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77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7494"/>
            <a:ext cx="6768752" cy="396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7961">
            <a:off x="6393313" y="1750985"/>
            <a:ext cx="998663" cy="29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176667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959"/>
            <a:ext cx="6495671" cy="41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43758"/>
            <a:ext cx="4104456" cy="128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865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"/>
            <a:ext cx="6768752" cy="419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449532">
            <a:off x="3829778" y="350369"/>
            <a:ext cx="1216639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3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5525"/>
            <a:ext cx="8411220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 rot="8669107">
            <a:off x="4242408" y="1667598"/>
            <a:ext cx="845619" cy="2982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9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ED4A-933E-42F6-A218-557E07E1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18722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OBJECTIVES: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4F4BD-C531-4427-BD76-17884D78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9703"/>
            <a:ext cx="8229600" cy="2454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eading for specific information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traffic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rules.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Speaking about traffic 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 about road safety ( guide SS to do at home)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9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5" y="195486"/>
            <a:ext cx="8208912" cy="40862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5" name="Right Arrow 4"/>
          <p:cNvSpPr/>
          <p:nvPr/>
        </p:nvSpPr>
        <p:spPr>
          <a:xfrm>
            <a:off x="3333306" y="2038218"/>
            <a:ext cx="2534838" cy="1107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48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123728" y="1923678"/>
            <a:ext cx="5544616" cy="92333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 charset="0"/>
              </a:rPr>
              <a:t>ROAD SAFETY</a:t>
            </a:r>
          </a:p>
        </p:txBody>
      </p:sp>
    </p:spTree>
    <p:extLst>
      <p:ext uri="{BB962C8B-B14F-4D97-AF65-F5344CB8AC3E}">
        <p14:creationId xmlns:p14="http://schemas.microsoft.com/office/powerpoint/2010/main" val="2985588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DCBA-A304-48ED-917B-91F6BDE0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 1: Look at the picture. Can you see anything that is dangerous?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0BA1CE-0A02-4711-A257-DB0287BF9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5" y="1203598"/>
            <a:ext cx="8011205" cy="3939902"/>
          </a:xfrm>
        </p:spPr>
      </p:pic>
    </p:spTree>
    <p:extLst>
      <p:ext uri="{BB962C8B-B14F-4D97-AF65-F5344CB8AC3E}">
        <p14:creationId xmlns:p14="http://schemas.microsoft.com/office/powerpoint/2010/main" val="1978398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F33C2CA-0F2C-4CCC-8B29-9E20FAC9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" y="-190500"/>
            <a:ext cx="9433560" cy="533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0EBD3-CAA4-456B-8896-7C3EF2AC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83821"/>
            <a:ext cx="8732520" cy="8584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Thursday, January 27</a:t>
            </a:r>
            <a:r>
              <a:rPr lang="en-US" sz="2400" baseline="30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, 2022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Unit 7: Traffic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Period 59- Lesson 5: Skills 1 ( p.12)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FF00"/>
              </a:solidFill>
              <a:latin typeface="Script MT Bold" panose="030406020406070809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1606-6017-4382-83F7-FEEDF8917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890" y="942262"/>
            <a:ext cx="4957177" cy="39802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. New words:</a:t>
            </a: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pedestrian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pəˈdestriən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 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spc="-4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zebra crossing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/ˌ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ziːbrə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krɒsɪŋ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speed limit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spiːd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lɪmɪt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/:</a:t>
            </a: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passenger (n)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pæsɪndʒə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(r)/ 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pavement (n)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peɪvmənt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000" b="1" i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000" b="1" spc="-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4F699-F32F-4AE6-B247-A11154EB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0067" y="1059582"/>
            <a:ext cx="3661042" cy="3862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. Reading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Ex 1: Look at the picture. Can you see anything dangerous?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C3C0FD-D73E-4485-8C05-3557D6A69751}"/>
              </a:ext>
            </a:extLst>
          </p:cNvPr>
          <p:cNvCxnSpPr/>
          <p:nvPr/>
        </p:nvCxnSpPr>
        <p:spPr>
          <a:xfrm>
            <a:off x="5220067" y="942262"/>
            <a:ext cx="0" cy="37869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F33C2CA-0F2C-4CCC-8B29-9E20FAC9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" y="-190500"/>
            <a:ext cx="9433560" cy="533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0EBD3-CAA4-456B-8896-7C3EF2AC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83821"/>
            <a:ext cx="8732520" cy="8584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Thursday, January 27</a:t>
            </a:r>
            <a:r>
              <a:rPr lang="en-US" sz="2400" baseline="30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, 2022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Unit 7: Traffic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Period 59- Lesson 5: Skills 1 ( p.12)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FF00"/>
              </a:solidFill>
              <a:latin typeface="Script MT Bold" panose="030406020406070809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1606-6017-4382-83F7-FEEDF8917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888" y="987574"/>
            <a:ext cx="4957179" cy="3934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. New words:</a:t>
            </a: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pedestrian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pəˈdestriən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 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spc="-4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zebra crossing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/ˌ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ziːbrə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krɒsɪŋ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speed limit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spiːd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lɪmɪt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/:</a:t>
            </a: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passenger (n)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pæsɪndʒə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(r)/ 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pavement (n)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peɪvmənt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000" b="1" i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000" b="1" spc="-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4F699-F32F-4AE6-B247-A11154EB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0067" y="942262"/>
            <a:ext cx="3661042" cy="3980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. Reading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Ex 1: Look at the picture. Can you see anything dangerous?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Ex 2: Matching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Ex 3: Read and answer</a:t>
            </a:r>
          </a:p>
          <a:p>
            <a:pPr marL="0" indent="0">
              <a:buNone/>
            </a:pPr>
            <a:endParaRPr lang="en-US" sz="2100" dirty="0">
              <a:solidFill>
                <a:schemeClr val="bg1"/>
              </a:solidFill>
              <a:latin typeface="Script MT Bold" panose="03040602040607080904" pitchFamily="66" charset="0"/>
            </a:endParaRPr>
          </a:p>
          <a:p>
            <a:pPr marL="0" indent="0">
              <a:buNone/>
            </a:pPr>
            <a:endParaRPr lang="en-US" sz="21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C3C0FD-D73E-4485-8C05-3557D6A69751}"/>
              </a:ext>
            </a:extLst>
          </p:cNvPr>
          <p:cNvCxnSpPr/>
          <p:nvPr/>
        </p:nvCxnSpPr>
        <p:spPr>
          <a:xfrm>
            <a:off x="5220067" y="942262"/>
            <a:ext cx="0" cy="37869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5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E498-7BAA-4FCA-8575-6DEFD91A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 2: Now match the words to make common expressions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F6E17-FFFA-4DC2-BC41-35DAE9C16E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1. traffic</a:t>
            </a:r>
          </a:p>
          <a:p>
            <a:pPr marL="0" indent="0">
              <a:buNone/>
            </a:pPr>
            <a:r>
              <a:rPr lang="en-US" dirty="0"/>
              <a:t>2. zebra</a:t>
            </a:r>
          </a:p>
          <a:p>
            <a:pPr marL="0" indent="0">
              <a:buNone/>
            </a:pPr>
            <a:r>
              <a:rPr lang="en-US" dirty="0"/>
              <a:t>3. road</a:t>
            </a:r>
          </a:p>
          <a:p>
            <a:pPr marL="0" indent="0">
              <a:buNone/>
            </a:pPr>
            <a:r>
              <a:rPr lang="en-US" dirty="0"/>
              <a:t>4. driving</a:t>
            </a:r>
          </a:p>
          <a:p>
            <a:pPr marL="0" indent="0">
              <a:buNone/>
            </a:pPr>
            <a:r>
              <a:rPr lang="en-US" dirty="0"/>
              <a:t>5. speed</a:t>
            </a:r>
          </a:p>
          <a:p>
            <a:pPr marL="0" indent="0">
              <a:buNone/>
            </a:pPr>
            <a:r>
              <a:rPr lang="en-US" dirty="0"/>
              <a:t>6. railway</a:t>
            </a:r>
          </a:p>
          <a:p>
            <a:pPr marL="0" indent="0">
              <a:buNone/>
            </a:pPr>
            <a:r>
              <a:rPr lang="en-US" dirty="0"/>
              <a:t>7. train</a:t>
            </a:r>
          </a:p>
          <a:p>
            <a:pPr marL="0" indent="0">
              <a:buNone/>
            </a:pPr>
            <a:r>
              <a:rPr lang="en-US" dirty="0"/>
              <a:t>8. means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5C965-BB63-4C78-AEC7-3B03237FB8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a. limit</a:t>
            </a:r>
          </a:p>
          <a:p>
            <a:pPr marL="0" indent="0">
              <a:buNone/>
            </a:pPr>
            <a:r>
              <a:rPr lang="en-US" dirty="0"/>
              <a:t>b. users</a:t>
            </a:r>
          </a:p>
          <a:p>
            <a:pPr marL="0" indent="0">
              <a:buNone/>
            </a:pPr>
            <a:r>
              <a:rPr lang="en-US" dirty="0"/>
              <a:t>c. license</a:t>
            </a:r>
          </a:p>
          <a:p>
            <a:pPr marL="0" indent="0">
              <a:buNone/>
            </a:pPr>
            <a:r>
              <a:rPr lang="en-US" dirty="0"/>
              <a:t>d. crossing</a:t>
            </a:r>
          </a:p>
          <a:p>
            <a:pPr marL="0" indent="0">
              <a:buNone/>
            </a:pPr>
            <a:r>
              <a:rPr lang="en-US" dirty="0"/>
              <a:t>e. of transport</a:t>
            </a:r>
          </a:p>
          <a:p>
            <a:pPr marL="0" indent="0">
              <a:buNone/>
            </a:pPr>
            <a:r>
              <a:rPr lang="en-US" dirty="0"/>
              <a:t>f. ticket</a:t>
            </a:r>
          </a:p>
          <a:p>
            <a:pPr marL="0" indent="0">
              <a:buNone/>
            </a:pPr>
            <a:r>
              <a:rPr lang="en-US" dirty="0"/>
              <a:t>g. jam</a:t>
            </a:r>
          </a:p>
          <a:p>
            <a:pPr marL="0" indent="0">
              <a:buNone/>
            </a:pPr>
            <a:r>
              <a:rPr lang="en-US" dirty="0"/>
              <a:t>h. station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09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B940-BF44-483F-9F01-7AB16535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01239" y="699543"/>
            <a:ext cx="8080795" cy="1055256"/>
          </a:xfrm>
        </p:spPr>
        <p:txBody>
          <a:bodyPr>
            <a:noAutofit/>
          </a:bodyPr>
          <a:lstStyle/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Ex 3: Work in  groups (break out 4 rooms)</a:t>
            </a:r>
            <a:br>
              <a:rPr lang="en-US" sz="3600" b="1" dirty="0"/>
            </a:br>
            <a:r>
              <a:rPr lang="en-US" sz="3600" b="1" dirty="0"/>
              <a:t>Answer the 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A7CE-BB00-4289-8F48-5A5760B4D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3648" y="2355726"/>
            <a:ext cx="7128792" cy="2238896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When you are a road user, what you should NOT do?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35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1382839-5C17-4718-8F6B-833365A301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71550"/>
            <a:ext cx="807524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2DC0E-5940-40D3-8B10-13E493534EAE}"/>
              </a:ext>
            </a:extLst>
          </p:cNvPr>
          <p:cNvSpPr txBox="1"/>
          <p:nvPr/>
        </p:nvSpPr>
        <p:spPr>
          <a:xfrm>
            <a:off x="1187624" y="4443958"/>
            <a:ext cx="5677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When you are a road user, what you should NOT do?</a:t>
            </a:r>
            <a:endParaRPr lang="en-US" dirty="0"/>
          </a:p>
          <a:p>
            <a:r>
              <a:rPr lang="en-US" dirty="0" err="1"/>
              <a:t>Eg</a:t>
            </a:r>
            <a:r>
              <a:rPr lang="en-US" sz="2000" b="1" dirty="0"/>
              <a:t>: We shouldn’t wave our hand when riding a bike.</a:t>
            </a:r>
          </a:p>
        </p:txBody>
      </p:sp>
    </p:spTree>
    <p:extLst>
      <p:ext uri="{BB962C8B-B14F-4D97-AF65-F5344CB8AC3E}">
        <p14:creationId xmlns:p14="http://schemas.microsoft.com/office/powerpoint/2010/main" val="29780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E623-469E-4CE7-943B-25304AD9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09588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When you are a road user, what you should NOT do?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E1292-11F8-44BB-B80E-B5B4D97AE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584" y="4515966"/>
            <a:ext cx="7859216" cy="627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Eg</a:t>
            </a:r>
            <a:r>
              <a:rPr lang="en-US" dirty="0"/>
              <a:t>: </a:t>
            </a:r>
            <a:r>
              <a:rPr lang="en-US" sz="2000" b="1" dirty="0"/>
              <a:t>We shouldn’t sit in front of the driver when going by motorbike.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2A69B9A-6619-42F1-9C30-FB2EF6DE60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9582"/>
            <a:ext cx="82296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1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74431" y="915566"/>
            <a:ext cx="907300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/>
              <a:t>1. Where should you cross the street?  </a:t>
            </a:r>
          </a:p>
          <a:p>
            <a:r>
              <a:rPr lang="en-US" sz="2400" b="1" dirty="0"/>
              <a:t>2. What must one always do when he /she drive? </a:t>
            </a:r>
          </a:p>
          <a:p>
            <a:r>
              <a:rPr lang="en-US" sz="2400" b="1" dirty="0"/>
              <a:t>3. Should we drive after drinking alcohol? </a:t>
            </a:r>
          </a:p>
          <a:p>
            <a:r>
              <a:rPr lang="en-US" sz="2400" b="1" dirty="0"/>
              <a:t>4. What must you do before turning left or right while driving or </a:t>
            </a:r>
          </a:p>
          <a:p>
            <a:r>
              <a:rPr lang="en-US" sz="2400" b="1" dirty="0"/>
              <a:t>     riding a motorbike?</a:t>
            </a:r>
          </a:p>
          <a:p>
            <a:r>
              <a:rPr lang="en-US" sz="2400" b="1" dirty="0"/>
              <a:t>5. Who should wear light-coloured clothes in the dark?</a:t>
            </a:r>
          </a:p>
          <a:p>
            <a:r>
              <a:rPr lang="en-US" sz="2400" b="1" dirty="0"/>
              <a:t>6. Should a cyclist or a motorist carry a passenger in front of him/her?</a:t>
            </a:r>
          </a:p>
          <a:p>
            <a:r>
              <a:rPr lang="en-US" sz="2400" b="1" dirty="0"/>
              <a:t>7. What must a motorist always do when they ride a motorbike?</a:t>
            </a:r>
          </a:p>
          <a:p>
            <a:r>
              <a:rPr lang="en-US" sz="2400" b="1" dirty="0"/>
              <a:t>8. What must a pedestrian do before he/she crosses the street?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19548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Read and answer the questions</a:t>
            </a:r>
          </a:p>
        </p:txBody>
      </p:sp>
      <p:pic>
        <p:nvPicPr>
          <p:cNvPr id="3" name="Online Media 2" title="Đồng hồ đếm ngược 7 phút || 7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C5B60D27-10F5-45AD-B93B-BA354A0F4A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13166" y="94064"/>
            <a:ext cx="2540000" cy="143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5" y="314243"/>
            <a:ext cx="3611374" cy="2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13" y="314243"/>
            <a:ext cx="3616820" cy="205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5" y="2283719"/>
            <a:ext cx="3611374" cy="186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13" y="2570810"/>
            <a:ext cx="3616820" cy="186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49170"/>
            <a:ext cx="3611374" cy="186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415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153" y="839487"/>
            <a:ext cx="30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  <a:cs typeface="+mn-cs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87996" y="839487"/>
            <a:ext cx="30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  <a:cs typeface="+mn-cs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03458" y="839487"/>
            <a:ext cx="30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  <a:cs typeface="+mn-cs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24720" y="828414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  <a:cs typeface="+mn-cs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07963" y="839487"/>
            <a:ext cx="30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  <a:cs typeface="+mn-cs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97245" y="839487"/>
            <a:ext cx="30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  <a:cs typeface="+mn-cs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34243" y="839487"/>
            <a:ext cx="30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  <a:cs typeface="+mn-cs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44482" y="839487"/>
            <a:ext cx="30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spc="5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  <a:cs typeface="+mn-cs"/>
              </a:rPr>
              <a:t>8</a:t>
            </a:r>
          </a:p>
        </p:txBody>
      </p:sp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0" y="1944954"/>
            <a:ext cx="1458011" cy="109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63" y="2991214"/>
            <a:ext cx="1280250" cy="9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80949" y="1340092"/>
            <a:ext cx="56473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CONGRATULATION!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27" y="169462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5767"/>
            <a:ext cx="5621262" cy="550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469741" y="1344906"/>
            <a:ext cx="56473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CONGRATULATION!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64" y="160338"/>
            <a:ext cx="3673751" cy="35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42" y="-28940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466717" y="1337593"/>
            <a:ext cx="56473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CONGRATULATION!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79" y="246327"/>
            <a:ext cx="4290921" cy="36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18" y="796925"/>
            <a:ext cx="5650022" cy="49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0-Point Star 11"/>
          <p:cNvSpPr/>
          <p:nvPr/>
        </p:nvSpPr>
        <p:spPr>
          <a:xfrm>
            <a:off x="0" y="2304686"/>
            <a:ext cx="711504" cy="724264"/>
          </a:xfrm>
          <a:prstGeom prst="star10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10-Point Star 42"/>
          <p:cNvSpPr/>
          <p:nvPr/>
        </p:nvSpPr>
        <p:spPr>
          <a:xfrm>
            <a:off x="0" y="3295286"/>
            <a:ext cx="711504" cy="724264"/>
          </a:xfrm>
          <a:prstGeom prst="star10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26" name="Picture 2" descr="C:\Users\Admin\Desktop\tesla_car_PNG24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8"/>
            <a:ext cx="878756" cy="67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Káº¿t quáº£ hÃ¬nh áº£nh cho bik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0" y="112878"/>
            <a:ext cx="1081824" cy="78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103" y="112878"/>
            <a:ext cx="927480" cy="78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80" y="112877"/>
            <a:ext cx="1095126" cy="78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47" y="117806"/>
            <a:ext cx="991666" cy="81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57" y="117807"/>
            <a:ext cx="1041956" cy="81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46" y="112877"/>
            <a:ext cx="959419" cy="81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62" y="108000"/>
            <a:ext cx="1029378" cy="82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3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33663 0.0003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63 0.00031 L 0.56163 0.001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63 0.00123 L 0.8033 0.000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4.03769E-6 L 0.32483 0.002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0247 L 0.54983 0.0024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82 -0.18908 L 0.79028 -0.1847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1560" y="922628"/>
            <a:ext cx="4536504" cy="12170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1.Hoang is riding a bike, and he is wearing a helmet.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66859"/>
            <a:ext cx="1021007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9772"/>
            <a:ext cx="201622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2139702"/>
            <a:ext cx="8776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* Model sentences: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: Do you think …………………….. safely or dangerously?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B</a:t>
            </a:r>
            <a:r>
              <a:rPr lang="en-US" sz="2800" dirty="0">
                <a:solidFill>
                  <a:prstClr val="black"/>
                </a:solidFill>
              </a:rPr>
              <a:t>: …………(</a:t>
            </a:r>
            <a:r>
              <a:rPr lang="en-US" sz="2800" i="1" dirty="0">
                <a:solidFill>
                  <a:prstClr val="black"/>
                </a:solidFill>
              </a:rPr>
              <a:t>Safely/ Dangerously</a:t>
            </a:r>
            <a:r>
              <a:rPr lang="en-US" sz="2800" dirty="0">
                <a:solidFill>
                  <a:prstClr val="black"/>
                </a:solidFill>
              </a:rPr>
              <a:t>)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: Why?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B</a:t>
            </a:r>
            <a:r>
              <a:rPr lang="en-US" sz="2800" dirty="0">
                <a:solidFill>
                  <a:prstClr val="black"/>
                </a:solidFill>
              </a:rPr>
              <a:t>: Because ………………….</a:t>
            </a:r>
            <a:r>
              <a:rPr lang="en-US" sz="2800" i="1" dirty="0">
                <a:solidFill>
                  <a:prstClr val="black"/>
                </a:solidFill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: You’re right.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123478"/>
            <a:ext cx="8556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indent="-442913" fontAlgn="auto">
              <a:spcBef>
                <a:spcPts val="0"/>
              </a:spcBef>
              <a:spcAft>
                <a:spcPts val="0"/>
              </a:spcAft>
              <a:tabLst>
                <a:tab pos="442913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	In pairs, ask and answer </a:t>
            </a:r>
            <a:endParaRPr lang="en-US" sz="3600" b="1" spc="-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80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23478"/>
            <a:ext cx="85563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indent="-442913" fontAlgn="auto">
              <a:spcBef>
                <a:spcPts val="0"/>
              </a:spcBef>
              <a:spcAft>
                <a:spcPts val="0"/>
              </a:spcAft>
              <a:tabLst>
                <a:tab pos="442913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	In pairs, ask and answer who is using the road SAFELY, and who is acting DANGEROUSLY. Give reasons. Write the dialogue into your notebook.</a:t>
            </a:r>
            <a:endParaRPr lang="en-US" sz="3600" b="1" spc="-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897" y="1707654"/>
            <a:ext cx="81225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* Model sentences:</a:t>
            </a:r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b="1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i="1" dirty="0">
                <a:solidFill>
                  <a:prstClr val="black"/>
                </a:solidFill>
              </a:rPr>
              <a:t>Do you think …………………….. safely or dangerously?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B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i="1" dirty="0">
                <a:solidFill>
                  <a:prstClr val="black"/>
                </a:solidFill>
              </a:rPr>
              <a:t>………………….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i="1" dirty="0">
                <a:solidFill>
                  <a:prstClr val="black"/>
                </a:solidFill>
              </a:rPr>
              <a:t>Why?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B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i="1" dirty="0">
                <a:solidFill>
                  <a:prstClr val="black"/>
                </a:solidFill>
              </a:rPr>
              <a:t>Because ………………………………….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A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en-US" sz="2800" i="1" dirty="0">
                <a:solidFill>
                  <a:prstClr val="black"/>
                </a:solidFill>
              </a:rPr>
              <a:t>You’re right.</a:t>
            </a:r>
          </a:p>
        </p:txBody>
      </p:sp>
    </p:spTree>
    <p:extLst>
      <p:ext uri="{BB962C8B-B14F-4D97-AF65-F5344CB8AC3E}">
        <p14:creationId xmlns:p14="http://schemas.microsoft.com/office/powerpoint/2010/main" val="2359341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09053" y="3579862"/>
            <a:ext cx="9566394" cy="1347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2913" indent="-4429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Eg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It’s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dangerous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because he is likely to have an accident.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7534"/>
            <a:ext cx="565769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34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3813" y="3291830"/>
            <a:ext cx="9250363" cy="18076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2913" indent="-4429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She is driving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safely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because the seatbelt can prevent her from being injured or killed in car accidents.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43" y="-3967"/>
            <a:ext cx="5810250" cy="351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229600" cy="857250"/>
          </a:xfrm>
        </p:spPr>
        <p:txBody>
          <a:bodyPr/>
          <a:lstStyle/>
          <a:p>
            <a:r>
              <a:rPr lang="en-US" dirty="0"/>
              <a:t>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7" y="1263949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ROAD SAFETY IS HAPPINESS FOR EVERYBODY, FOR YOU AND FOR ME</a:t>
            </a:r>
          </a:p>
        </p:txBody>
      </p:sp>
    </p:spTree>
    <p:extLst>
      <p:ext uri="{BB962C8B-B14F-4D97-AF65-F5344CB8AC3E}">
        <p14:creationId xmlns:p14="http://schemas.microsoft.com/office/powerpoint/2010/main" val="1910699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E013-4559-4A99-BC49-D251D635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Wrap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25EA5-27E7-46FF-AD8E-CD2C15636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435280" cy="3531394"/>
          </a:xfrm>
        </p:spPr>
        <p:txBody>
          <a:bodyPr/>
          <a:lstStyle/>
          <a:p>
            <a:pPr marL="0" indent="0">
              <a:buNone/>
            </a:pPr>
            <a:endParaRPr lang="en-US" sz="40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US" dirty="0"/>
              <a:t>Some new words about the topic: “ Traffic”</a:t>
            </a:r>
          </a:p>
          <a:p>
            <a:pPr marL="0" indent="0">
              <a:buNone/>
            </a:pPr>
            <a:r>
              <a:rPr lang="en-US" i="1" dirty="0" err="1">
                <a:solidFill>
                  <a:srgbClr val="FF0000"/>
                </a:solidFill>
              </a:rPr>
              <a:t>Eg</a:t>
            </a:r>
            <a:r>
              <a:rPr lang="en-US" i="1" dirty="0">
                <a:solidFill>
                  <a:srgbClr val="FF0000"/>
                </a:solidFill>
              </a:rPr>
              <a:t>: Pavement, zebra crossing, speed limit, …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dirty="0"/>
              <a:t>Practice reading about traffic safety on the road</a:t>
            </a:r>
          </a:p>
        </p:txBody>
      </p:sp>
    </p:spTree>
    <p:extLst>
      <p:ext uri="{BB962C8B-B14F-4D97-AF65-F5344CB8AC3E}">
        <p14:creationId xmlns:p14="http://schemas.microsoft.com/office/powerpoint/2010/main" val="3201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F33C2CA-0F2C-4CCC-8B29-9E20FAC9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" y="-190500"/>
            <a:ext cx="9433560" cy="533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0EBD3-CAA4-456B-8896-7C3EF2AC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83821"/>
            <a:ext cx="8732520" cy="8584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Thursday, January 27</a:t>
            </a:r>
            <a:r>
              <a:rPr lang="en-US" sz="2400" baseline="30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, 2022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Unit 7: Traffic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Period 59- Lesson 5: Skills 1 ( p.12)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FF00"/>
              </a:solidFill>
              <a:latin typeface="Script MT Bold" panose="030406020406070809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1606-6017-4382-83F7-FEEDF8917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888" y="987574"/>
            <a:ext cx="4957179" cy="3934946"/>
          </a:xfrm>
        </p:spPr>
        <p:txBody>
          <a:bodyPr>
            <a:normAutofit/>
          </a:bodyPr>
          <a:lstStyle/>
          <a:p>
            <a:pPr marL="400050" indent="-400050">
              <a:buAutoNum type="romanUcPeriod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New words:</a:t>
            </a: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pedestrian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pəˈdestriən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 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spc="-4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zebra crossing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/ˌ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ziːbrə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krɒsɪŋ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speed limit (n) 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spiːd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lɪmɪt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/:</a:t>
            </a: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passenger (n)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pæsɪndʒə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(r)/ 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pavement (n)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/ˈ</a:t>
            </a:r>
            <a:r>
              <a:rPr lang="en-US" sz="2000" dirty="0" err="1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peɪvmənt</a:t>
            </a:r>
            <a:r>
              <a:rPr lang="en-US" sz="2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/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000" b="1" i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2000" b="1" spc="-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4F699-F32F-4AE6-B247-A11154EB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0067" y="942262"/>
            <a:ext cx="3661042" cy="3980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. Reading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Ex 1: Look at the picture. Can you see anything dangerous?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Ex 2: Matching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Ex 3: Read and answer</a:t>
            </a:r>
          </a:p>
          <a:p>
            <a:pPr marL="0" indent="0">
              <a:buNone/>
            </a:pPr>
            <a:r>
              <a:rPr lang="en-US" sz="2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. Speaking: do at home</a:t>
            </a:r>
          </a:p>
          <a:p>
            <a:pPr marL="0" indent="0">
              <a:buNone/>
            </a:pPr>
            <a:r>
              <a:rPr lang="en-US" sz="21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. Homework:</a:t>
            </a:r>
          </a:p>
          <a:p>
            <a:pPr>
              <a:buFontTx/>
              <a:buChar char="-"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Write new words ( 2 lines/ 1 word)</a:t>
            </a:r>
          </a:p>
          <a:p>
            <a:pPr>
              <a:buFontTx/>
              <a:buChar char="-"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Do ex D1,2 p. 8- workbook</a:t>
            </a:r>
          </a:p>
          <a:p>
            <a:pPr>
              <a:buFontTx/>
              <a:buChar char="-"/>
            </a:pPr>
            <a:r>
              <a:rPr lang="en-US" sz="2100" dirty="0">
                <a:solidFill>
                  <a:schemeClr val="bg1"/>
                </a:solidFill>
                <a:latin typeface="Script MT Bold" panose="03040602040607080904" pitchFamily="66" charset="0"/>
              </a:rPr>
              <a:t>Prepare Unit 7: Skills 2</a:t>
            </a:r>
          </a:p>
          <a:p>
            <a:pPr marL="0" indent="0">
              <a:buNone/>
            </a:pPr>
            <a:endParaRPr lang="en-US" sz="21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C3C0FD-D73E-4485-8C05-3557D6A69751}"/>
              </a:ext>
            </a:extLst>
          </p:cNvPr>
          <p:cNvCxnSpPr/>
          <p:nvPr/>
        </p:nvCxnSpPr>
        <p:spPr>
          <a:xfrm>
            <a:off x="5220067" y="942262"/>
            <a:ext cx="0" cy="37869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19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143000" y="1995686"/>
            <a:ext cx="731743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  <a:cs typeface="+mn-cs"/>
              </a:rPr>
              <a:t>Goodbye!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b="1" spc="400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  <a:cs typeface="+mn-cs"/>
              </a:rPr>
              <a:t>See you again!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843558"/>
            <a:ext cx="7162800" cy="5157194"/>
          </a:xfrm>
          <a:prstGeom prst="rect">
            <a:avLst/>
          </a:prstGeom>
        </p:spPr>
        <p:txBody>
          <a:bodyPr spcFirstLastPara="1">
            <a:prstTxWarp prst="textArchUp">
              <a:avLst>
                <a:gd name="adj" fmla="val 11134828"/>
              </a:avLst>
            </a:prstTxWarp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+mn-cs"/>
              </a:rPr>
              <a:t>THANKS FOR YOUR ATTENTION!</a:t>
            </a:r>
            <a:endParaRPr lang="vi-VN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/>
          <p:cNvSpPr txBox="1">
            <a:spLocks noChangeArrowheads="1"/>
          </p:cNvSpPr>
          <p:nvPr/>
        </p:nvSpPr>
        <p:spPr bwMode="auto">
          <a:xfrm>
            <a:off x="376892" y="261610"/>
            <a:ext cx="901628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GAME:</a:t>
            </a:r>
          </a:p>
          <a:p>
            <a:pPr eaLnBrk="1" hangingPunct="1"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Look at the pictures. Say what we should/shouldn’t do</a:t>
            </a: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 should</a:t>
            </a:r>
          </a:p>
          <a:p>
            <a:pPr eaLnBrk="1" hangingPunct="1">
              <a:spcBef>
                <a:spcPct val="50000"/>
              </a:spcBef>
            </a:pP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 shouldn’t</a:t>
            </a:r>
            <a:endParaRPr lang="en-US" sz="40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2" name="Picture 6" descr="D:\Minh Ly\Nguyen Hue secondary school\Tieng Anh 7 thi diem\Bai giang power point\Unit 7\disagree f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2373" y="3828916"/>
            <a:ext cx="1518688" cy="1080120"/>
          </a:xfrm>
          <a:prstGeom prst="rect">
            <a:avLst/>
          </a:prstGeom>
          <a:noFill/>
          <a:ln>
            <a:solidFill>
              <a:srgbClr val="C0504D">
                <a:lumMod val="5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3241671" y="3094649"/>
            <a:ext cx="1080120" cy="0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>
            <a:off x="3281259" y="4515966"/>
            <a:ext cx="1080120" cy="0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15" name="Picture 8" descr="D:\Minh Ly\Nguyen Hue secondary school\Tieng Anh 7 thi diem\Bai giang power point\Unit 7\happy fac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15" y="2139702"/>
            <a:ext cx="1575445" cy="122413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52636" y="1322090"/>
            <a:ext cx="91630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</a:rPr>
              <a:t>“When we use the roads, we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</a:rPr>
              <a:t>should OR shouldn’t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</a:rPr>
              <a:t> ……….”</a:t>
            </a:r>
          </a:p>
        </p:txBody>
      </p:sp>
    </p:spTree>
    <p:extLst>
      <p:ext uri="{BB962C8B-B14F-4D97-AF65-F5344CB8AC3E}">
        <p14:creationId xmlns:p14="http://schemas.microsoft.com/office/powerpoint/2010/main" val="40995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D:\Minh Ly\Nguyen Hue secondary school\Tieng Anh 7 thi diem\Bai giang power point\Unit 7\n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648" y="771550"/>
            <a:ext cx="3766641" cy="187220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D:\Minh Ly\Nguyen Hue secondary school\Tieng Anh 7 thi diem\Bai giang power point\Unit 7\disagree f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79" y="870644"/>
            <a:ext cx="2088761" cy="167401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860032" y="1707635"/>
            <a:ext cx="1368748" cy="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icture 7" descr="D:\Minh Ly\Nguyen Hue secondary school\Tieng Anh 7 thi diem\Bai giang power point\Unit 7\shou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9782"/>
            <a:ext cx="3766641" cy="2155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860032" y="3937509"/>
            <a:ext cx="122473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Picture 8" descr="D:\Minh Ly\Nguyen Hue secondary school\Tieng Anh 7 thi diem\Bai giang power point\Unit 7\happy fac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79" y="3087998"/>
            <a:ext cx="2088762" cy="1699022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78507" y="239212"/>
            <a:ext cx="916305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When you take your children to school , what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should 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you </a:t>
            </a:r>
            <a:r>
              <a:rPr lang="en-US" sz="2000" b="1" i="1" dirty="0">
                <a:solidFill>
                  <a:srgbClr val="FF0000"/>
                </a:solidFill>
                <a:latin typeface="Arial" charset="0"/>
              </a:rPr>
              <a:t>do/ not do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1619672" y="3003798"/>
            <a:ext cx="1628766" cy="165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D:\Minh Ly\Nguyen Hue secondary school\Tieng Anh 7 thi diem\Bai giang power point\Unit 7\disagree f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1088" y="3011694"/>
            <a:ext cx="2425700" cy="181927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851648" y="1364456"/>
            <a:ext cx="10801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51648" y="3867894"/>
            <a:ext cx="10801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Picture 8" descr="D:\Minh Ly\Nguyen Hue secondary school\Tieng Anh 7 thi diem\Bai giang power point\Unit 7\happy fac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9" y="631033"/>
            <a:ext cx="2425699" cy="169902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D:\Minh Ly\Nguyen Hue secondary school\Tieng Anh 7 thi diem\Bai giang power point\Unit 7\shoul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619120"/>
            <a:ext cx="3651448" cy="2069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D:\Minh Ly\Nguyen Hue secondary school\Tieng Anh 7 thi diem\Bai giang power point\Unit 7\not 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9" y="2794406"/>
            <a:ext cx="3651447" cy="22348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0354" y="51476"/>
            <a:ext cx="91630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</a:rPr>
              <a:t>When you are a road user, you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should OR shouldn’t </a:t>
            </a: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5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D:\Minh Ly\Nguyen Hue secondary school\Tieng Anh 7 thi diem\Bai giang power point\Unit 7\disagree f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43" y="681037"/>
            <a:ext cx="2088232" cy="18192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159499" y="1364456"/>
            <a:ext cx="10081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03515" y="3626644"/>
            <a:ext cx="10081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Picture 8" descr="D:\Minh Ly\Nguyen Hue secondary school\Tieng Anh 7 thi diem\Bai giang power point\Unit 7\happy fac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43" y="3040858"/>
            <a:ext cx="2088232" cy="169902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 descr="D:\Minh Ly\Nguyen Hue secondary school\Tieng Anh 7 thi diem\Bai giang power point\Unit 7\should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6429"/>
            <a:ext cx="4055243" cy="2281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10354" y="51476"/>
            <a:ext cx="916305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</a:rPr>
              <a:t>When you are a road user, you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should OR shouldn’t </a:t>
            </a: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81037"/>
            <a:ext cx="4055243" cy="199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6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6985" y="1563638"/>
            <a:ext cx="54512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7200" b="1" dirty="0">
                <a:ln w="571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/>
              </a:rPr>
              <a:t>ROAD SAFETY</a:t>
            </a:r>
            <a:endParaRPr lang="en-US" sz="900" b="1" dirty="0">
              <a:ln w="57150">
                <a:solidFill>
                  <a:srgbClr val="FFFF00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5536" y="482432"/>
            <a:ext cx="44644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I. READING: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802" y="2931790"/>
            <a:ext cx="3238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cs typeface="Arial" pitchFamily="34" charset="0"/>
              </a:rPr>
              <a:t>1. New words:</a:t>
            </a:r>
          </a:p>
        </p:txBody>
      </p:sp>
    </p:spTree>
    <p:extLst>
      <p:ext uri="{BB962C8B-B14F-4D97-AF65-F5344CB8AC3E}">
        <p14:creationId xmlns:p14="http://schemas.microsoft.com/office/powerpoint/2010/main" val="16433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F33C2CA-0F2C-4CCC-8B29-9E20FAC9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780" y="-190500"/>
            <a:ext cx="9433560" cy="533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0EBD3-CAA4-456B-8896-7C3EF2AC2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83821"/>
            <a:ext cx="8732520" cy="8584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Thursday, January 27</a:t>
            </a:r>
            <a:r>
              <a:rPr lang="en-US" sz="2400" baseline="300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, 2022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Unit 7: Traffic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Period 59- Lesson 5: Skills 1 ( p.12)</a:t>
            </a:r>
            <a:br>
              <a:rPr lang="en-US" sz="2400" dirty="0">
                <a:solidFill>
                  <a:schemeClr val="bg1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FF00"/>
              </a:solidFill>
              <a:latin typeface="Script MT Bold" panose="030406020406070809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1606-6017-4382-83F7-FEEDF8917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888" y="987574"/>
            <a:ext cx="4957179" cy="3934946"/>
          </a:xfrm>
        </p:spPr>
        <p:txBody>
          <a:bodyPr>
            <a:normAutofit/>
          </a:bodyPr>
          <a:lstStyle/>
          <a:p>
            <a:pPr marL="400050" indent="-400050">
              <a:buAutoNum type="romanUcPeriod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</a:p>
          <a:p>
            <a:pPr>
              <a:buFontTx/>
              <a:buChar char="-"/>
            </a:pPr>
            <a:endParaRPr lang="en-US" sz="2000" b="1" spc="-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spc="-4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1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4F699-F32F-4AE6-B247-A11154EB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7735" y="942262"/>
            <a:ext cx="3253374" cy="39802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C3C0FD-D73E-4485-8C05-3557D6A69751}"/>
              </a:ext>
            </a:extLst>
          </p:cNvPr>
          <p:cNvCxnSpPr/>
          <p:nvPr/>
        </p:nvCxnSpPr>
        <p:spPr>
          <a:xfrm>
            <a:off x="5220067" y="942262"/>
            <a:ext cx="0" cy="37869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6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131&quot;&gt;&lt;object type=&quot;3&quot; unique_id=&quot;10132&quot;&gt;&lt;property id=&quot;20148&quot; value=&quot;5&quot;/&gt;&lt;property id=&quot;20300&quot; value=&quot;Slide 1&quot;/&gt;&lt;property id=&quot;20307&quot; value=&quot;262&quot;/&gt;&lt;/object&gt;&lt;object type=&quot;3&quot; unique_id=&quot;10133&quot;&gt;&lt;property id=&quot;20148&quot; value=&quot;5&quot;/&gt;&lt;property id=&quot;20300&quot; value=&quot;Slide 2&quot;/&gt;&lt;property id=&quot;20307&quot; value=&quot;288&quot;/&gt;&lt;/object&gt;&lt;object type=&quot;3&quot; unique_id=&quot;10135&quot;&gt;&lt;property id=&quot;20148&quot; value=&quot;5&quot;/&gt;&lt;property id=&quot;20300&quot; value=&quot;Slide 3&quot;/&gt;&lt;property id=&quot;20307&quot; value=&quot;308&quot;/&gt;&lt;/object&gt;&lt;object type=&quot;3&quot; unique_id=&quot;10136&quot;&gt;&lt;property id=&quot;20148&quot; value=&quot;5&quot;/&gt;&lt;property id=&quot;20300&quot; value=&quot;Slide 5&quot;/&gt;&lt;property id=&quot;20307&quot; value=&quot;290&quot;/&gt;&lt;/object&gt;&lt;object type=&quot;3&quot; unique_id=&quot;10137&quot;&gt;&lt;property id=&quot;20148&quot; value=&quot;5&quot;/&gt;&lt;property id=&quot;20300&quot; value=&quot;Slide 15&quot;/&gt;&lt;property id=&quot;20307&quot; value=&quot;292&quot;/&gt;&lt;/object&gt;&lt;object type=&quot;3&quot; unique_id=&quot;10138&quot;&gt;&lt;property id=&quot;20148&quot; value=&quot;5&quot;/&gt;&lt;property id=&quot;20300&quot; value=&quot;Slide 4&quot;/&gt;&lt;property id=&quot;20307&quot; value=&quot;298&quot;/&gt;&lt;/object&gt;&lt;object type=&quot;3&quot; unique_id=&quot;10139&quot;&gt;&lt;property id=&quot;20148&quot; value=&quot;5&quot;/&gt;&lt;property id=&quot;20300&quot; value=&quot;Slide 16&quot;/&gt;&lt;property id=&quot;20307&quot; value=&quot;299&quot;/&gt;&lt;/object&gt;&lt;object type=&quot;3&quot; unique_id=&quot;10140&quot;&gt;&lt;property id=&quot;20148&quot; value=&quot;5&quot;/&gt;&lt;property id=&quot;20300&quot; value=&quot;Slide 18&quot;/&gt;&lt;property id=&quot;20307&quot; value=&quot;274&quot;/&gt;&lt;/object&gt;&lt;object type=&quot;3&quot; unique_id=&quot;10141&quot;&gt;&lt;property id=&quot;20148&quot; value=&quot;5&quot;/&gt;&lt;property id=&quot;20300&quot; value=&quot;Slide 21&quot;/&gt;&lt;property id=&quot;20307&quot; value=&quot;289&quot;/&gt;&lt;/object&gt;&lt;object type=&quot;3&quot; unique_id=&quot;10142&quot;&gt;&lt;property id=&quot;20148&quot; value=&quot;5&quot;/&gt;&lt;property id=&quot;20300&quot; value=&quot;Slide 22&quot;/&gt;&lt;property id=&quot;20307&quot; value=&quot;293&quot;/&gt;&lt;/object&gt;&lt;object type=&quot;3&quot; unique_id=&quot;10143&quot;&gt;&lt;property id=&quot;20148&quot; value=&quot;5&quot;/&gt;&lt;property id=&quot;20300&quot; value=&quot;Slide 23&quot;/&gt;&lt;property id=&quot;20307&quot; value=&quot;300&quot;/&gt;&lt;/object&gt;&lt;object type=&quot;3&quot; unique_id=&quot;10144&quot;&gt;&lt;property id=&quot;20148&quot; value=&quot;5&quot;/&gt;&lt;property id=&quot;20300&quot; value=&quot;Slide 25&quot;/&gt;&lt;property id=&quot;20307&quot; value=&quot;301&quot;/&gt;&lt;/object&gt;&lt;object type=&quot;3&quot; unique_id=&quot;10145&quot;&gt;&lt;property id=&quot;20148&quot; value=&quot;5&quot;/&gt;&lt;property id=&quot;20300&quot; value=&quot;Slide 26&quot;/&gt;&lt;property id=&quot;20307&quot; value=&quot;302&quot;/&gt;&lt;/object&gt;&lt;object type=&quot;3&quot; unique_id=&quot;10146&quot;&gt;&lt;property id=&quot;20148&quot; value=&quot;5&quot;/&gt;&lt;property id=&quot;20300&quot; value=&quot;Slide 27&quot;/&gt;&lt;property id=&quot;20307&quot; value=&quot;303&quot;/&gt;&lt;/object&gt;&lt;object type=&quot;3&quot; unique_id=&quot;10147&quot;&gt;&lt;property id=&quot;20148&quot; value=&quot;5&quot;/&gt;&lt;property id=&quot;20300&quot; value=&quot;Slide 28&quot;/&gt;&lt;property id=&quot;20307&quot; value=&quot;304&quot;/&gt;&lt;/object&gt;&lt;object type=&quot;3&quot; unique_id=&quot;10148&quot;&gt;&lt;property id=&quot;20148&quot; value=&quot;5&quot;/&gt;&lt;property id=&quot;20300&quot; value=&quot;Slide 29&quot;/&gt;&lt;property id=&quot;20307&quot; value=&quot;305&quot;/&gt;&lt;/object&gt;&lt;object type=&quot;3&quot; unique_id=&quot;10149&quot;&gt;&lt;property id=&quot;20148&quot; value=&quot;5&quot;/&gt;&lt;property id=&quot;20300&quot; value=&quot;Slide 30&quot;/&gt;&lt;property id=&quot;20307&quot; value=&quot;306&quot;/&gt;&lt;/object&gt;&lt;object type=&quot;3&quot; unique_id=&quot;10150&quot;&gt;&lt;property id=&quot;20148&quot; value=&quot;5&quot;/&gt;&lt;property id=&quot;20300&quot; value=&quot;Slide 31&quot;/&gt;&lt;property id=&quot;20307&quot; value=&quot;307&quot;/&gt;&lt;/object&gt;&lt;object type=&quot;3&quot; unique_id=&quot;10151&quot;&gt;&lt;property id=&quot;20148&quot; value=&quot;5&quot;/&gt;&lt;property id=&quot;20300&quot; value=&quot;Slide 32&quot;/&gt;&lt;property id=&quot;20307&quot; value=&quot;284&quot;/&gt;&lt;/object&gt;&lt;object type=&quot;3&quot; unique_id=&quot;10154&quot;&gt;&lt;property id=&quot;20148&quot; value=&quot;5&quot;/&gt;&lt;property id=&quot;20300&quot; value=&quot;Slide 33&quot;/&gt;&lt;property id=&quot;20307&quot; value=&quot;285&quot;/&gt;&lt;/object&gt;&lt;object type=&quot;3&quot; unique_id=&quot;10155&quot;&gt;&lt;property id=&quot;20148&quot; value=&quot;5&quot;/&gt;&lt;property id=&quot;20300&quot; value=&quot;Slide 34&quot;/&gt;&lt;property id=&quot;20307&quot; value=&quot;260&quot;/&gt;&lt;/object&gt;&lt;object type=&quot;3&quot; unique_id=&quot;10156&quot;&gt;&lt;property id=&quot;20148&quot; value=&quot;5&quot;/&gt;&lt;property id=&quot;20300&quot; value=&quot;Slide 35&quot;/&gt;&lt;property id=&quot;20307&quot; value=&quot;261&quot;/&gt;&lt;/object&gt;&lt;object type=&quot;3&quot; unique_id=&quot;10481&quot;&gt;&lt;property id=&quot;20148&quot; value=&quot;5&quot;/&gt;&lt;property id=&quot;20300&quot; value=&quot;Slide 6&quot;/&gt;&lt;property id=&quot;20307&quot; value=&quot;311&quot;/&gt;&lt;/object&gt;&lt;object type=&quot;3&quot; unique_id=&quot;10482&quot;&gt;&lt;property id=&quot;20148&quot; value=&quot;5&quot;/&gt;&lt;property id=&quot;20300&quot; value=&quot;Slide 7&quot;/&gt;&lt;property id=&quot;20307&quot; value=&quot;312&quot;/&gt;&lt;/object&gt;&lt;object type=&quot;3&quot; unique_id=&quot;10483&quot;&gt;&lt;property id=&quot;20148&quot; value=&quot;5&quot;/&gt;&lt;property id=&quot;20300&quot; value=&quot;Slide 8&quot;/&gt;&lt;property id=&quot;20307&quot; value=&quot;313&quot;/&gt;&lt;/object&gt;&lt;object type=&quot;3&quot; unique_id=&quot;10484&quot;&gt;&lt;property id=&quot;20148&quot; value=&quot;5&quot;/&gt;&lt;property id=&quot;20300&quot; value=&quot;Slide 9&quot;/&gt;&lt;property id=&quot;20307&quot; value=&quot;314&quot;/&gt;&lt;/object&gt;&lt;object type=&quot;3&quot; unique_id=&quot;10485&quot;&gt;&lt;property id=&quot;20148&quot; value=&quot;5&quot;/&gt;&lt;property id=&quot;20300&quot; value=&quot;Slide 10&quot;/&gt;&lt;property id=&quot;20307&quot; value=&quot;315&quot;/&gt;&lt;/object&gt;&lt;object type=&quot;3&quot; unique_id=&quot;10486&quot;&gt;&lt;property id=&quot;20148&quot; value=&quot;5&quot;/&gt;&lt;property id=&quot;20300&quot; value=&quot;Slide 11&quot;/&gt;&lt;property id=&quot;20307&quot; value=&quot;316&quot;/&gt;&lt;/object&gt;&lt;object type=&quot;3&quot; unique_id=&quot;10487&quot;&gt;&lt;property id=&quot;20148&quot; value=&quot;5&quot;/&gt;&lt;property id=&quot;20300&quot; value=&quot;Slide 12&quot;/&gt;&lt;property id=&quot;20307&quot; value=&quot;317&quot;/&gt;&lt;/object&gt;&lt;object type=&quot;3&quot; unique_id=&quot;10488&quot;&gt;&lt;property id=&quot;20148&quot; value=&quot;5&quot;/&gt;&lt;property id=&quot;20300&quot; value=&quot;Slide 13&quot;/&gt;&lt;property id=&quot;20307&quot; value=&quot;318&quot;/&gt;&lt;/object&gt;&lt;object type=&quot;3&quot; unique_id=&quot;10489&quot;&gt;&lt;property id=&quot;20148&quot; value=&quot;5&quot;/&gt;&lt;property id=&quot;20300&quot; value=&quot;Slide 14&quot;/&gt;&lt;property id=&quot;20307&quot; value=&quot;310&quot;/&gt;&lt;/object&gt;&lt;object type=&quot;3&quot; unique_id=&quot;10596&quot;&gt;&lt;property id=&quot;20148&quot; value=&quot;5&quot;/&gt;&lt;property id=&quot;20300&quot; value=&quot;Slide 17&quot;/&gt;&lt;property id=&quot;20307&quot; value=&quot;319&quot;/&gt;&lt;/object&gt;&lt;object type=&quot;3&quot; unique_id=&quot;10918&quot;&gt;&lt;property id=&quot;20148&quot; value=&quot;5&quot;/&gt;&lt;property id=&quot;20300&quot; value=&quot;Slide 19&quot;/&gt;&lt;property id=&quot;20307&quot; value=&quot;321&quot;/&gt;&lt;/object&gt;&lt;object type=&quot;3&quot; unique_id=&quot;10919&quot;&gt;&lt;property id=&quot;20148&quot; value=&quot;5&quot;/&gt;&lt;property id=&quot;20300&quot; value=&quot;Slide 20&quot;/&gt;&lt;property id=&quot;20307&quot; value=&quot;322&quot;/&gt;&lt;/object&gt;&lt;object type=&quot;3&quot; unique_id=&quot;10920&quot;&gt;&lt;property id=&quot;20148&quot; value=&quot;5&quot;/&gt;&lt;property id=&quot;20300&quot; value=&quot;Slide 24&quot;/&gt;&lt;property id=&quot;20307&quot; value=&quot;323&quot;/&gt;&lt;/object&gt;&lt;/object&gt;&lt;object type=&quot;8&quot; unique_id=&quot;1018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6857</TotalTime>
  <Words>1036</Words>
  <Application>Microsoft Office PowerPoint</Application>
  <PresentationFormat>On-screen Show (16:9)</PresentationFormat>
  <Paragraphs>169</Paragraphs>
  <Slides>38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.VnAvantH</vt:lpstr>
      <vt:lpstr>Arial</vt:lpstr>
      <vt:lpstr>Arial Narrow</vt:lpstr>
      <vt:lpstr>Calibri</vt:lpstr>
      <vt:lpstr>Script MT Bold</vt:lpstr>
      <vt:lpstr>Times New Roman</vt:lpstr>
      <vt:lpstr>Wingdings</vt:lpstr>
      <vt:lpstr>Office Theme</vt:lpstr>
      <vt:lpstr>1_Office Theme</vt:lpstr>
      <vt:lpstr>Default Design</vt:lpstr>
      <vt:lpstr>2_Office Theme</vt:lpstr>
      <vt:lpstr>3_Office Theme</vt:lpstr>
      <vt:lpstr>4_Office Theme</vt:lpstr>
      <vt:lpstr>2_Default Design</vt:lpstr>
      <vt:lpstr>5_Office Theme</vt:lpstr>
      <vt:lpstr>6_Office Theme</vt:lpstr>
      <vt:lpstr>PowerPoint Presentation</vt:lpstr>
      <vt:lpstr>OBJECTIVES: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Thursday, January 27th, 2022 Unit 7: Traffic Period 59- Lesson 5: Skills 1 ( p.12)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Thursday, January 27th, 2022 Unit 7: Traffic Period 59- Lesson 5: Skills 1 ( p.12)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1: Look at the picture. Can you see anything that is dangerous?</vt:lpstr>
      <vt:lpstr> Thursday, January 27th, 2022 Unit 7: Traffic Period 59- Lesson 5: Skills 1 ( p.12) </vt:lpstr>
      <vt:lpstr> Thursday, January 27th, 2022 Unit 7: Traffic Period 59- Lesson 5: Skills 1 ( p.12) </vt:lpstr>
      <vt:lpstr>Ex 2: Now match the words to make common expressions</vt:lpstr>
      <vt:lpstr>  Ex 3: Work in  groups (break out 4 rooms) Answer the question:</vt:lpstr>
      <vt:lpstr>PowerPoint Presentation</vt:lpstr>
      <vt:lpstr>When you are a road user, what you should NOT do?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</vt:lpstr>
      <vt:lpstr>Wrap up</vt:lpstr>
      <vt:lpstr> Thursday, January 27th, 2022 Unit 7: Traffic Period 59- Lesson 5: Skills 1 ( p.12)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</dc:creator>
  <cp:lastModifiedBy>Admin</cp:lastModifiedBy>
  <cp:revision>364</cp:revision>
  <dcterms:created xsi:type="dcterms:W3CDTF">2016-09-21T03:10:00Z</dcterms:created>
  <dcterms:modified xsi:type="dcterms:W3CDTF">2022-03-15T05:47:00Z</dcterms:modified>
</cp:coreProperties>
</file>