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autoCompressPictures="0">
  <p:sldMasterIdLst>
    <p:sldMasterId id="2147483648" r:id="rId1"/>
  </p:sldMasterIdLst>
  <p:notesMasterIdLst>
    <p:notesMasterId r:id="rId4"/>
  </p:notesMasterIdLst>
  <p:sldIdLst>
    <p:sldId id="345" r:id="rId3"/>
    <p:sldId id="257" r:id="rId5"/>
    <p:sldId id="283" r:id="rId6"/>
    <p:sldId id="284" r:id="rId7"/>
    <p:sldId id="315" r:id="rId8"/>
    <p:sldId id="264" r:id="rId9"/>
    <p:sldId id="317" r:id="rId10"/>
    <p:sldId id="265" r:id="rId11"/>
    <p:sldId id="285" r:id="rId12"/>
    <p:sldId id="266" r:id="rId13"/>
    <p:sldId id="306" r:id="rId14"/>
    <p:sldId id="307" r:id="rId15"/>
    <p:sldId id="308" r:id="rId16"/>
    <p:sldId id="309" r:id="rId17"/>
    <p:sldId id="310" r:id="rId18"/>
    <p:sldId id="268" r:id="rId19"/>
    <p:sldId id="293" r:id="rId20"/>
    <p:sldId id="318" r:id="rId21"/>
    <p:sldId id="269" r:id="rId22"/>
    <p:sldId id="295" r:id="rId23"/>
    <p:sldId id="296" r:id="rId24"/>
    <p:sldId id="311" r:id="rId25"/>
    <p:sldId id="286" r:id="rId26"/>
    <p:sldId id="267" r:id="rId27"/>
    <p:sldId id="292" r:id="rId28"/>
    <p:sldId id="287" r:id="rId29"/>
    <p:sldId id="291" r:id="rId30"/>
    <p:sldId id="288" r:id="rId31"/>
    <p:sldId id="289" r:id="rId32"/>
    <p:sldId id="290" r:id="rId33"/>
    <p:sldId id="297" r:id="rId34"/>
    <p:sldId id="271" r:id="rId35"/>
    <p:sldId id="300" r:id="rId36"/>
    <p:sldId id="2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D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Relationship Id="rId3" Type="http://schemas.microsoft.com/office/2007/relationships/hdphoto" Target="../media/image43.wdp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GIF"/><Relationship Id="rId7" Type="http://schemas.microsoft.com/office/2007/relationships/hdphoto" Target="../media/image48.wdp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5.GIF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GIF"/><Relationship Id="rId7" Type="http://schemas.microsoft.com/office/2007/relationships/hdphoto" Target="../media/image48.wdp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5.GIF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GIF"/><Relationship Id="rId7" Type="http://schemas.microsoft.com/office/2007/relationships/hdphoto" Target="../media/image48.wdp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5.GIF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GIF"/><Relationship Id="rId7" Type="http://schemas.microsoft.com/office/2007/relationships/hdphoto" Target="../media/image48.wdp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5.GIF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45.GIF"/><Relationship Id="rId18" Type="http://schemas.openxmlformats.org/officeDocument/2006/relationships/notesSlide" Target="../notesSlides/notesSlide14.x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7.wav"/><Relationship Id="rId15" Type="http://schemas.openxmlformats.org/officeDocument/2006/relationships/audio" Target="../media/audio6.wav"/><Relationship Id="rId14" Type="http://schemas.openxmlformats.org/officeDocument/2006/relationships/audio" Target="../media/audio5.wav"/><Relationship Id="rId13" Type="http://schemas.openxmlformats.org/officeDocument/2006/relationships/image" Target="../media/image50.png"/><Relationship Id="rId12" Type="http://schemas.openxmlformats.org/officeDocument/2006/relationships/image" Target="../media/image49.GIF"/><Relationship Id="rId11" Type="http://schemas.microsoft.com/office/2007/relationships/hdphoto" Target="../media/image48.wdp"/><Relationship Id="rId10" Type="http://schemas.openxmlformats.org/officeDocument/2006/relationships/image" Target="../media/image47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GIF"/><Relationship Id="rId7" Type="http://schemas.microsoft.com/office/2007/relationships/hdphoto" Target="../media/image48.wdp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5.GIF"/><Relationship Id="rId14" Type="http://schemas.openxmlformats.org/officeDocument/2006/relationships/notesSlide" Target="../notesSlides/notesSlide15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slide" Target="slide19.xml"/><Relationship Id="rId3" Type="http://schemas.openxmlformats.org/officeDocument/2006/relationships/image" Target="../media/image57.png"/><Relationship Id="rId2" Type="http://schemas.microsoft.com/office/2007/relationships/hdphoto" Target="../media/image56.wdp"/><Relationship Id="rId1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/>
          <p:cNvSpPr>
            <a:spLocks noGrp="1"/>
          </p:cNvSpPr>
          <p:nvPr>
            <p:ph type="ctrTitle"/>
          </p:nvPr>
        </p:nvSpPr>
        <p:spPr>
          <a:xfrm>
            <a:off x="262360" y="1721682"/>
            <a:ext cx="11952372" cy="2177142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64.CHUYÊN ĐỀ ÔN TẬP HỌC KỲ I</a:t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08279" y="401857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PHÒNG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 QUẬN LONG BIÊN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CỰ KHỐI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3369864">
            <a:off x="-2030088" y="-2189506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/>
          <p:cNvSpPr/>
          <p:nvPr/>
        </p:nvSpPr>
        <p:spPr>
          <a:xfrm>
            <a:off x="304801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669651" y="3068604"/>
            <a:ext cx="1060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 THỐNG CÁC DẠNG BÀI TẬP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2871615">
            <a:off x="-2241563" y="-2145063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1697120" y="609920"/>
            <a:ext cx="9281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6, 7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20" y="1955725"/>
            <a:ext cx="9507961" cy="43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7"/>
          <p:cNvGrpSpPr/>
          <p:nvPr/>
        </p:nvGrpSpPr>
        <p:grpSpPr>
          <a:xfrm>
            <a:off x="1794180" y="521832"/>
            <a:ext cx="2279376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grpSp>
        <p:nvGrpSpPr>
          <p:cNvPr id="20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3021877">
            <a:off x="-2510873" y="-209337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1697120" y="609920"/>
            <a:ext cx="9281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6, 7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20" y="1955725"/>
            <a:ext cx="9507961" cy="43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7"/>
          <p:cNvGrpSpPr/>
          <p:nvPr/>
        </p:nvGrpSpPr>
        <p:grpSpPr>
          <a:xfrm>
            <a:off x="1794180" y="521832"/>
            <a:ext cx="2279376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0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ounded Rectangle 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23" name="Rounded Rectangle 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24" name="Rounded Rectangle 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25" name="Rounded Rectangle 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26" name="Rounded Rectangle 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27" name="Rounded Rectangle 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28" name="Rounded Rectangle 1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32" name="Rounded Rectangle 1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33" name="Rounded Rectangle 1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34" name="Rounded Rectangle 1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35" name="Rounded Rectangle 1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36" name="Rounded Rectangle 1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37" name="Rounded Rectangle 1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38" name="Rounded Rectangle 1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39" name="Rounded Rectangle 1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40" name="Rounded Rectangle 1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41" name="Rounded Rectangle 2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42" name="Rounded Rectangle 2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43" name="Rounded Rectangle 2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44" name="Rounded Rectangle 2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45" name="Rounded Rectangle 2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46" name="Rounded Rectangle 2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47" name="Rounded Rectangle 2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48" name="Rounded Rectangle 2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49" name="Rounded Rectangle 2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50" name="Rounded Rectangle 2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51" name="Rounded Rectangle 3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52" name="Rounded Rectangle 3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53" name="Rounded Rectangle 3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54" name="Rounded Rectangle 3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55" name="Rounded Rectangle 3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56" name="Rounded Rectangle 3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57" name="Rounded Rectangle 3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58" name="Rounded Rectangle 3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59" name="Rounded Rectangle 3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60" name="Rounded Rectangle 3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61" name="Rounded Rectangle 4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62" name="Rounded Rectangle 4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63" name="Rounded Rectangle 4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64" name="Rounded Rectangle 4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65" name="Rounded Rectangle 4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66" name="Rounded Rectangle 4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67" name="Rounded Rectangle 4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68" name="Rounded Rectangle 4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69" name="Rounded Rectangle 4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70" name="Rounded Rectangle 4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71" name="Rounded Rectangle 5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72" name="Rounded Rectangle 5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73" name="Rounded Rectangle 5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74" name="Rounded Rectangle 5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75" name="Rounded Rectangle 5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76" name="Rounded Rectangle 5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77" name="Rounded Rectangle 5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78" name="Rounded Rectangle 5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79" name="Rounded Rectangle 5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80" name="Rounded Rectangle 5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81" name="Rounded Rectangle 6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82" name="Rounded Rectangle 6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83" name="Rounded Rectangle 6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84" name="Rounded Rectangle 6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85" name="Rounded Rectangle 6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2871615">
            <a:off x="-2241563" y="-2145063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1697120" y="609920"/>
            <a:ext cx="9281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6, 7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/>
          </a:p>
        </p:txBody>
      </p:sp>
      <p:grpSp>
        <p:nvGrpSpPr>
          <p:cNvPr id="16" name="组合 7"/>
          <p:cNvGrpSpPr/>
          <p:nvPr/>
        </p:nvGrpSpPr>
        <p:grpSpPr>
          <a:xfrm>
            <a:off x="1794180" y="521832"/>
            <a:ext cx="2279376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2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grpSp>
        <p:nvGrpSpPr>
          <p:cNvPr id="20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Hình chữ nhật 18"/>
          <p:cNvSpPr/>
          <p:nvPr/>
        </p:nvSpPr>
        <p:spPr>
          <a:xfrm>
            <a:off x="1794179" y="2046135"/>
            <a:ext cx="873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sz="2800" dirty="0"/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cân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2871615">
            <a:off x="-2331874" y="-1675959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grpSp>
        <p:nvGrpSpPr>
          <p:cNvPr id="20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11"/>
          <p:cNvSpPr/>
          <p:nvPr/>
        </p:nvSpPr>
        <p:spPr>
          <a:xfrm>
            <a:off x="1788400" y="447307"/>
            <a:ext cx="9291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cótâm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pic>
        <p:nvPicPr>
          <p:cNvPr id="23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911264" y="2667284"/>
            <a:ext cx="9202194" cy="2171476"/>
          </a:xfrm>
          <a:prstGeom prst="rect">
            <a:avLst/>
          </a:prstGeom>
        </p:spPr>
      </p:pic>
      <p:grpSp>
        <p:nvGrpSpPr>
          <p:cNvPr id="24" name="组合 7"/>
          <p:cNvGrpSpPr/>
          <p:nvPr/>
        </p:nvGrpSpPr>
        <p:grpSpPr>
          <a:xfrm>
            <a:off x="1873917" y="838939"/>
            <a:ext cx="2279376" cy="467995"/>
            <a:chOff x="11525" y="3497"/>
            <a:chExt cx="3597" cy="737"/>
          </a:xfrm>
        </p:grpSpPr>
        <p:sp>
          <p:nvSpPr>
            <p:cNvPr id="25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26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sp>
        <p:nvSpPr>
          <p:cNvPr id="27" name="Hình chữ nhật 26"/>
          <p:cNvSpPr/>
          <p:nvPr/>
        </p:nvSpPr>
        <p:spPr>
          <a:xfrm>
            <a:off x="2665148" y="5130919"/>
            <a:ext cx="8629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29" name="Rounded Rectangle 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30" name="Rounded Rectangle 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31" name="Rounded Rectangle 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32" name="Rounded Rectangle 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33" name="Rounded Rectangle 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34" name="Rounded Rectangle 1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35" name="Rounded Rectangle 1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36" name="Rounded Rectangle 1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37" name="Rounded Rectangle 1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38" name="Rounded Rectangle 1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39" name="Rounded Rectangle 1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40" name="Rounded Rectangle 1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41" name="Rounded Rectangle 1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42" name="Rounded Rectangle 1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43" name="Rounded Rectangle 1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44" name="Rounded Rectangle 2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45" name="Rounded Rectangle 2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46" name="Rounded Rectangle 2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47" name="Rounded Rectangle 2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48" name="Rounded Rectangle 2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49" name="Rounded Rectangle 2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50" name="Rounded Rectangle 2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51" name="Rounded Rectangle 2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52" name="Rounded Rectangle 2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53" name="Rounded Rectangle 2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54" name="Rounded Rectangle 3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55" name="Rounded Rectangle 3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56" name="Rounded Rectangle 3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57" name="Rounded Rectangle 3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58" name="Rounded Rectangle 3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59" name="Rounded Rectangle 3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60" name="Rounded Rectangle 3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61" name="Rounded Rectangle 3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62" name="Rounded Rectangle 3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63" name="Rounded Rectangle 3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64" name="Rounded Rectangle 4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65" name="Rounded Rectangle 4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66" name="Rounded Rectangle 4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67" name="Rounded Rectangle 4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68" name="Rounded Rectangle 4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69" name="Rounded Rectangle 4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70" name="Rounded Rectangle 4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71" name="Rounded Rectangle 4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72" name="Rounded Rectangle 4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73" name="Rounded Rectangle 4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74" name="Rounded Rectangle 5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75" name="Rounded Rectangle 5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76" name="Rounded Rectangle 5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77" name="Rounded Rectangle 5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78" name="Rounded Rectangle 5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79" name="Rounded Rectangle 5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80" name="Rounded Rectangle 5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81" name="Rounded Rectangle 5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82" name="Rounded Rectangle 5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83" name="Rounded Rectangle 5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84" name="Rounded Rectangle 6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85" name="Rounded Rectangle 6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86" name="Rounded Rectangle 6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87" name="Rounded Rectangle 6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88" name="Rounded Rectangle 6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2871615">
            <a:off x="-2241563" y="-2145063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grpSp>
        <p:nvGrpSpPr>
          <p:cNvPr id="20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11"/>
          <p:cNvSpPr/>
          <p:nvPr/>
        </p:nvSpPr>
        <p:spPr>
          <a:xfrm>
            <a:off x="1788400" y="647432"/>
            <a:ext cx="9291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cótâm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pic>
        <p:nvPicPr>
          <p:cNvPr id="23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911264" y="2667284"/>
            <a:ext cx="9202194" cy="2171476"/>
          </a:xfrm>
          <a:prstGeom prst="rect">
            <a:avLst/>
          </a:prstGeom>
        </p:spPr>
      </p:pic>
      <p:grpSp>
        <p:nvGrpSpPr>
          <p:cNvPr id="24" name="组合 7"/>
          <p:cNvGrpSpPr/>
          <p:nvPr/>
        </p:nvGrpSpPr>
        <p:grpSpPr>
          <a:xfrm>
            <a:off x="1873917" y="1002823"/>
            <a:ext cx="2279376" cy="467995"/>
            <a:chOff x="11525" y="3497"/>
            <a:chExt cx="3597" cy="737"/>
          </a:xfrm>
        </p:grpSpPr>
        <p:sp>
          <p:nvSpPr>
            <p:cNvPr id="25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26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10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81072" y="68189"/>
            <a:ext cx="100914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thoi ABCD,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AB =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AC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vi-V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vi-VN" sz="2800" dirty="0">
                <a:latin typeface="+mj-lt"/>
              </a:rPr>
              <a:t>. </a:t>
            </a:r>
            <a:endParaRPr lang="en-US" sz="2800" dirty="0"/>
          </a:p>
        </p:txBody>
      </p:sp>
      <p:grpSp>
        <p:nvGrpSpPr>
          <p:cNvPr id="13" name="组合 7"/>
          <p:cNvGrpSpPr/>
          <p:nvPr/>
        </p:nvGrpSpPr>
        <p:grpSpPr>
          <a:xfrm>
            <a:off x="1675432" y="378006"/>
            <a:ext cx="2279376" cy="467995"/>
            <a:chOff x="11525" y="3497"/>
            <a:chExt cx="3597" cy="737"/>
          </a:xfrm>
        </p:grpSpPr>
        <p:sp>
          <p:nvSpPr>
            <p:cNvPr id="14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5" name="Google Shape;1018;p37">
              <a:hlinkClick r:id="rId1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Heavy" panose="020B0A00000000000000" pitchFamily="34" charset="-122"/>
                <a:cs typeface="Arial" panose="020B0604020202020204" pitchFamily="34" charset="0"/>
                <a:sym typeface="Catamaran"/>
              </a:endParaRPr>
            </a:p>
          </p:txBody>
        </p:sp>
      </p:grpSp>
      <p:sp>
        <p:nvSpPr>
          <p:cNvPr id="19" name="Hộp_Văn_Bản 18"/>
          <p:cNvSpPr txBox="1"/>
          <p:nvPr/>
        </p:nvSpPr>
        <p:spPr>
          <a:xfrm>
            <a:off x="5882388" y="1486748"/>
            <a:ext cx="82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 smtClean="0">
                <a:latin typeface="+mj-lt"/>
              </a:rPr>
              <a:t>Giải</a:t>
            </a:r>
            <a:r>
              <a:rPr lang="vi-VN" sz="2800" dirty="0" smtClean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6" y="99750"/>
            <a:ext cx="1432861" cy="15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Hộp_Văn_Bản 20"/>
          <p:cNvSpPr txBox="1"/>
          <p:nvPr/>
        </p:nvSpPr>
        <p:spPr>
          <a:xfrm>
            <a:off x="538966" y="4411138"/>
            <a:ext cx="702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1: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thước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đoạn</a:t>
            </a:r>
            <a:r>
              <a:rPr lang="vi-VN" sz="2400" dirty="0" smtClean="0"/>
              <a:t> </a:t>
            </a:r>
            <a:r>
              <a:rPr lang="vi-VN" sz="2400" dirty="0" err="1" smtClean="0"/>
              <a:t>thẳng</a:t>
            </a:r>
            <a:r>
              <a:rPr lang="vi-VN" sz="2400" dirty="0" smtClean="0"/>
              <a:t> AC=5 </a:t>
            </a:r>
            <a:r>
              <a:rPr lang="vi-VN" sz="2400" dirty="0" err="1" smtClean="0"/>
              <a:t>cm</a:t>
            </a:r>
            <a:endParaRPr lang="vi-VN" sz="2400" dirty="0"/>
          </a:p>
        </p:txBody>
      </p:sp>
      <p:sp>
        <p:nvSpPr>
          <p:cNvPr id="22" name="Hộp_Văn_Bản 21"/>
          <p:cNvSpPr txBox="1"/>
          <p:nvPr/>
        </p:nvSpPr>
        <p:spPr>
          <a:xfrm>
            <a:off x="538965" y="4912074"/>
            <a:ext cx="967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2: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compa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một</a:t>
            </a:r>
            <a:r>
              <a:rPr lang="vi-VN" sz="2400" dirty="0" smtClean="0"/>
              <a:t>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tâm A </a:t>
            </a:r>
            <a:r>
              <a:rPr lang="vi-VN" sz="2400" dirty="0" err="1" smtClean="0"/>
              <a:t>bán</a:t>
            </a:r>
            <a:r>
              <a:rPr lang="vi-VN" sz="2400" dirty="0" smtClean="0"/>
              <a:t> </a:t>
            </a:r>
            <a:r>
              <a:rPr lang="vi-VN" sz="2400" dirty="0" err="1" smtClean="0"/>
              <a:t>kính</a:t>
            </a:r>
            <a:r>
              <a:rPr lang="vi-VN" sz="2400" dirty="0" smtClean="0"/>
              <a:t> 3 </a:t>
            </a:r>
            <a:r>
              <a:rPr lang="vi-VN" sz="2400" dirty="0" err="1" smtClean="0"/>
              <a:t>cm</a:t>
            </a:r>
            <a:endParaRPr lang="vi-VN" sz="2400" dirty="0"/>
          </a:p>
        </p:txBody>
      </p:sp>
      <p:sp>
        <p:nvSpPr>
          <p:cNvPr id="23" name="Hộp_Văn_Bản 22"/>
          <p:cNvSpPr txBox="1"/>
          <p:nvPr/>
        </p:nvSpPr>
        <p:spPr>
          <a:xfrm>
            <a:off x="534962" y="5395510"/>
            <a:ext cx="1005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3: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compa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một</a:t>
            </a:r>
            <a:r>
              <a:rPr lang="vi-VN" sz="2400" dirty="0" smtClean="0"/>
              <a:t>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tâm C </a:t>
            </a:r>
            <a:r>
              <a:rPr lang="vi-VN" sz="2400" dirty="0" err="1" smtClean="0"/>
              <a:t>bán</a:t>
            </a:r>
            <a:r>
              <a:rPr lang="vi-VN" sz="2400" dirty="0" smtClean="0"/>
              <a:t> </a:t>
            </a:r>
            <a:r>
              <a:rPr lang="vi-VN" sz="2400" dirty="0" err="1" smtClean="0"/>
              <a:t>kính</a:t>
            </a:r>
            <a:r>
              <a:rPr lang="vi-VN" sz="2400" dirty="0" smtClean="0"/>
              <a:t> 3 </a:t>
            </a:r>
            <a:r>
              <a:rPr lang="vi-VN" sz="2400" dirty="0" err="1" smtClean="0"/>
              <a:t>cm</a:t>
            </a:r>
            <a:r>
              <a:rPr lang="vi-VN" sz="2400" dirty="0" smtClean="0"/>
              <a:t>,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</a:t>
            </a:r>
            <a:r>
              <a:rPr lang="vi-VN" sz="2400" dirty="0" err="1" smtClean="0"/>
              <a:t>này</a:t>
            </a:r>
            <a:r>
              <a:rPr lang="vi-VN" sz="2400" dirty="0" smtClean="0"/>
              <a:t> </a:t>
            </a:r>
            <a:r>
              <a:rPr lang="vi-VN" sz="2400" dirty="0" err="1" smtClean="0"/>
              <a:t>cắt</a:t>
            </a:r>
            <a:r>
              <a:rPr lang="vi-VN" sz="2400" dirty="0" smtClean="0"/>
              <a:t>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tâm A </a:t>
            </a:r>
            <a:r>
              <a:rPr lang="vi-VN" sz="2400" dirty="0" err="1" smtClean="0"/>
              <a:t>tại</a:t>
            </a:r>
            <a:r>
              <a:rPr lang="vi-VN" sz="2400" dirty="0" smtClean="0"/>
              <a:t> </a:t>
            </a:r>
            <a:r>
              <a:rPr lang="vi-VN" sz="2400" dirty="0" err="1" smtClean="0"/>
              <a:t>các</a:t>
            </a:r>
            <a:r>
              <a:rPr lang="vi-VN" sz="2400" dirty="0" smtClean="0"/>
              <a:t> </a:t>
            </a:r>
            <a:r>
              <a:rPr lang="vi-VN" sz="2400" dirty="0" err="1" smtClean="0"/>
              <a:t>điểm</a:t>
            </a:r>
            <a:r>
              <a:rPr lang="vi-VN" sz="2400" dirty="0" smtClean="0"/>
              <a:t> B </a:t>
            </a:r>
            <a:r>
              <a:rPr lang="vi-VN" sz="2400" dirty="0" err="1" smtClean="0"/>
              <a:t>và</a:t>
            </a:r>
            <a:r>
              <a:rPr lang="vi-VN" sz="2400" dirty="0" smtClean="0"/>
              <a:t> D.</a:t>
            </a:r>
            <a:endParaRPr lang="vi-VN" sz="2400" dirty="0"/>
          </a:p>
        </p:txBody>
      </p:sp>
      <p:pic>
        <p:nvPicPr>
          <p:cNvPr id="24" name="Picture 6" descr="C:\Users\MY LAPTOP\Desktop\z2643751906583_4febb9fbf48e0a56c443e35a375bf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83" y="2821180"/>
            <a:ext cx="1774825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MY LAPTOP\Desktop\z2643752735088_88bde7f260bb39609d61fc68243cd0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38" y="2009968"/>
            <a:ext cx="2139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MY LAPTOP\Desktop\z2643753695758_59202ad32b66ed54779f188c61dba5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49" y="2131637"/>
            <a:ext cx="20447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MY LAPTOP\Desktop\z2643756018683_52cfc60c4ac2e915178956d512783c4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34" y="1989102"/>
            <a:ext cx="2209891" cy="20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ộp_Văn_Bản 27"/>
          <p:cNvSpPr txBox="1"/>
          <p:nvPr/>
        </p:nvSpPr>
        <p:spPr>
          <a:xfrm>
            <a:off x="578788" y="6216309"/>
            <a:ext cx="896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4: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thước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các</a:t>
            </a:r>
            <a:r>
              <a:rPr lang="vi-VN" sz="2400" dirty="0" smtClean="0"/>
              <a:t> </a:t>
            </a:r>
            <a:r>
              <a:rPr lang="vi-VN" sz="2400" dirty="0" err="1" smtClean="0"/>
              <a:t>đoạn</a:t>
            </a:r>
            <a:r>
              <a:rPr lang="vi-VN" sz="2400" dirty="0" smtClean="0"/>
              <a:t> </a:t>
            </a:r>
            <a:r>
              <a:rPr lang="vi-VN" sz="2400" dirty="0" err="1" smtClean="0"/>
              <a:t>thẳng</a:t>
            </a:r>
            <a:r>
              <a:rPr lang="vi-VN" sz="2400" dirty="0" smtClean="0"/>
              <a:t> AB, BC, CD, DA.</a:t>
            </a:r>
            <a:endParaRPr lang="vi-VN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10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Hình chữ nhật 6"/>
          <p:cNvSpPr/>
          <p:nvPr/>
        </p:nvSpPr>
        <p:spPr>
          <a:xfrm>
            <a:off x="152399" y="424266"/>
            <a:ext cx="113497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r>
              <a:rPr lang="vi-VN" sz="2800" dirty="0"/>
              <a:t>Khu </a:t>
            </a:r>
            <a:r>
              <a:rPr lang="vi-VN" sz="2800" dirty="0" err="1"/>
              <a:t>vực</a:t>
            </a:r>
            <a:r>
              <a:rPr lang="vi-VN" sz="2800" dirty="0"/>
              <a:t> </a:t>
            </a:r>
            <a:r>
              <a:rPr lang="vi-VN" sz="2800" dirty="0" err="1"/>
              <a:t>đậu</a:t>
            </a:r>
            <a:r>
              <a:rPr lang="vi-VN" sz="2800" dirty="0"/>
              <a:t> xe ô tô </a:t>
            </a:r>
            <a:r>
              <a:rPr lang="vi-VN" sz="2800" dirty="0" err="1"/>
              <a:t>của</a:t>
            </a:r>
            <a:r>
              <a:rPr lang="vi-VN" sz="2800" dirty="0"/>
              <a:t> </a:t>
            </a:r>
            <a:r>
              <a:rPr lang="vi-VN" sz="2800" dirty="0" err="1"/>
              <a:t>một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hàng</a:t>
            </a:r>
            <a:r>
              <a:rPr lang="vi-VN" sz="2800" dirty="0"/>
              <a:t> </a:t>
            </a:r>
            <a:r>
              <a:rPr lang="vi-VN" sz="2800" dirty="0" err="1"/>
              <a:t>có</a:t>
            </a:r>
            <a:r>
              <a:rPr lang="vi-VN" sz="2800" dirty="0"/>
              <a:t> </a:t>
            </a:r>
            <a:r>
              <a:rPr lang="vi-VN" sz="2800" dirty="0" err="1"/>
              <a:t>dạng</a:t>
            </a:r>
            <a:r>
              <a:rPr lang="vi-VN" sz="2800" dirty="0"/>
              <a:t> </a:t>
            </a:r>
            <a:r>
              <a:rPr lang="vi-VN" sz="2800" dirty="0" err="1"/>
              <a:t>hình</a:t>
            </a:r>
            <a:r>
              <a:rPr lang="vi-VN" sz="2800" dirty="0"/>
              <a:t> </a:t>
            </a:r>
            <a:r>
              <a:rPr lang="vi-VN" sz="2800" dirty="0" err="1"/>
              <a:t>chữ</a:t>
            </a:r>
            <a:r>
              <a:rPr lang="vi-VN" sz="2800" dirty="0"/>
              <a:t> </a:t>
            </a:r>
            <a:r>
              <a:rPr lang="vi-VN" sz="2800" dirty="0" err="1"/>
              <a:t>nhật</a:t>
            </a:r>
            <a:r>
              <a:rPr lang="vi-VN" sz="2800" dirty="0"/>
              <a:t> </a:t>
            </a:r>
            <a:r>
              <a:rPr lang="vi-VN" sz="2800" dirty="0" err="1"/>
              <a:t>với</a:t>
            </a:r>
            <a:r>
              <a:rPr lang="vi-VN" sz="2800" dirty="0"/>
              <a:t> </a:t>
            </a:r>
            <a:r>
              <a:rPr lang="vi-VN" sz="2800" dirty="0" err="1"/>
              <a:t>chiều</a:t>
            </a:r>
            <a:r>
              <a:rPr lang="vi-VN" sz="2800" dirty="0"/>
              <a:t> </a:t>
            </a:r>
            <a:r>
              <a:rPr lang="vi-VN" sz="2800" dirty="0" err="1"/>
              <a:t>dài</a:t>
            </a:r>
            <a:r>
              <a:rPr lang="vi-VN" sz="2800" dirty="0"/>
              <a:t> </a:t>
            </a:r>
            <a:r>
              <a:rPr lang="vi-VN" sz="2800" dirty="0" smtClean="0"/>
              <a:t>14m</a:t>
            </a:r>
            <a:r>
              <a:rPr lang="vi-VN" sz="2800" dirty="0"/>
              <a:t>, </a:t>
            </a:r>
            <a:r>
              <a:rPr lang="vi-VN" sz="2800" dirty="0" err="1"/>
              <a:t>chiều</a:t>
            </a:r>
            <a:r>
              <a:rPr lang="vi-VN" sz="2800" dirty="0"/>
              <a:t> </a:t>
            </a:r>
            <a:r>
              <a:rPr lang="vi-VN" sz="2800" dirty="0" err="1"/>
              <a:t>rộng</a:t>
            </a:r>
            <a:r>
              <a:rPr lang="vi-VN" sz="2800" dirty="0"/>
              <a:t> </a:t>
            </a:r>
            <a:r>
              <a:rPr lang="vi-VN" sz="2800" dirty="0" smtClean="0"/>
              <a:t>10m</a:t>
            </a:r>
            <a:r>
              <a:rPr lang="vi-VN" sz="2800" dirty="0"/>
              <a:t>. Trong </a:t>
            </a:r>
            <a:r>
              <a:rPr lang="vi-VN" sz="2800" dirty="0" err="1"/>
              <a:t>đó</a:t>
            </a:r>
            <a:r>
              <a:rPr lang="vi-VN" sz="2800" dirty="0"/>
              <a:t>, </a:t>
            </a:r>
            <a:r>
              <a:rPr lang="vi-VN" sz="2800" dirty="0" err="1"/>
              <a:t>một</a:t>
            </a:r>
            <a:r>
              <a:rPr lang="vi-VN" sz="2800" dirty="0"/>
              <a:t> </a:t>
            </a:r>
            <a:r>
              <a:rPr lang="vi-VN" sz="2800" dirty="0" err="1"/>
              <a:t>nửa</a:t>
            </a:r>
            <a:r>
              <a:rPr lang="vi-VN" sz="2800" dirty="0"/>
              <a:t> khu </a:t>
            </a:r>
            <a:r>
              <a:rPr lang="vi-VN" sz="2800" dirty="0" err="1"/>
              <a:t>vực</a:t>
            </a:r>
            <a:r>
              <a:rPr lang="vi-VN" sz="2800" dirty="0"/>
              <a:t> </a:t>
            </a:r>
            <a:r>
              <a:rPr lang="vi-VN" sz="2800" dirty="0" err="1"/>
              <a:t>dành</a:t>
            </a:r>
            <a:r>
              <a:rPr lang="vi-VN" sz="2800" dirty="0"/>
              <a:t> cho quay </a:t>
            </a:r>
            <a:r>
              <a:rPr lang="vi-VN" sz="2800" dirty="0" err="1"/>
              <a:t>đầu</a:t>
            </a:r>
            <a:r>
              <a:rPr lang="vi-VN" sz="2800" dirty="0"/>
              <a:t> xe, hai </a:t>
            </a:r>
            <a:r>
              <a:rPr lang="vi-VN" sz="2800" dirty="0" err="1"/>
              <a:t>góc</a:t>
            </a:r>
            <a:r>
              <a:rPr lang="vi-VN" sz="2800" dirty="0"/>
              <a:t> tam </a:t>
            </a:r>
            <a:r>
              <a:rPr lang="vi-VN" sz="2800" dirty="0" err="1"/>
              <a:t>giác</a:t>
            </a:r>
            <a:r>
              <a:rPr lang="vi-VN" sz="2800" dirty="0"/>
              <a:t> </a:t>
            </a:r>
            <a:r>
              <a:rPr lang="vi-VN" sz="2800" dirty="0" err="1"/>
              <a:t>để</a:t>
            </a:r>
            <a:r>
              <a:rPr lang="vi-VN" sz="2800" dirty="0"/>
              <a:t> </a:t>
            </a:r>
            <a:r>
              <a:rPr lang="vi-VN" sz="2800" dirty="0" err="1"/>
              <a:t>trồng</a:t>
            </a:r>
            <a:r>
              <a:rPr lang="vi-VN" sz="2800" dirty="0"/>
              <a:t> hoa </a:t>
            </a:r>
            <a:r>
              <a:rPr lang="vi-VN" sz="2800" dirty="0" err="1"/>
              <a:t>và</a:t>
            </a:r>
            <a:r>
              <a:rPr lang="vi-VN" sz="2800" dirty="0"/>
              <a:t> </a:t>
            </a:r>
            <a:r>
              <a:rPr lang="vi-VN" sz="2800" dirty="0" err="1"/>
              <a:t>phần</a:t>
            </a:r>
            <a:r>
              <a:rPr lang="vi-VN" sz="2800" dirty="0"/>
              <a:t> </a:t>
            </a:r>
            <a:r>
              <a:rPr lang="vi-VN" sz="2800" dirty="0" err="1"/>
              <a:t>còn</a:t>
            </a:r>
            <a:r>
              <a:rPr lang="vi-VN" sz="2800" dirty="0"/>
              <a:t> </a:t>
            </a:r>
            <a:r>
              <a:rPr lang="vi-VN" sz="2800" dirty="0" err="1"/>
              <a:t>lại</a:t>
            </a:r>
            <a:r>
              <a:rPr lang="vi-VN" sz="2800" dirty="0"/>
              <a:t> chia </a:t>
            </a:r>
            <a:r>
              <a:rPr lang="vi-VN" sz="2800" dirty="0" err="1"/>
              <a:t>đều</a:t>
            </a:r>
            <a:r>
              <a:rPr lang="vi-VN" sz="2800" dirty="0"/>
              <a:t> cho </a:t>
            </a:r>
            <a:r>
              <a:rPr lang="vi-VN" sz="2800" dirty="0" err="1"/>
              <a:t>bốn</a:t>
            </a:r>
            <a:r>
              <a:rPr lang="vi-VN" sz="2800" dirty="0"/>
              <a:t> </a:t>
            </a:r>
            <a:r>
              <a:rPr lang="vi-VN" sz="2800" dirty="0" err="1"/>
              <a:t>chỗ</a:t>
            </a:r>
            <a:r>
              <a:rPr lang="vi-VN" sz="2800" dirty="0"/>
              <a:t> </a:t>
            </a:r>
            <a:r>
              <a:rPr lang="vi-VN" sz="2800" dirty="0" err="1"/>
              <a:t>đậu</a:t>
            </a:r>
            <a:r>
              <a:rPr lang="vi-VN" sz="2800" dirty="0"/>
              <a:t> ô tô (xem </a:t>
            </a:r>
            <a:r>
              <a:rPr lang="vi-VN" sz="2800" dirty="0" err="1"/>
              <a:t>hình</a:t>
            </a:r>
            <a:r>
              <a:rPr lang="vi-VN" sz="2800" dirty="0"/>
              <a:t>).</a:t>
            </a:r>
            <a:endParaRPr lang="vi-VN" sz="2800" dirty="0"/>
          </a:p>
          <a:p>
            <a:r>
              <a:rPr lang="vi-VN" sz="2800" dirty="0"/>
              <a:t>a)</a:t>
            </a:r>
            <a:r>
              <a:rPr lang="vi-VN" sz="2800" dirty="0" err="1"/>
              <a:t>Tính</a:t>
            </a:r>
            <a:r>
              <a:rPr lang="vi-VN" sz="2800" dirty="0"/>
              <a:t> </a:t>
            </a:r>
            <a:r>
              <a:rPr lang="vi-VN" sz="2800" dirty="0" err="1"/>
              <a:t>diện</a:t>
            </a:r>
            <a:r>
              <a:rPr lang="vi-VN" sz="2800" dirty="0"/>
              <a:t> </a:t>
            </a:r>
            <a:r>
              <a:rPr lang="vi-VN" sz="2800" dirty="0" err="1"/>
              <a:t>tích</a:t>
            </a:r>
            <a:r>
              <a:rPr lang="vi-VN" sz="2800" dirty="0"/>
              <a:t> </a:t>
            </a:r>
            <a:r>
              <a:rPr lang="vi-VN" sz="2800" dirty="0" err="1"/>
              <a:t>chỗ</a:t>
            </a:r>
            <a:r>
              <a:rPr lang="vi-VN" sz="2800" dirty="0"/>
              <a:t> </a:t>
            </a:r>
            <a:r>
              <a:rPr lang="vi-VN" sz="2800" dirty="0" err="1"/>
              <a:t>đậu</a:t>
            </a:r>
            <a:r>
              <a:rPr lang="vi-VN" sz="2800" dirty="0"/>
              <a:t> xe </a:t>
            </a:r>
            <a:r>
              <a:rPr lang="vi-VN" sz="2800" dirty="0" err="1"/>
              <a:t>dành</a:t>
            </a:r>
            <a:r>
              <a:rPr lang="vi-VN" sz="2800" dirty="0"/>
              <a:t> cho </a:t>
            </a:r>
            <a:r>
              <a:rPr lang="vi-VN" sz="2800" dirty="0" err="1"/>
              <a:t>một</a:t>
            </a:r>
            <a:r>
              <a:rPr lang="vi-VN" sz="2800" dirty="0"/>
              <a:t> ô tô.</a:t>
            </a:r>
            <a:endParaRPr lang="vi-VN" sz="2800" dirty="0"/>
          </a:p>
          <a:p>
            <a:r>
              <a:rPr lang="vi-VN" sz="2800" dirty="0"/>
              <a:t>b)</a:t>
            </a:r>
            <a:r>
              <a:rPr lang="vi-VN" sz="2800" dirty="0" err="1"/>
              <a:t>Tính</a:t>
            </a:r>
            <a:r>
              <a:rPr lang="vi-VN" sz="2800" dirty="0"/>
              <a:t> </a:t>
            </a:r>
            <a:r>
              <a:rPr lang="vi-VN" sz="2800" dirty="0" err="1"/>
              <a:t>diện</a:t>
            </a:r>
            <a:r>
              <a:rPr lang="vi-VN" sz="2800" dirty="0"/>
              <a:t> </a:t>
            </a:r>
            <a:r>
              <a:rPr lang="vi-VN" sz="2800" dirty="0" err="1"/>
              <a:t>tích</a:t>
            </a:r>
            <a:r>
              <a:rPr lang="vi-VN" sz="2800" dirty="0"/>
              <a:t> </a:t>
            </a:r>
            <a:r>
              <a:rPr lang="vi-VN" sz="2800" dirty="0" err="1"/>
              <a:t>dành</a:t>
            </a:r>
            <a:r>
              <a:rPr lang="vi-VN" sz="2800" dirty="0"/>
              <a:t> cho </a:t>
            </a:r>
            <a:r>
              <a:rPr lang="vi-VN" sz="2800" dirty="0" err="1"/>
              <a:t>đậu</a:t>
            </a:r>
            <a:r>
              <a:rPr lang="vi-VN" sz="2800" dirty="0"/>
              <a:t> xe </a:t>
            </a:r>
            <a:r>
              <a:rPr lang="vi-VN" sz="2800" dirty="0" err="1"/>
              <a:t>và</a:t>
            </a:r>
            <a:r>
              <a:rPr lang="vi-VN" sz="2800" dirty="0"/>
              <a:t> quay </a:t>
            </a:r>
            <a:r>
              <a:rPr lang="vi-VN" sz="2800" dirty="0" err="1"/>
              <a:t>đầu</a:t>
            </a:r>
            <a:r>
              <a:rPr lang="vi-VN" sz="2800" dirty="0"/>
              <a:t> xe.</a:t>
            </a:r>
            <a:endParaRPr lang="vi-VN" sz="2800" dirty="0"/>
          </a:p>
        </p:txBody>
      </p:sp>
      <p:grpSp>
        <p:nvGrpSpPr>
          <p:cNvPr id="29" name="组合 7"/>
          <p:cNvGrpSpPr/>
          <p:nvPr/>
        </p:nvGrpSpPr>
        <p:grpSpPr>
          <a:xfrm>
            <a:off x="152400" y="99750"/>
            <a:ext cx="2279376" cy="467995"/>
            <a:chOff x="11525" y="3497"/>
            <a:chExt cx="3597" cy="737"/>
          </a:xfrm>
        </p:grpSpPr>
        <p:sp>
          <p:nvSpPr>
            <p:cNvPr id="30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31" name="Google Shape;1018;p37">
              <a:hlinkClick r:id="rId1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Heavy" panose="020B0A00000000000000" pitchFamily="34" charset="-122"/>
                <a:cs typeface="Arial" panose="020B0604020202020204" pitchFamily="34" charset="0"/>
                <a:sym typeface="Catamaran"/>
              </a:endParaRPr>
            </a:p>
          </p:txBody>
        </p:sp>
      </p:grpSp>
      <p:pic>
        <p:nvPicPr>
          <p:cNvPr id="32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185" y="3421519"/>
            <a:ext cx="4267200" cy="2413363"/>
          </a:xfrm>
          <a:prstGeom prst="rect">
            <a:avLst/>
          </a:prstGeom>
        </p:spPr>
      </p:pic>
      <p:pic>
        <p:nvPicPr>
          <p:cNvPr id="33" name="Picture 14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281137"/>
            <a:ext cx="2852057" cy="23730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5" y="11886"/>
            <a:ext cx="5047489" cy="6846114"/>
          </a:xfrm>
          <a:prstGeom prst="rect">
            <a:avLst/>
          </a:prstGeom>
        </p:spPr>
      </p:pic>
      <p:sp>
        <p:nvSpPr>
          <p:cNvPr id="14" name="Rectangle: Rounded Corners 4"/>
          <p:cNvSpPr/>
          <p:nvPr/>
        </p:nvSpPr>
        <p:spPr>
          <a:xfrm>
            <a:off x="480520" y="476660"/>
            <a:ext cx="4254901" cy="74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HOẠT ĐỘNG NHÓM 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982231" y="3041768"/>
            <a:ext cx="320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Ý KIẾN CHUNG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 NHÓM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63" y="3770364"/>
            <a:ext cx="1771650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/>
          <p:cNvSpPr/>
          <p:nvPr/>
        </p:nvSpPr>
        <p:spPr>
          <a:xfrm>
            <a:off x="2533539" y="4203853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phút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5"/>
          <p:cNvGraphicFramePr>
            <a:graphicFrameLocks noGrp="1"/>
          </p:cNvGraphicFramePr>
          <p:nvPr/>
        </p:nvGraphicFramePr>
        <p:xfrm>
          <a:off x="5057284" y="32658"/>
          <a:ext cx="6111459" cy="6825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630"/>
                <a:gridCol w="5167829"/>
              </a:tblGrid>
              <a:tr h="1398530">
                <a:tc>
                  <a:txBody>
                    <a:bodyPr/>
                    <a:lstStyle/>
                    <a:p>
                      <a:pPr marL="0" marR="0" indent="-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endParaRPr lang="en-US" sz="2000" dirty="0" smtClean="0"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Chia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</a:tr>
              <a:tr h="645321">
                <a:tc>
                  <a:txBody>
                    <a:bodyPr/>
                    <a:lstStyle/>
                    <a:p>
                      <a:pPr marL="0" marR="0" indent="-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phụ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</a:tr>
              <a:tr h="4781492">
                <a:tc>
                  <a:txBody>
                    <a:bodyPr/>
                    <a:lstStyle/>
                    <a:p>
                      <a:pPr marL="0" marR="0" indent="-7239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phút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02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tiên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riêng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+ 05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. H</a:t>
                      </a:r>
                      <a:r>
                        <a:rPr lang="vi-VN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ớng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nhanh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treo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bất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kỳ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chấm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chéo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#9Slide03 Roboto Medium" panose="02000000000000000000" pitchFamily="2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#9Slide03 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80" y="5300482"/>
            <a:ext cx="1023949" cy="5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/>
          <p:nvPr/>
        </p:nvSpPr>
        <p:spPr>
          <a:xfrm>
            <a:off x="2952083" y="5388412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phút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30"/>
          <p:cNvGrpSpPr/>
          <p:nvPr/>
        </p:nvGrpSpPr>
        <p:grpSpPr>
          <a:xfrm rot="5400000">
            <a:off x="8372799" y="2960231"/>
            <a:ext cx="6731403" cy="834716"/>
            <a:chOff x="4871257" y="83128"/>
            <a:chExt cx="7232072" cy="653685"/>
          </a:xfrm>
        </p:grpSpPr>
        <p:sp>
          <p:nvSpPr>
            <p:cNvPr id="22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/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pSp>
        <p:nvGrpSpPr>
          <p:cNvPr id="118" name="组合 7"/>
          <p:cNvGrpSpPr/>
          <p:nvPr/>
        </p:nvGrpSpPr>
        <p:grpSpPr>
          <a:xfrm>
            <a:off x="5564548" y="99749"/>
            <a:ext cx="2279376" cy="467995"/>
            <a:chOff x="11525" y="3497"/>
            <a:chExt cx="3597" cy="737"/>
          </a:xfrm>
        </p:grpSpPr>
        <p:sp>
          <p:nvSpPr>
            <p:cNvPr id="119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20" name="Google Shape;1018;p37">
              <a:hlinkClick r:id="rId1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Heavy" panose="020B0A00000000000000" pitchFamily="34" charset="-122"/>
                <a:cs typeface="Arial" panose="020B0604020202020204" pitchFamily="34" charset="0"/>
                <a:sym typeface="Catamaran"/>
              </a:endParaRPr>
            </a:p>
          </p:txBody>
        </p:sp>
      </p:grpSp>
      <p:sp>
        <p:nvSpPr>
          <p:cNvPr id="121" name="Hình chữ nhật 120"/>
          <p:cNvSpPr/>
          <p:nvPr/>
        </p:nvSpPr>
        <p:spPr>
          <a:xfrm>
            <a:off x="5529943" y="363784"/>
            <a:ext cx="58891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dirty="0"/>
          </a:p>
          <a:p>
            <a:r>
              <a:rPr lang="vi-VN" sz="2400" dirty="0"/>
              <a:t>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ô tô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cửa</a:t>
            </a:r>
            <a:r>
              <a:rPr lang="vi-VN" sz="2400" dirty="0"/>
              <a:t> </a:t>
            </a:r>
            <a:r>
              <a:rPr lang="vi-VN" sz="2400" dirty="0" err="1"/>
              <a:t>hàng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dạng</a:t>
            </a:r>
            <a:r>
              <a:rPr lang="vi-VN" sz="2400" dirty="0"/>
              <a:t>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chữ</a:t>
            </a:r>
            <a:r>
              <a:rPr lang="vi-VN" sz="2400" dirty="0"/>
              <a:t> </a:t>
            </a:r>
            <a:r>
              <a:rPr lang="vi-VN" sz="2400" dirty="0" err="1"/>
              <a:t>nhật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dài</a:t>
            </a:r>
            <a:r>
              <a:rPr lang="vi-VN" sz="2400" dirty="0"/>
              <a:t> </a:t>
            </a:r>
            <a:r>
              <a:rPr lang="vi-VN" sz="2400" dirty="0" smtClean="0"/>
              <a:t>14m</a:t>
            </a:r>
            <a:r>
              <a:rPr lang="vi-VN" sz="2400" dirty="0"/>
              <a:t>,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rộng</a:t>
            </a:r>
            <a:r>
              <a:rPr lang="vi-VN" sz="2400" dirty="0"/>
              <a:t> </a:t>
            </a:r>
            <a:r>
              <a:rPr lang="vi-VN" sz="2400" dirty="0" smtClean="0"/>
              <a:t>10m</a:t>
            </a:r>
            <a:r>
              <a:rPr lang="vi-VN" sz="2400" dirty="0"/>
              <a:t>. Trong </a:t>
            </a:r>
            <a:r>
              <a:rPr lang="vi-VN" sz="2400" dirty="0" err="1"/>
              <a:t>đó</a:t>
            </a:r>
            <a:r>
              <a:rPr lang="vi-VN" sz="2400" dirty="0"/>
              <a:t>,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nửa</a:t>
            </a:r>
            <a:r>
              <a:rPr lang="vi-VN" sz="2400" dirty="0"/>
              <a:t> 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quay </a:t>
            </a:r>
            <a:r>
              <a:rPr lang="vi-VN" sz="2400" dirty="0" err="1"/>
              <a:t>đầu</a:t>
            </a:r>
            <a:r>
              <a:rPr lang="vi-VN" sz="2400" dirty="0"/>
              <a:t> xe, hai </a:t>
            </a:r>
            <a:r>
              <a:rPr lang="vi-VN" sz="2400" dirty="0" err="1"/>
              <a:t>góc</a:t>
            </a:r>
            <a:r>
              <a:rPr lang="vi-VN" sz="2400" dirty="0"/>
              <a:t> tam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trồng</a:t>
            </a:r>
            <a:r>
              <a:rPr lang="vi-VN" sz="2400" dirty="0"/>
              <a:t> hoa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phần</a:t>
            </a:r>
            <a:r>
              <a:rPr lang="vi-VN" sz="2400" dirty="0"/>
              <a:t> </a:t>
            </a:r>
            <a:r>
              <a:rPr lang="vi-VN" sz="2400" dirty="0" err="1"/>
              <a:t>còn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chia </a:t>
            </a:r>
            <a:r>
              <a:rPr lang="vi-VN" sz="2400" dirty="0" err="1"/>
              <a:t>đều</a:t>
            </a:r>
            <a:r>
              <a:rPr lang="vi-VN" sz="2400" dirty="0"/>
              <a:t> cho </a:t>
            </a:r>
            <a:r>
              <a:rPr lang="vi-VN" sz="2400" dirty="0" err="1"/>
              <a:t>bốn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ô tô (xem </a:t>
            </a:r>
            <a:r>
              <a:rPr lang="vi-VN" sz="2400" dirty="0" err="1"/>
              <a:t>hình</a:t>
            </a:r>
            <a:r>
              <a:rPr lang="vi-VN" sz="2400" dirty="0"/>
              <a:t>).</a:t>
            </a:r>
            <a:endParaRPr lang="vi-VN" sz="2400" dirty="0"/>
          </a:p>
          <a:p>
            <a:r>
              <a:rPr lang="vi-VN" sz="2400" dirty="0"/>
              <a:t>a)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một</a:t>
            </a:r>
            <a:r>
              <a:rPr lang="vi-VN" sz="2400" dirty="0"/>
              <a:t> ô tô.</a:t>
            </a:r>
            <a:endParaRPr lang="vi-VN" sz="2400" dirty="0"/>
          </a:p>
          <a:p>
            <a:r>
              <a:rPr lang="vi-VN" sz="2400" dirty="0"/>
              <a:t>b)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và</a:t>
            </a:r>
            <a:r>
              <a:rPr lang="vi-VN" sz="2400" dirty="0"/>
              <a:t> quay </a:t>
            </a:r>
            <a:r>
              <a:rPr lang="vi-VN" sz="2400" dirty="0" err="1"/>
              <a:t>đầu</a:t>
            </a:r>
            <a:r>
              <a:rPr lang="vi-VN" sz="2400" dirty="0"/>
              <a:t> xe.</a:t>
            </a:r>
            <a:endParaRPr lang="vi-VN" sz="2400" dirty="0"/>
          </a:p>
        </p:txBody>
      </p:sp>
      <p:pic>
        <p:nvPicPr>
          <p:cNvPr id="122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5564548" y="4379256"/>
            <a:ext cx="4267200" cy="2413363"/>
          </a:xfrm>
          <a:prstGeom prst="rect">
            <a:avLst/>
          </a:prstGeom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" y="54879"/>
            <a:ext cx="1105683" cy="11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5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8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0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2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5" name="Freeform 9"/>
          <p:cNvSpPr/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6" name="Freeform 10"/>
          <p:cNvSpPr/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7" name="Freeform 11"/>
          <p:cNvSpPr/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0" name="Freeform 14"/>
          <p:cNvSpPr/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1" name="Freeform 15"/>
          <p:cNvSpPr/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2" name="Freeform 16"/>
          <p:cNvSpPr/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3" name="Freeform 17"/>
          <p:cNvSpPr/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5" name="Freeform 19"/>
          <p:cNvSpPr/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6" name="Freeform 20"/>
          <p:cNvSpPr/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8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9" name="Freeform 23"/>
          <p:cNvSpPr/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0" name="Freeform 24"/>
          <p:cNvSpPr/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1" name="Freeform 25"/>
          <p:cNvSpPr/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2" name="Freeform 26"/>
          <p:cNvSpPr/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3" name="Freeform 27"/>
          <p:cNvSpPr/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154" name="Group 3"/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55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156" name="hour hand"/>
            <p:cNvSpPr/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157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8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9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160" name="Group 1"/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6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up 2"/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68" name="Freeform 38"/>
            <p:cNvSpPr/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9" name="Freeform 39"/>
            <p:cNvSpPr/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0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1" name="Freeform 41"/>
            <p:cNvSpPr/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2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3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4" name="Group 4"/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5" name="Freeform 44"/>
            <p:cNvSpPr/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6" name="Freeform 45"/>
            <p:cNvSpPr/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7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8" name="Freeform 47"/>
            <p:cNvSpPr/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9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0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1" name="Group 5"/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2" name="Freeform 50"/>
            <p:cNvSpPr/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3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4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5" name="Freeform 53"/>
            <p:cNvSpPr/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7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8" name="Group 6"/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89" name="Freeform 56"/>
            <p:cNvSpPr/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1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2" name="Freeform 59"/>
            <p:cNvSpPr/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3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4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5" name="Group 7"/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/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2" name="Group 8"/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03" name="Freeform 88"/>
            <p:cNvSpPr/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6" name="Freeform 91"/>
            <p:cNvSpPr/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8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9" name="Group 13"/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10" name="Freeform 68"/>
            <p:cNvSpPr/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1" name="Freeform 69"/>
            <p:cNvSpPr/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3" name="Freeform 71"/>
            <p:cNvSpPr/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4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5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6" name="Group 12"/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17" name="Freeform 72"/>
            <p:cNvSpPr/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8" name="Freeform 73"/>
            <p:cNvSpPr/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0" name="Freeform 75"/>
            <p:cNvSpPr/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1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2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3" name="Group 11"/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24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5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6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7" name="Freeform 79"/>
            <p:cNvSpPr/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8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9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0" name="Group 10"/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31" name="Freeform 80"/>
            <p:cNvSpPr/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2" name="Freeform 81"/>
            <p:cNvSpPr/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3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4" name="Freeform 83"/>
            <p:cNvSpPr/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5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6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7" name="Group 9"/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38" name="Freeform 84"/>
            <p:cNvSpPr/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9" name="Freeform 85"/>
            <p:cNvSpPr/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1" name="Freeform 87"/>
            <p:cNvSpPr/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2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3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4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45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46" name="Freeform 109"/>
          <p:cNvSpPr/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47" name="Freeform 110"/>
          <p:cNvSpPr/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48" name="Freeform 111"/>
          <p:cNvSpPr/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49" name="Freeform 112"/>
          <p:cNvSpPr/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50" name="Freeform 113"/>
          <p:cNvSpPr/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51" name="Freeform 114"/>
          <p:cNvSpPr/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52" name="Freeform 115"/>
          <p:cNvSpPr/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53" name="Freeform 116"/>
          <p:cNvSpPr/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54" name="Freeform 117"/>
          <p:cNvSpPr/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19823548">
            <a:off x="10865692" y="-1758946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8 Imagen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>
            <a:fillRect/>
          </a:stretch>
        </p:blipFill>
        <p:spPr>
          <a:xfrm>
            <a:off x="35893" y="1664016"/>
            <a:ext cx="2286464" cy="43604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Google Shape;1040;p39"/>
          <p:cNvSpPr txBox="1"/>
          <p:nvPr/>
        </p:nvSpPr>
        <p:spPr>
          <a:xfrm>
            <a:off x="414245" y="522035"/>
            <a:ext cx="9872420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800319" y="2021468"/>
            <a:ext cx="7819082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altLang="en-US" sz="32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hangingPunct="0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0319" y="4233731"/>
            <a:ext cx="781908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/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85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pSp>
        <p:nvGrpSpPr>
          <p:cNvPr id="118" name="组合 7"/>
          <p:cNvGrpSpPr/>
          <p:nvPr/>
        </p:nvGrpSpPr>
        <p:grpSpPr>
          <a:xfrm>
            <a:off x="5564548" y="99749"/>
            <a:ext cx="2279376" cy="467995"/>
            <a:chOff x="11525" y="3497"/>
            <a:chExt cx="3597" cy="737"/>
          </a:xfrm>
        </p:grpSpPr>
        <p:sp>
          <p:nvSpPr>
            <p:cNvPr id="119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20" name="Google Shape;1018;p37">
              <a:hlinkClick r:id="rId1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Heavy" panose="020B0A00000000000000" pitchFamily="34" charset="-122"/>
                <a:cs typeface="Arial" panose="020B0604020202020204" pitchFamily="34" charset="0"/>
                <a:sym typeface="Catamaran"/>
              </a:endParaRPr>
            </a:p>
          </p:txBody>
        </p:sp>
      </p:grpSp>
      <p:sp>
        <p:nvSpPr>
          <p:cNvPr id="121" name="Hình chữ nhật 120"/>
          <p:cNvSpPr/>
          <p:nvPr/>
        </p:nvSpPr>
        <p:spPr>
          <a:xfrm>
            <a:off x="5529943" y="363784"/>
            <a:ext cx="58891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dirty="0"/>
          </a:p>
          <a:p>
            <a:r>
              <a:rPr lang="vi-VN" sz="2400" dirty="0"/>
              <a:t>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ô tô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cửa</a:t>
            </a:r>
            <a:r>
              <a:rPr lang="vi-VN" sz="2400" dirty="0"/>
              <a:t> </a:t>
            </a:r>
            <a:r>
              <a:rPr lang="vi-VN" sz="2400" dirty="0" err="1"/>
              <a:t>hàng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dạng</a:t>
            </a:r>
            <a:r>
              <a:rPr lang="vi-VN" sz="2400" dirty="0"/>
              <a:t>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chữ</a:t>
            </a:r>
            <a:r>
              <a:rPr lang="vi-VN" sz="2400" dirty="0"/>
              <a:t> </a:t>
            </a:r>
            <a:r>
              <a:rPr lang="vi-VN" sz="2400" dirty="0" err="1"/>
              <a:t>nhật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dài</a:t>
            </a:r>
            <a:r>
              <a:rPr lang="vi-VN" sz="2400" dirty="0"/>
              <a:t> </a:t>
            </a:r>
            <a:r>
              <a:rPr lang="vi-VN" sz="2400" dirty="0" smtClean="0"/>
              <a:t>14m</a:t>
            </a:r>
            <a:r>
              <a:rPr lang="vi-VN" sz="2400" dirty="0"/>
              <a:t>,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rộng</a:t>
            </a:r>
            <a:r>
              <a:rPr lang="vi-VN" sz="2400" dirty="0"/>
              <a:t> </a:t>
            </a:r>
            <a:r>
              <a:rPr lang="vi-VN" sz="2400" dirty="0" smtClean="0"/>
              <a:t>10m</a:t>
            </a:r>
            <a:r>
              <a:rPr lang="vi-VN" sz="2400" dirty="0"/>
              <a:t>. Trong </a:t>
            </a:r>
            <a:r>
              <a:rPr lang="vi-VN" sz="2400" dirty="0" err="1"/>
              <a:t>đó</a:t>
            </a:r>
            <a:r>
              <a:rPr lang="vi-VN" sz="2400" dirty="0"/>
              <a:t>,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nửa</a:t>
            </a:r>
            <a:r>
              <a:rPr lang="vi-VN" sz="2400" dirty="0"/>
              <a:t> 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quay </a:t>
            </a:r>
            <a:r>
              <a:rPr lang="vi-VN" sz="2400" dirty="0" err="1"/>
              <a:t>đầu</a:t>
            </a:r>
            <a:r>
              <a:rPr lang="vi-VN" sz="2400" dirty="0"/>
              <a:t> xe, hai </a:t>
            </a:r>
            <a:r>
              <a:rPr lang="vi-VN" sz="2400" dirty="0" err="1"/>
              <a:t>góc</a:t>
            </a:r>
            <a:r>
              <a:rPr lang="vi-VN" sz="2400" dirty="0"/>
              <a:t> tam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trồng</a:t>
            </a:r>
            <a:r>
              <a:rPr lang="vi-VN" sz="2400" dirty="0"/>
              <a:t> hoa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phần</a:t>
            </a:r>
            <a:r>
              <a:rPr lang="vi-VN" sz="2400" dirty="0"/>
              <a:t> </a:t>
            </a:r>
            <a:r>
              <a:rPr lang="vi-VN" sz="2400" dirty="0" err="1"/>
              <a:t>còn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chia </a:t>
            </a:r>
            <a:r>
              <a:rPr lang="vi-VN" sz="2400" dirty="0" err="1"/>
              <a:t>đều</a:t>
            </a:r>
            <a:r>
              <a:rPr lang="vi-VN" sz="2400" dirty="0"/>
              <a:t> cho </a:t>
            </a:r>
            <a:r>
              <a:rPr lang="vi-VN" sz="2400" dirty="0" err="1"/>
              <a:t>bốn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ô tô (xem </a:t>
            </a:r>
            <a:r>
              <a:rPr lang="vi-VN" sz="2400" dirty="0" err="1"/>
              <a:t>hình</a:t>
            </a:r>
            <a:r>
              <a:rPr lang="vi-VN" sz="2400" dirty="0"/>
              <a:t>).</a:t>
            </a:r>
            <a:endParaRPr lang="vi-VN" sz="2400" dirty="0"/>
          </a:p>
          <a:p>
            <a:r>
              <a:rPr lang="vi-VN" sz="2400" dirty="0"/>
              <a:t>a)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một</a:t>
            </a:r>
            <a:r>
              <a:rPr lang="vi-VN" sz="2400" dirty="0"/>
              <a:t> ô tô.</a:t>
            </a:r>
            <a:endParaRPr lang="vi-VN" sz="2400" dirty="0"/>
          </a:p>
          <a:p>
            <a:r>
              <a:rPr lang="vi-VN" sz="2400" dirty="0"/>
              <a:t>b)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và</a:t>
            </a:r>
            <a:r>
              <a:rPr lang="vi-VN" sz="2400" dirty="0"/>
              <a:t> quay </a:t>
            </a:r>
            <a:r>
              <a:rPr lang="vi-VN" sz="2400" dirty="0" err="1"/>
              <a:t>đầu</a:t>
            </a:r>
            <a:r>
              <a:rPr lang="vi-VN" sz="2400" dirty="0"/>
              <a:t> xe.</a:t>
            </a:r>
            <a:endParaRPr lang="vi-VN" sz="2400" dirty="0"/>
          </a:p>
        </p:txBody>
      </p:sp>
      <p:pic>
        <p:nvPicPr>
          <p:cNvPr id="122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5564548" y="4379256"/>
            <a:ext cx="4267200" cy="2413363"/>
          </a:xfrm>
          <a:prstGeom prst="rect">
            <a:avLst/>
          </a:prstGeom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" y="54879"/>
            <a:ext cx="1105683" cy="11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21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21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6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17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18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19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0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1" name="Freeform 9"/>
          <p:cNvSpPr/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2" name="Freeform 10"/>
          <p:cNvSpPr/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3" name="Freeform 11"/>
          <p:cNvSpPr/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4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5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6" name="Freeform 14"/>
          <p:cNvSpPr/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7" name="Freeform 15"/>
          <p:cNvSpPr/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8" name="Freeform 16"/>
          <p:cNvSpPr/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29" name="Freeform 17"/>
          <p:cNvSpPr/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0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1" name="Freeform 19"/>
          <p:cNvSpPr/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2" name="Freeform 20"/>
          <p:cNvSpPr/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3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4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5" name="Freeform 23"/>
          <p:cNvSpPr/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6" name="Freeform 24"/>
          <p:cNvSpPr/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7" name="Freeform 25"/>
          <p:cNvSpPr/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8" name="Freeform 26"/>
          <p:cNvSpPr/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39" name="Freeform 27"/>
          <p:cNvSpPr/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240" name="Group 3"/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241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242" name="hour hand"/>
            <p:cNvSpPr/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24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4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4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246" name="Group 1"/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2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2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54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255" name="Group 4"/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256" name="Freeform 44"/>
            <p:cNvSpPr/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7" name="Freeform 45"/>
            <p:cNvSpPr/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8" name="Freeform 47"/>
            <p:cNvSpPr/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9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0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26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263" name="Group 5"/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264" name="Freeform 62"/>
            <p:cNvSpPr/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5" name="Freeform 63"/>
            <p:cNvSpPr/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6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7" name="Freeform 65"/>
            <p:cNvSpPr/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9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0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71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72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274" name="Group 7"/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75" name="Freeform 68"/>
            <p:cNvSpPr/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76" name="Freeform 69"/>
            <p:cNvSpPr/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77" name="Freeform 71"/>
            <p:cNvSpPr/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7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79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80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1" name="Group 6"/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82" name="Freeform 80"/>
            <p:cNvSpPr/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83" name="Freeform 81"/>
            <p:cNvSpPr/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84" name="Freeform 83"/>
            <p:cNvSpPr/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85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86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87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8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89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0" name="Freeform 109"/>
          <p:cNvSpPr/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1" name="Freeform 110"/>
          <p:cNvSpPr/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2" name="Freeform 111"/>
          <p:cNvSpPr/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3" name="Freeform 112"/>
          <p:cNvSpPr/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4" name="Freeform 113"/>
          <p:cNvSpPr/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5" name="Freeform 114"/>
          <p:cNvSpPr/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6" name="Freeform 115"/>
          <p:cNvSpPr/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7" name="Freeform 116"/>
          <p:cNvSpPr/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98" name="Freeform 117"/>
          <p:cNvSpPr/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10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Hình chữ nhật 6"/>
          <p:cNvSpPr/>
          <p:nvPr/>
        </p:nvSpPr>
        <p:spPr>
          <a:xfrm>
            <a:off x="152399" y="424266"/>
            <a:ext cx="113497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r>
              <a:rPr lang="vi-VN" sz="2400" dirty="0"/>
              <a:t>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ô tô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cửa</a:t>
            </a:r>
            <a:r>
              <a:rPr lang="vi-VN" sz="2400" dirty="0"/>
              <a:t> </a:t>
            </a:r>
            <a:r>
              <a:rPr lang="vi-VN" sz="2400" dirty="0" err="1"/>
              <a:t>hàng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dạng</a:t>
            </a:r>
            <a:r>
              <a:rPr lang="vi-VN" sz="2400" dirty="0"/>
              <a:t>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chữ</a:t>
            </a:r>
            <a:r>
              <a:rPr lang="vi-VN" sz="2400" dirty="0"/>
              <a:t> </a:t>
            </a:r>
            <a:r>
              <a:rPr lang="vi-VN" sz="2400" dirty="0" err="1"/>
              <a:t>nhật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dài</a:t>
            </a:r>
            <a:r>
              <a:rPr lang="vi-VN" sz="2400" dirty="0"/>
              <a:t> </a:t>
            </a:r>
            <a:r>
              <a:rPr lang="vi-VN" sz="2400" dirty="0" smtClean="0"/>
              <a:t>14m</a:t>
            </a:r>
            <a:r>
              <a:rPr lang="vi-VN" sz="2400" dirty="0"/>
              <a:t>,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rộng</a:t>
            </a:r>
            <a:r>
              <a:rPr lang="vi-VN" sz="2400" dirty="0"/>
              <a:t> </a:t>
            </a:r>
            <a:r>
              <a:rPr lang="vi-VN" sz="2400" dirty="0" smtClean="0"/>
              <a:t>10m</a:t>
            </a:r>
            <a:r>
              <a:rPr lang="vi-VN" sz="2400" dirty="0"/>
              <a:t>. Trong </a:t>
            </a:r>
            <a:r>
              <a:rPr lang="vi-VN" sz="2400" dirty="0" err="1"/>
              <a:t>đó</a:t>
            </a:r>
            <a:r>
              <a:rPr lang="vi-VN" sz="2400" dirty="0"/>
              <a:t>,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nửa</a:t>
            </a:r>
            <a:r>
              <a:rPr lang="vi-VN" sz="2400" dirty="0"/>
              <a:t> 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quay </a:t>
            </a:r>
            <a:r>
              <a:rPr lang="vi-VN" sz="2400" dirty="0" err="1"/>
              <a:t>đầu</a:t>
            </a:r>
            <a:r>
              <a:rPr lang="vi-VN" sz="2400" dirty="0"/>
              <a:t> xe, hai </a:t>
            </a:r>
            <a:r>
              <a:rPr lang="vi-VN" sz="2400" dirty="0" err="1"/>
              <a:t>góc</a:t>
            </a:r>
            <a:r>
              <a:rPr lang="vi-VN" sz="2400" dirty="0"/>
              <a:t> tam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trồng</a:t>
            </a:r>
            <a:r>
              <a:rPr lang="vi-VN" sz="2400" dirty="0"/>
              <a:t> hoa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phần</a:t>
            </a:r>
            <a:r>
              <a:rPr lang="vi-VN" sz="2400" dirty="0"/>
              <a:t> </a:t>
            </a:r>
            <a:r>
              <a:rPr lang="vi-VN" sz="2400" dirty="0" err="1"/>
              <a:t>còn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chia </a:t>
            </a:r>
            <a:r>
              <a:rPr lang="vi-VN" sz="2400" dirty="0" err="1"/>
              <a:t>đều</a:t>
            </a:r>
            <a:r>
              <a:rPr lang="vi-VN" sz="2400" dirty="0"/>
              <a:t> cho </a:t>
            </a:r>
            <a:r>
              <a:rPr lang="vi-VN" sz="2400" dirty="0" err="1"/>
              <a:t>bốn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ô tô (xem </a:t>
            </a:r>
            <a:r>
              <a:rPr lang="vi-VN" sz="2400" dirty="0" err="1"/>
              <a:t>hình</a:t>
            </a:r>
            <a:r>
              <a:rPr lang="vi-VN" sz="2400" dirty="0"/>
              <a:t>).</a:t>
            </a:r>
            <a:endParaRPr lang="vi-VN" sz="2400" dirty="0"/>
          </a:p>
          <a:p>
            <a:r>
              <a:rPr lang="vi-VN" sz="2400" dirty="0"/>
              <a:t>a)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một</a:t>
            </a:r>
            <a:r>
              <a:rPr lang="vi-VN" sz="2400" dirty="0"/>
              <a:t> ô tô.</a:t>
            </a:r>
            <a:endParaRPr lang="vi-VN" sz="2400" dirty="0"/>
          </a:p>
          <a:p>
            <a:r>
              <a:rPr lang="vi-VN" sz="2400" dirty="0"/>
              <a:t>b)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và</a:t>
            </a:r>
            <a:r>
              <a:rPr lang="vi-VN" sz="2400" dirty="0"/>
              <a:t> quay </a:t>
            </a:r>
            <a:r>
              <a:rPr lang="vi-VN" sz="2400" dirty="0" err="1"/>
              <a:t>đầu</a:t>
            </a:r>
            <a:r>
              <a:rPr lang="vi-VN" sz="2400" dirty="0"/>
              <a:t> xe.</a:t>
            </a:r>
            <a:endParaRPr lang="vi-VN" sz="2400" dirty="0"/>
          </a:p>
        </p:txBody>
      </p:sp>
      <p:grpSp>
        <p:nvGrpSpPr>
          <p:cNvPr id="29" name="组合 7"/>
          <p:cNvGrpSpPr/>
          <p:nvPr/>
        </p:nvGrpSpPr>
        <p:grpSpPr>
          <a:xfrm>
            <a:off x="152400" y="99750"/>
            <a:ext cx="2279376" cy="467995"/>
            <a:chOff x="11525" y="3497"/>
            <a:chExt cx="3597" cy="737"/>
          </a:xfrm>
        </p:grpSpPr>
        <p:sp>
          <p:nvSpPr>
            <p:cNvPr id="30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31" name="Google Shape;1018;p37">
              <a:hlinkClick r:id="rId1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Heavy" panose="020B0A00000000000000" pitchFamily="34" charset="-122"/>
                  <a:cs typeface="Arial" panose="020B0604020202020204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Heavy" panose="020B0A00000000000000" pitchFamily="34" charset="-122"/>
                <a:cs typeface="Arial" panose="020B0604020202020204" pitchFamily="34" charset="0"/>
                <a:sym typeface="Catamaran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 12"/>
              <p:cNvSpPr/>
              <p:nvPr/>
            </p:nvSpPr>
            <p:spPr>
              <a:xfrm>
                <a:off x="274092" y="3491296"/>
                <a:ext cx="1063534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/>
                  <a:t>a</a:t>
                </a:r>
                <a:r>
                  <a:rPr lang="vi-VN" sz="2400" dirty="0"/>
                  <a:t>) </a:t>
                </a:r>
                <a:r>
                  <a:rPr lang="vi-VN" sz="2400" dirty="0" err="1"/>
                  <a:t>Diện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một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chỗ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đậu</a:t>
                </a:r>
                <a:r>
                  <a:rPr lang="vi-VN" sz="2400" dirty="0"/>
                  <a:t> </a:t>
                </a:r>
                <a:r>
                  <a:rPr lang="vi-VN" sz="2400" dirty="0" smtClean="0"/>
                  <a:t>xe </a:t>
                </a:r>
                <a:r>
                  <a:rPr lang="vi-VN" sz="2400" dirty="0" err="1" smtClean="0"/>
                  <a:t>là</a:t>
                </a:r>
                <a:r>
                  <a:rPr lang="vi-VN" sz="2400" dirty="0" smtClean="0"/>
                  <a:t>  </a:t>
                </a:r>
                <a:endParaRPr lang="vi-VN" sz="2400" dirty="0"/>
              </a:p>
              <a:p>
                <a:r>
                  <a:rPr lang="vi-VN" sz="2400" dirty="0" smtClean="0"/>
                  <a:t>	3.5 = 15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vi-VN" sz="2400" b="0" i="1" smtClean="0">
                            <a:latin typeface="Cambria Math" panose="02040503050406030204"/>
                          </a:rPr>
                          <m:t>𝑚</m:t>
                        </m:r>
                      </m:e>
                      <m:sup>
                        <m:r>
                          <a:rPr lang="vi-V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vi-VN" sz="2400" b="0" i="1" smtClean="0">
                        <a:latin typeface="Cambria Math" panose="02040503050406030204"/>
                      </a:rPr>
                      <m:t>)</m:t>
                    </m:r>
                  </m:oMath>
                </a14:m>
                <a:endParaRPr lang="vi-VN" sz="2400" dirty="0" smtClean="0"/>
              </a:p>
              <a:p>
                <a:r>
                  <a:rPr lang="vi-VN" sz="2400" dirty="0" smtClean="0"/>
                  <a:t>b</a:t>
                </a:r>
                <a:r>
                  <a:rPr lang="vi-VN" sz="2400" dirty="0"/>
                  <a:t>) </a:t>
                </a:r>
                <a:r>
                  <a:rPr lang="vi-VN" sz="2400" dirty="0" err="1"/>
                  <a:t>Diện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hình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chữ</a:t>
                </a:r>
                <a:r>
                  <a:rPr lang="vi-VN" sz="2400" dirty="0"/>
                  <a:t> </a:t>
                </a:r>
                <a:r>
                  <a:rPr lang="vi-VN" sz="2400" dirty="0" err="1" smtClean="0"/>
                  <a:t>nhật</a:t>
                </a:r>
                <a:r>
                  <a:rPr lang="vi-VN" sz="2400" dirty="0" smtClean="0"/>
                  <a:t> </a:t>
                </a:r>
                <a:r>
                  <a:rPr lang="vi-VN" sz="2400" dirty="0" err="1" smtClean="0"/>
                  <a:t>là</a:t>
                </a:r>
                <a:endParaRPr lang="vi-VN" sz="2400" dirty="0"/>
              </a:p>
              <a:p>
                <a:r>
                  <a:rPr lang="vi-VN" sz="2400" dirty="0"/>
                  <a:t>  </a:t>
                </a:r>
                <a:r>
                  <a:rPr lang="vi-VN" sz="2400" dirty="0" smtClean="0"/>
                  <a:t>	10 . 14 = 140 </a:t>
                </a:r>
                <a:r>
                  <a:rPr lang="vi-VN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vi-VN" sz="2400" i="1">
                        <a:latin typeface="Cambria Math" panose="02040503050406030204"/>
                      </a:rPr>
                      <m:t>)</m:t>
                    </m:r>
                  </m:oMath>
                </a14:m>
                <a:endParaRPr lang="vi-VN" sz="2400" dirty="0"/>
              </a:p>
              <a:p>
                <a:r>
                  <a:rPr lang="vi-VN" sz="2400" dirty="0"/>
                  <a:t> </a:t>
                </a:r>
                <a:r>
                  <a:rPr lang="vi-VN" sz="2400" dirty="0" smtClean="0"/>
                  <a:t>   </a:t>
                </a:r>
                <a:r>
                  <a:rPr lang="vi-VN" sz="2400" dirty="0" err="1" smtClean="0"/>
                  <a:t>Diện</a:t>
                </a:r>
                <a:r>
                  <a:rPr lang="vi-VN" sz="2400" dirty="0" smtClean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phần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trồng</a:t>
                </a:r>
                <a:r>
                  <a:rPr lang="vi-VN" sz="2400" dirty="0"/>
                  <a:t> </a:t>
                </a:r>
                <a:r>
                  <a:rPr lang="vi-VN" sz="2400" dirty="0" smtClean="0"/>
                  <a:t>hoa </a:t>
                </a:r>
                <a:r>
                  <a:rPr lang="vi-VN" sz="2400" dirty="0" err="1" smtClean="0"/>
                  <a:t>là</a:t>
                </a:r>
                <a:endParaRPr lang="vi-VN" sz="2400" dirty="0"/>
              </a:p>
              <a:p>
                <a:r>
                  <a:rPr lang="vi-VN" sz="2400" dirty="0"/>
                  <a:t>  </a:t>
                </a:r>
                <a:r>
                  <a:rPr lang="vi-VN" sz="2400" dirty="0" smtClean="0"/>
                  <a:t>	2.5 = 10 </a:t>
                </a:r>
                <a:r>
                  <a:rPr lang="vi-VN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vi-VN" sz="2400" i="1">
                        <a:latin typeface="Cambria Math" panose="02040503050406030204"/>
                      </a:rPr>
                      <m:t>)</m:t>
                    </m:r>
                  </m:oMath>
                </a14:m>
                <a:endParaRPr lang="vi-VN" sz="2400" dirty="0"/>
              </a:p>
              <a:p>
                <a:r>
                  <a:rPr lang="vi-VN" sz="2400" dirty="0" smtClean="0"/>
                  <a:t>    </a:t>
                </a:r>
                <a:r>
                  <a:rPr lang="vi-VN" sz="2400" dirty="0" err="1" smtClean="0"/>
                  <a:t>Diện</a:t>
                </a:r>
                <a:r>
                  <a:rPr lang="vi-VN" sz="2400" dirty="0" smtClean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 smtClean="0"/>
                  <a:t>dành</a:t>
                </a:r>
                <a:r>
                  <a:rPr lang="vi-VN" sz="2400" dirty="0" smtClean="0"/>
                  <a:t> cho </a:t>
                </a:r>
                <a:r>
                  <a:rPr lang="vi-VN" sz="2400" dirty="0" err="1" smtClean="0"/>
                  <a:t>đậu</a:t>
                </a:r>
                <a:r>
                  <a:rPr lang="vi-VN" sz="2400" dirty="0" smtClean="0"/>
                  <a:t> xe </a:t>
                </a:r>
                <a:r>
                  <a:rPr lang="vi-VN" sz="2400" dirty="0" err="1" smtClean="0"/>
                  <a:t>và</a:t>
                </a:r>
                <a:r>
                  <a:rPr lang="vi-VN" sz="2400" dirty="0" smtClean="0"/>
                  <a:t> quay xe </a:t>
                </a:r>
                <a:r>
                  <a:rPr lang="vi-VN" sz="2400" dirty="0" err="1" smtClean="0"/>
                  <a:t>là</a:t>
                </a:r>
                <a:endParaRPr lang="vi-VN" sz="2400" dirty="0" smtClean="0"/>
              </a:p>
              <a:p>
                <a:r>
                  <a:rPr lang="vi-VN" sz="2400" dirty="0"/>
                  <a:t>	</a:t>
                </a:r>
                <a:r>
                  <a:rPr lang="vi-VN" sz="2400" dirty="0" smtClean="0"/>
                  <a:t>140 – 10 = 130  </a:t>
                </a:r>
                <a:r>
                  <a:rPr lang="vi-VN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vi-VN" sz="2400" i="1">
                        <a:latin typeface="Cambria Math" panose="02040503050406030204"/>
                      </a:rPr>
                      <m:t>)</m:t>
                    </m:r>
                  </m:oMath>
                </a14:m>
                <a:endParaRPr lang="vi-VN" sz="2400" dirty="0"/>
              </a:p>
              <a:p>
                <a:endParaRPr lang="vi-VN" sz="2400" dirty="0" smtClean="0"/>
              </a:p>
              <a:p>
                <a:endParaRPr lang="vi-VN" sz="2400" dirty="0"/>
              </a:p>
            </p:txBody>
          </p:sp>
        </mc:Choice>
        <mc:Fallback>
          <p:sp>
            <p:nvSpPr>
              <p:cNvPr id="13" name="Hình chữ nhậ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92" y="3491296"/>
                <a:ext cx="10635343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4" t="-2" r="1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234972" y="2953571"/>
            <a:ext cx="4267200" cy="2413363"/>
          </a:xfrm>
          <a:prstGeom prst="rect">
            <a:avLst/>
          </a:prstGeom>
        </p:spPr>
      </p:pic>
      <p:sp>
        <p:nvSpPr>
          <p:cNvPr id="14" name="Hộp_Văn_Bản 13"/>
          <p:cNvSpPr txBox="1"/>
          <p:nvPr/>
        </p:nvSpPr>
        <p:spPr>
          <a:xfrm>
            <a:off x="2351314" y="2873829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err="1" smtClean="0"/>
              <a:t>Giải</a:t>
            </a:r>
            <a:endParaRPr lang="vi-VN" sz="2800" u="sng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3369864">
            <a:off x="-1043897" y="-2189505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/>
          <p:cNvSpPr/>
          <p:nvPr/>
        </p:nvSpPr>
        <p:spPr>
          <a:xfrm>
            <a:off x="1682046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037474" y="3085497"/>
            <a:ext cx="1060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705" y="-39114"/>
            <a:ext cx="12204632" cy="6864457"/>
          </a:xfrm>
          <a:prstGeom prst="rect">
            <a:avLst/>
          </a:prstGeom>
        </p:spPr>
      </p:pic>
      <p:pic>
        <p:nvPicPr>
          <p:cNvPr id="1026" name="Picture 2" descr="Dễ Thương Gió Bảng Chữ Cái Tiếng Anh Abcd Nghệ Thuật Từ Hình ảnh | Định  dạng hình ảnh PSD 678662915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8" y="1367712"/>
            <a:ext cx="6025219" cy="40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3287598" y="858482"/>
            <a:ext cx="6249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 CHƠI TRẮC NGHIỆM</a:t>
            </a:r>
            <a:endParaRPr lang="vi-VN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7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8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Picture 57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r="14448" b="2"/>
          <a:stretch>
            <a:fillRect/>
          </a:stretch>
        </p:blipFill>
        <p:spPr>
          <a:xfrm>
            <a:off x="9112480" y="4055466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4" name="Picture 5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9112480" y="4223668"/>
            <a:ext cx="2389693" cy="2389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: Shape 22"/>
          <p:cNvSpPr/>
          <p:nvPr/>
        </p:nvSpPr>
        <p:spPr>
          <a:xfrm>
            <a:off x="-9458" y="2664219"/>
            <a:ext cx="4690672" cy="1270414"/>
          </a:xfrm>
          <a:custGeom>
            <a:avLst/>
            <a:gdLst>
              <a:gd name="connsiteX0" fmla="*/ 0 w 4007988"/>
              <a:gd name="connsiteY0" fmla="*/ 0 h 1876926"/>
              <a:gd name="connsiteX1" fmla="*/ 4007988 w 4007988"/>
              <a:gd name="connsiteY1" fmla="*/ 0 h 1876926"/>
              <a:gd name="connsiteX2" fmla="*/ 3929399 w 4007988"/>
              <a:gd name="connsiteY2" fmla="*/ 129099 h 1876926"/>
              <a:gd name="connsiteX3" fmla="*/ 3738907 w 4007988"/>
              <a:gd name="connsiteY3" fmla="*/ 1001379 h 1876926"/>
              <a:gd name="connsiteX4" fmla="*/ 3989718 w 4007988"/>
              <a:gd name="connsiteY4" fmla="*/ 1858265 h 1876926"/>
              <a:gd name="connsiteX5" fmla="*/ 4001835 w 4007988"/>
              <a:gd name="connsiteY5" fmla="*/ 1876926 h 1876926"/>
              <a:gd name="connsiteX6" fmla="*/ 0 w 4007988"/>
              <a:gd name="connsiteY6" fmla="*/ 1876926 h 187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988" h="1876926">
                <a:moveTo>
                  <a:pt x="0" y="0"/>
                </a:moveTo>
                <a:lnTo>
                  <a:pt x="4007988" y="0"/>
                </a:lnTo>
                <a:lnTo>
                  <a:pt x="3929399" y="129099"/>
                </a:lnTo>
                <a:cubicBezTo>
                  <a:pt x="3797014" y="392702"/>
                  <a:pt x="3728078" y="690950"/>
                  <a:pt x="3738907" y="1001379"/>
                </a:cubicBezTo>
                <a:cubicBezTo>
                  <a:pt x="3749736" y="1311808"/>
                  <a:pt x="3839287" y="1604528"/>
                  <a:pt x="3989718" y="1858265"/>
                </a:cubicBezTo>
                <a:lnTo>
                  <a:pt x="4001835" y="1876926"/>
                </a:lnTo>
                <a:lnTo>
                  <a:pt x="0" y="1876926"/>
                </a:lnTo>
                <a:close/>
              </a:path>
            </a:pathLst>
          </a:custGeom>
          <a:solidFill>
            <a:srgbClr val="FCB4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23"/>
          <p:cNvSpPr/>
          <p:nvPr/>
        </p:nvSpPr>
        <p:spPr>
          <a:xfrm flipH="1">
            <a:off x="6473542" y="1703012"/>
            <a:ext cx="4770183" cy="1330852"/>
          </a:xfrm>
          <a:custGeom>
            <a:avLst/>
            <a:gdLst>
              <a:gd name="connsiteX0" fmla="*/ 0 w 4007988"/>
              <a:gd name="connsiteY0" fmla="*/ 0 h 1876926"/>
              <a:gd name="connsiteX1" fmla="*/ 4007988 w 4007988"/>
              <a:gd name="connsiteY1" fmla="*/ 0 h 1876926"/>
              <a:gd name="connsiteX2" fmla="*/ 3929399 w 4007988"/>
              <a:gd name="connsiteY2" fmla="*/ 129099 h 1876926"/>
              <a:gd name="connsiteX3" fmla="*/ 3738907 w 4007988"/>
              <a:gd name="connsiteY3" fmla="*/ 1001379 h 1876926"/>
              <a:gd name="connsiteX4" fmla="*/ 3989718 w 4007988"/>
              <a:gd name="connsiteY4" fmla="*/ 1858265 h 1876926"/>
              <a:gd name="connsiteX5" fmla="*/ 4001835 w 4007988"/>
              <a:gd name="connsiteY5" fmla="*/ 1876926 h 1876926"/>
              <a:gd name="connsiteX6" fmla="*/ 0 w 4007988"/>
              <a:gd name="connsiteY6" fmla="*/ 1876926 h 187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988" h="1876926">
                <a:moveTo>
                  <a:pt x="0" y="0"/>
                </a:moveTo>
                <a:lnTo>
                  <a:pt x="4007988" y="0"/>
                </a:lnTo>
                <a:lnTo>
                  <a:pt x="3929399" y="129099"/>
                </a:lnTo>
                <a:cubicBezTo>
                  <a:pt x="3797014" y="392702"/>
                  <a:pt x="3728078" y="690950"/>
                  <a:pt x="3738907" y="1001379"/>
                </a:cubicBezTo>
                <a:cubicBezTo>
                  <a:pt x="3749736" y="1311808"/>
                  <a:pt x="3839287" y="1604528"/>
                  <a:pt x="3989718" y="1858265"/>
                </a:cubicBezTo>
                <a:lnTo>
                  <a:pt x="4001835" y="1876926"/>
                </a:lnTo>
                <a:lnTo>
                  <a:pt x="0" y="1876926"/>
                </a:lnTo>
                <a:close/>
              </a:path>
            </a:pathLst>
          </a:custGeom>
          <a:solidFill>
            <a:srgbClr val="37BA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42"/>
          <p:cNvSpPr/>
          <p:nvPr/>
        </p:nvSpPr>
        <p:spPr>
          <a:xfrm rot="5400000" flipV="1">
            <a:off x="3941333" y="1374836"/>
            <a:ext cx="3136111" cy="3166165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127000" dir="2700000" algn="tl" rotWithShape="0">
              <a:sysClr val="windowText" lastClr="000000">
                <a:lumMod val="85000"/>
                <a:lumOff val="15000"/>
                <a:alpha val="40000"/>
              </a:sysClr>
            </a:outerShdw>
          </a:effectLst>
          <a:scene3d>
            <a:camera prst="orthographicFront"/>
            <a:lightRig rig="threePt" dir="t"/>
          </a:scene3d>
          <a:sp3d contourW="12700">
            <a:bevelT w="120650" h="25400" prst="relaxedInset"/>
            <a:contourClr>
              <a:sysClr val="window" lastClr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44"/>
          <p:cNvSpPr/>
          <p:nvPr/>
        </p:nvSpPr>
        <p:spPr>
          <a:xfrm rot="5400000">
            <a:off x="3617344" y="3533713"/>
            <a:ext cx="1093191" cy="953926"/>
          </a:xfrm>
          <a:custGeom>
            <a:avLst/>
            <a:gdLst>
              <a:gd name="connsiteX0" fmla="*/ 935659 w 1234627"/>
              <a:gd name="connsiteY0" fmla="*/ 0 h 1077344"/>
              <a:gd name="connsiteX1" fmla="*/ 1234627 w 1234627"/>
              <a:gd name="connsiteY1" fmla="*/ 198425 h 1077344"/>
              <a:gd name="connsiteX2" fmla="*/ 1219100 w 1234627"/>
              <a:gd name="connsiteY2" fmla="*/ 223984 h 1077344"/>
              <a:gd name="connsiteX3" fmla="*/ 235874 w 1234627"/>
              <a:gd name="connsiteY3" fmla="*/ 1033648 h 1077344"/>
              <a:gd name="connsiteX4" fmla="*/ 116488 w 1234627"/>
              <a:gd name="connsiteY4" fmla="*/ 1077344 h 1077344"/>
              <a:gd name="connsiteX5" fmla="*/ 0 w 1234627"/>
              <a:gd name="connsiteY5" fmla="*/ 738150 h 1077344"/>
              <a:gd name="connsiteX6" fmla="*/ 96173 w 1234627"/>
              <a:gd name="connsiteY6" fmla="*/ 702950 h 1077344"/>
              <a:gd name="connsiteX7" fmla="*/ 921493 w 1234627"/>
              <a:gd name="connsiteY7" fmla="*/ 23318 h 10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627" h="1077344">
                <a:moveTo>
                  <a:pt x="935659" y="0"/>
                </a:moveTo>
                <a:lnTo>
                  <a:pt x="1234627" y="198425"/>
                </a:lnTo>
                <a:lnTo>
                  <a:pt x="1219100" y="223984"/>
                </a:lnTo>
                <a:cubicBezTo>
                  <a:pt x="978139" y="580653"/>
                  <a:pt x="636917" y="864021"/>
                  <a:pt x="235874" y="1033648"/>
                </a:cubicBezTo>
                <a:lnTo>
                  <a:pt x="116488" y="1077344"/>
                </a:lnTo>
                <a:lnTo>
                  <a:pt x="0" y="738150"/>
                </a:lnTo>
                <a:lnTo>
                  <a:pt x="96173" y="702950"/>
                </a:lnTo>
                <a:cubicBezTo>
                  <a:pt x="432809" y="560565"/>
                  <a:pt x="719230" y="322707"/>
                  <a:pt x="921493" y="23318"/>
                </a:cubicBezTo>
                <a:close/>
              </a:path>
            </a:pathLst>
          </a:custGeom>
          <a:solidFill>
            <a:srgbClr val="D82B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45"/>
          <p:cNvSpPr/>
          <p:nvPr/>
        </p:nvSpPr>
        <p:spPr>
          <a:xfrm rot="5400000">
            <a:off x="3166113" y="2743138"/>
            <a:ext cx="1270413" cy="406835"/>
          </a:xfrm>
          <a:custGeom>
            <a:avLst/>
            <a:gdLst>
              <a:gd name="connsiteX0" fmla="*/ 115212 w 1434778"/>
              <a:gd name="connsiteY0" fmla="*/ 0 h 459471"/>
              <a:gd name="connsiteX1" fmla="*/ 159569 w 1434778"/>
              <a:gd name="connsiteY1" fmla="*/ 16235 h 459471"/>
              <a:gd name="connsiteX2" fmla="*/ 717390 w 1434778"/>
              <a:gd name="connsiteY2" fmla="*/ 100569 h 459471"/>
              <a:gd name="connsiteX3" fmla="*/ 1275212 w 1434778"/>
              <a:gd name="connsiteY3" fmla="*/ 16235 h 459471"/>
              <a:gd name="connsiteX4" fmla="*/ 1319566 w 1434778"/>
              <a:gd name="connsiteY4" fmla="*/ 1 h 459471"/>
              <a:gd name="connsiteX5" fmla="*/ 1434778 w 1434778"/>
              <a:gd name="connsiteY5" fmla="*/ 339661 h 459471"/>
              <a:gd name="connsiteX6" fmla="*/ 1381938 w 1434778"/>
              <a:gd name="connsiteY6" fmla="*/ 359001 h 459471"/>
              <a:gd name="connsiteX7" fmla="*/ 717390 w 1434778"/>
              <a:gd name="connsiteY7" fmla="*/ 459471 h 459471"/>
              <a:gd name="connsiteX8" fmla="*/ 52843 w 1434778"/>
              <a:gd name="connsiteY8" fmla="*/ 359001 h 459471"/>
              <a:gd name="connsiteX9" fmla="*/ 0 w 1434778"/>
              <a:gd name="connsiteY9" fmla="*/ 339660 h 4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4778" h="459471">
                <a:moveTo>
                  <a:pt x="115212" y="0"/>
                </a:moveTo>
                <a:lnTo>
                  <a:pt x="159569" y="16235"/>
                </a:lnTo>
                <a:cubicBezTo>
                  <a:pt x="335785" y="71043"/>
                  <a:pt x="523139" y="100569"/>
                  <a:pt x="717390" y="100569"/>
                </a:cubicBezTo>
                <a:cubicBezTo>
                  <a:pt x="911641" y="100569"/>
                  <a:pt x="1098996" y="71043"/>
                  <a:pt x="1275212" y="16235"/>
                </a:cubicBezTo>
                <a:lnTo>
                  <a:pt x="1319566" y="1"/>
                </a:lnTo>
                <a:lnTo>
                  <a:pt x="1434778" y="339661"/>
                </a:lnTo>
                <a:lnTo>
                  <a:pt x="1381938" y="359001"/>
                </a:lnTo>
                <a:cubicBezTo>
                  <a:pt x="1172008" y="424296"/>
                  <a:pt x="948807" y="459471"/>
                  <a:pt x="717390" y="459471"/>
                </a:cubicBezTo>
                <a:cubicBezTo>
                  <a:pt x="485974" y="459471"/>
                  <a:pt x="262773" y="424296"/>
                  <a:pt x="52843" y="359001"/>
                </a:cubicBezTo>
                <a:lnTo>
                  <a:pt x="0" y="339660"/>
                </a:lnTo>
                <a:close/>
              </a:path>
            </a:pathLst>
          </a:custGeom>
          <a:solidFill>
            <a:srgbClr val="37BA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"/>
          <p:cNvSpPr/>
          <p:nvPr/>
        </p:nvSpPr>
        <p:spPr>
          <a:xfrm>
            <a:off x="4270931" y="2438723"/>
            <a:ext cx="2476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b="1" dirty="0" err="1">
                <a:ln w="0"/>
                <a:solidFill>
                  <a:srgbClr val="D8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b="1" dirty="0">
                <a:ln w="0"/>
                <a:solidFill>
                  <a:srgbClr val="D8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solidFill>
                  <a:srgbClr val="D8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ln w="0"/>
                <a:solidFill>
                  <a:srgbClr val="D8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solidFill>
                  <a:srgbClr val="D8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b="1" dirty="0" smtClean="0">
                <a:ln w="0"/>
                <a:solidFill>
                  <a:srgbClr val="D8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solidFill>
                  <a:srgbClr val="D8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3000" b="1" dirty="0">
              <a:ln w="0"/>
              <a:solidFill>
                <a:srgbClr val="D8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/>
          <p:nvPr/>
        </p:nvSpPr>
        <p:spPr>
          <a:xfrm>
            <a:off x="304331" y="2833006"/>
            <a:ext cx="318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ời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10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giây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 27"/>
          <p:cNvSpPr/>
          <p:nvPr/>
        </p:nvSpPr>
        <p:spPr>
          <a:xfrm>
            <a:off x="6954868" y="1918053"/>
            <a:ext cx="404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10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giây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4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5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3" name="Picture 57" descr="Background pattern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r="14448" b="2"/>
          <a:stretch>
            <a:fillRect/>
          </a:stretch>
        </p:blipFill>
        <p:spPr>
          <a:xfrm>
            <a:off x="0" y="418539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9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94062" y="4353597"/>
            <a:ext cx="2389693" cy="23896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154906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3"/>
            <a:ext cx="9524187" cy="16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3408062" y="4239825"/>
            <a:ext cx="2868048" cy="106582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88" y="4218560"/>
            <a:ext cx="2840727" cy="108708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01705" y="2655346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693046" y="433708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44241" y="263152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43201" y="4378481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08061" y="476901"/>
            <a:ext cx="800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Câu </a:t>
            </a:r>
            <a:r>
              <a:rPr lang="en-US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32220" y="2329543"/>
            <a:ext cx="2843890" cy="118983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349789" y="2474986"/>
            <a:ext cx="2840726" cy="104439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lowchart: Manual Input 4"/>
          <p:cNvSpPr/>
          <p:nvPr/>
        </p:nvSpPr>
        <p:spPr>
          <a:xfrm>
            <a:off x="4317314" y="2329544"/>
            <a:ext cx="893082" cy="1099458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  <p:sp>
        <p:nvSpPr>
          <p:cNvPr id="48" name="Flowchart: Manual Operation 5"/>
          <p:cNvSpPr/>
          <p:nvPr/>
        </p:nvSpPr>
        <p:spPr>
          <a:xfrm>
            <a:off x="9242444" y="2610711"/>
            <a:ext cx="1055913" cy="79957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  <p:sp>
        <p:nvSpPr>
          <p:cNvPr id="49" name="Parallelogram 6"/>
          <p:cNvSpPr/>
          <p:nvPr/>
        </p:nvSpPr>
        <p:spPr>
          <a:xfrm>
            <a:off x="4408714" y="4378481"/>
            <a:ext cx="1012372" cy="846662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  <p:sp>
        <p:nvSpPr>
          <p:cNvPr id="50" name="Hexagon 7"/>
          <p:cNvSpPr/>
          <p:nvPr/>
        </p:nvSpPr>
        <p:spPr>
          <a:xfrm>
            <a:off x="9286458" y="4338244"/>
            <a:ext cx="1099456" cy="886899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4035528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31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3403387" y="4623853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99809" y="474237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04649" y="47788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349847" y="779641"/>
            <a:ext cx="764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Câu </a:t>
            </a:r>
            <a:r>
              <a:rPr lang="en-US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349789" y="465884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4153693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4407006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49184" y="3775060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154906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3"/>
            <a:ext cx="9708714" cy="19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3408061" y="4239825"/>
            <a:ext cx="3747651" cy="106582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88" y="4218560"/>
            <a:ext cx="3736337" cy="108708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01705" y="2655346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693046" y="433708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44241" y="263152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43201" y="4378481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08061" y="476901"/>
            <a:ext cx="800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Câu </a:t>
            </a:r>
            <a:r>
              <a:rPr lang="en-US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32219" y="2504697"/>
            <a:ext cx="3723493" cy="10146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349788" y="2474986"/>
            <a:ext cx="3696735" cy="104439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3"/>
            <a:ext cx="9524187" cy="24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3408061" y="4665145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7" y="3431514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46211" y="341888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43201" y="4793168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32219" y="619466"/>
            <a:ext cx="818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Câu </a:t>
            </a:r>
            <a:r>
              <a:rPr lang="en-US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cm,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349789" y="3280908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: Rounded Corners 50"/>
              <p:cNvSpPr/>
              <p:nvPr/>
            </p:nvSpPr>
            <p:spPr>
              <a:xfrm>
                <a:off x="8349789" y="3319453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: Rounded Corners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19453"/>
                <a:ext cx="3147627" cy="748145"/>
              </a:xfrm>
              <a:prstGeom prst="roundRect">
                <a:avLst/>
              </a:prstGeom>
              <a:blipFill rotWithShape="1">
                <a:blip r:embed="rId3"/>
                <a:stretch>
                  <a:fillRect l="-6" t="-41" r="-10225" b="-43061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/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: Rounded Corners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 rotWithShape="1">
                <a:blip r:embed="rId4"/>
                <a:stretch>
                  <a:fillRect l="-6" t="-58" r="-10225" b="-43044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2747477" y="3431514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35018" y="478305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576147" y="3476683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32219" y="619466"/>
            <a:ext cx="7642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Câu </a:t>
            </a:r>
            <a:r>
              <a:rPr lang="en-US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10cm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5cm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/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: Rounded Corner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 rotWithShape="1">
                <a:blip r:embed="rId5"/>
                <a:stretch>
                  <a:fillRect l="-13" t="-35" r="-10237" b="-43067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/>
              <p:cNvSpPr/>
              <p:nvPr/>
            </p:nvSpPr>
            <p:spPr>
              <a:xfrm>
                <a:off x="3393234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: Rounded Corners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665146"/>
                <a:ext cx="3147627" cy="748145"/>
              </a:xfrm>
              <a:prstGeom prst="roundRect">
                <a:avLst/>
              </a:prstGeom>
              <a:blipFill rotWithShape="1">
                <a:blip r:embed="rId6"/>
                <a:stretch>
                  <a:fillRect l="-14" t="-58" r="-10237" b="-43044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253309" y="2305998"/>
            <a:ext cx="514590" cy="25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19823548">
            <a:off x="11215648" y="-2073321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55" descr="Background pattern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>
            <a:fillRect/>
          </a:stretch>
        </p:blipFill>
        <p:spPr>
          <a:xfrm>
            <a:off x="2167844" y="3260404"/>
            <a:ext cx="2271197" cy="257834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7" name="Picture 56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4131140" y="2457018"/>
            <a:ext cx="3802866" cy="38028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8" name="Picture 57" descr="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r="14448" b="2"/>
          <a:stretch>
            <a:fillRect/>
          </a:stretch>
        </p:blipFill>
        <p:spPr>
          <a:xfrm>
            <a:off x="7632912" y="311265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9" name="Picture 58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5" y="2594495"/>
            <a:ext cx="2578347" cy="2578347"/>
          </a:xfrm>
          <a:prstGeom prst="rect">
            <a:avLst/>
          </a:prstGeom>
        </p:spPr>
      </p:pic>
      <p:pic>
        <p:nvPicPr>
          <p:cNvPr id="20" name="Picture 5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7617930" y="3280855"/>
            <a:ext cx="2389693" cy="2389693"/>
          </a:xfrm>
          <a:prstGeom prst="rect">
            <a:avLst/>
          </a:prstGeom>
        </p:spPr>
      </p:pic>
      <p:pic>
        <p:nvPicPr>
          <p:cNvPr id="21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61" y="3512124"/>
            <a:ext cx="1729918" cy="1729918"/>
          </a:xfrm>
          <a:prstGeom prst="rect">
            <a:avLst/>
          </a:prstGeom>
        </p:spPr>
      </p:pic>
      <p:pic>
        <p:nvPicPr>
          <p:cNvPr id="22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498" y="1512180"/>
            <a:ext cx="2763284" cy="1890011"/>
          </a:xfrm>
          <a:prstGeom prst="rect">
            <a:avLst/>
          </a:prstGeom>
        </p:spPr>
      </p:pic>
      <p:pic>
        <p:nvPicPr>
          <p:cNvPr id="24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640" y="749844"/>
            <a:ext cx="2838819" cy="1941675"/>
          </a:xfrm>
          <a:prstGeom prst="rect">
            <a:avLst/>
          </a:prstGeom>
        </p:spPr>
      </p:pic>
      <p:pic>
        <p:nvPicPr>
          <p:cNvPr id="25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7126" y="1653309"/>
            <a:ext cx="2708932" cy="1724383"/>
          </a:xfrm>
          <a:prstGeom prst="rect">
            <a:avLst/>
          </a:prstGeom>
        </p:spPr>
      </p:pic>
      <p:sp>
        <p:nvSpPr>
          <p:cNvPr id="26" name="Freeform: Shape 11"/>
          <p:cNvSpPr/>
          <p:nvPr/>
        </p:nvSpPr>
        <p:spPr>
          <a:xfrm rot="5400000">
            <a:off x="-101747" y="101746"/>
            <a:ext cx="3883670" cy="3680180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70"/>
          <p:cNvPicPr>
            <a:picLocks noChangeAspect="1"/>
          </p:cNvPicPr>
          <p:nvPr/>
        </p:nvPicPr>
        <p:blipFill rotWithShape="1">
          <a:blip r:embed="rId10"/>
          <a:srcRect l="18642" t="-1935" b="-1"/>
          <a:stretch>
            <a:fillRect/>
          </a:stretch>
        </p:blipFill>
        <p:spPr>
          <a:xfrm rot="18870808">
            <a:off x="190982" y="883533"/>
            <a:ext cx="2737887" cy="870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3408061" y="4665145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72355" y="3461081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76323" y="342900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43201" y="4793168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32219" y="619466"/>
            <a:ext cx="764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Câu </a:t>
            </a:r>
            <a:r>
              <a:rPr lang="en-US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8349789" y="328090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08060" y="3280907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253309" y="2305998"/>
            <a:ext cx="514590" cy="25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3369864">
            <a:off x="-2509359" y="-2121469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/>
          <p:cNvSpPr/>
          <p:nvPr/>
        </p:nvSpPr>
        <p:spPr>
          <a:xfrm>
            <a:off x="67732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573867" y="3068605"/>
            <a:ext cx="10696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DỤNG, TÌM TÒI VÀ VẬN DỤNG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Sewing Machine Pink Clipart - Full Size Clipart (#2306084) - PinClipart"/>
          <p:cNvPicPr>
            <a:picLocks noChangeAspect="1" noChangeArrowheads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1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_Văn_Bản 5"/>
              <p:cNvSpPr txBox="1"/>
              <p:nvPr/>
            </p:nvSpPr>
            <p:spPr>
              <a:xfrm>
                <a:off x="112542" y="887227"/>
                <a:ext cx="10079665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err="1" smtClean="0">
                    <a:latin typeface="+mj-lt"/>
                  </a:rPr>
                  <a:t>Một</a:t>
                </a:r>
                <a:r>
                  <a:rPr lang="vi-VN" sz="2800" dirty="0" smtClean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nền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hình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chữ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nhật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có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chiều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dài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smtClean="0">
                    <a:latin typeface="+mj-lt"/>
                  </a:rPr>
                  <a:t>20m </a:t>
                </a:r>
                <a:r>
                  <a:rPr lang="vi-VN" sz="2800" dirty="0" err="1">
                    <a:latin typeface="+mj-lt"/>
                  </a:rPr>
                  <a:t>và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chiều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rộng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bằng</a:t>
                </a:r>
                <a:r>
                  <a:rPr lang="vi-VN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 smtClean="0">
                    <a:latin typeface="+mj-lt"/>
                  </a:rPr>
                  <a:t> </a:t>
                </a:r>
                <a:r>
                  <a:rPr lang="vi-VN" sz="2800" dirty="0" err="1" smtClean="0">
                    <a:latin typeface="+mj-lt"/>
                  </a:rPr>
                  <a:t>chiều</a:t>
                </a:r>
                <a:r>
                  <a:rPr lang="vi-VN" sz="2800" dirty="0" smtClean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dài</a:t>
                </a:r>
                <a:r>
                  <a:rPr lang="vi-VN" sz="2800" dirty="0">
                    <a:latin typeface="+mj-lt"/>
                  </a:rPr>
                  <a:t>. </a:t>
                </a:r>
                <a:r>
                  <a:rPr lang="vi-VN" sz="2800" dirty="0" err="1">
                    <a:latin typeface="+mj-lt"/>
                  </a:rPr>
                  <a:t>Người</a:t>
                </a:r>
                <a:r>
                  <a:rPr lang="vi-VN" sz="2800" dirty="0">
                    <a:latin typeface="+mj-lt"/>
                  </a:rPr>
                  <a:t> ta </a:t>
                </a:r>
                <a:r>
                  <a:rPr lang="vi-VN" sz="2800" dirty="0" err="1">
                    <a:latin typeface="+mj-lt"/>
                  </a:rPr>
                  <a:t>lát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nền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bằng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những</a:t>
                </a:r>
                <a:r>
                  <a:rPr lang="vi-VN" sz="2800" dirty="0">
                    <a:latin typeface="+mj-lt"/>
                  </a:rPr>
                  <a:t> viên </a:t>
                </a:r>
                <a:r>
                  <a:rPr lang="vi-VN" sz="2800" dirty="0" err="1">
                    <a:latin typeface="+mj-lt"/>
                  </a:rPr>
                  <a:t>gạch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hình</a:t>
                </a:r>
                <a:r>
                  <a:rPr lang="vi-VN" sz="2800" dirty="0">
                    <a:latin typeface="+mj-lt"/>
                  </a:rPr>
                  <a:t> vuông </a:t>
                </a:r>
                <a:r>
                  <a:rPr lang="vi-VN" sz="2800" dirty="0" err="1">
                    <a:latin typeface="+mj-lt"/>
                  </a:rPr>
                  <a:t>cạnh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smtClean="0">
                    <a:latin typeface="+mj-lt"/>
                  </a:rPr>
                  <a:t>4dm. </a:t>
                </a:r>
                <a:r>
                  <a:rPr lang="vi-VN" sz="2800" dirty="0" err="1">
                    <a:latin typeface="+mj-lt"/>
                  </a:rPr>
                  <a:t>Tổng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số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tiền</a:t>
                </a:r>
                <a:r>
                  <a:rPr lang="vi-VN" sz="2800" dirty="0">
                    <a:latin typeface="+mj-lt"/>
                  </a:rPr>
                  <a:t> mua </a:t>
                </a:r>
                <a:r>
                  <a:rPr lang="vi-VN" sz="2800" dirty="0" err="1">
                    <a:latin typeface="+mj-lt"/>
                  </a:rPr>
                  <a:t>gạch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smtClean="0">
                    <a:latin typeface="+mj-lt"/>
                  </a:rPr>
                  <a:t>11785000 </a:t>
                </a:r>
                <a:r>
                  <a:rPr lang="vi-VN" sz="2800" dirty="0" err="1">
                    <a:latin typeface="+mj-lt"/>
                  </a:rPr>
                  <a:t>đồng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thì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vừa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đủ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để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lát</a:t>
                </a:r>
                <a:r>
                  <a:rPr lang="vi-VN" sz="2800" dirty="0">
                    <a:latin typeface="+mj-lt"/>
                  </a:rPr>
                  <a:t>. </a:t>
                </a:r>
                <a:r>
                  <a:rPr lang="vi-VN" sz="2800" dirty="0" err="1">
                    <a:latin typeface="+mj-lt"/>
                  </a:rPr>
                  <a:t>Hỏi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giá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mỗi</a:t>
                </a:r>
                <a:r>
                  <a:rPr lang="vi-VN" sz="2800" dirty="0">
                    <a:latin typeface="+mj-lt"/>
                  </a:rPr>
                  <a:t> viên </a:t>
                </a:r>
                <a:r>
                  <a:rPr lang="vi-VN" sz="2800" dirty="0" err="1">
                    <a:latin typeface="+mj-lt"/>
                  </a:rPr>
                  <a:t>gạch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lát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nền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là</a:t>
                </a:r>
                <a:r>
                  <a:rPr lang="vi-VN" sz="2800" dirty="0">
                    <a:latin typeface="+mj-lt"/>
                  </a:rPr>
                  <a:t> bao nhiêu</a:t>
                </a:r>
                <a:r>
                  <a:rPr lang="vi-VN" sz="2800" dirty="0" smtClean="0">
                    <a:latin typeface="+mj-lt"/>
                  </a:rPr>
                  <a:t>.</a:t>
                </a:r>
                <a:endParaRPr lang="vi-VN" sz="28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6" name="Hộp_Văn_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2" y="887227"/>
                <a:ext cx="10079665" cy="1993366"/>
              </a:xfrm>
              <a:prstGeom prst="rect">
                <a:avLst/>
              </a:prstGeom>
              <a:blipFill rotWithShape="1">
                <a:blip r:embed="rId3"/>
                <a:stretch>
                  <a:fillRect l="-1" t="-7" r="5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7"/>
          <p:cNvGrpSpPr/>
          <p:nvPr/>
        </p:nvGrpSpPr>
        <p:grpSpPr>
          <a:xfrm>
            <a:off x="239432" y="419232"/>
            <a:ext cx="2279376" cy="467995"/>
            <a:chOff x="11525" y="3497"/>
            <a:chExt cx="3597" cy="737"/>
          </a:xfrm>
        </p:grpSpPr>
        <p:sp>
          <p:nvSpPr>
            <p:cNvPr id="8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9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sp>
        <p:nvSpPr>
          <p:cNvPr id="10" name="Hộp_Văn_Bản 9"/>
          <p:cNvSpPr txBox="1"/>
          <p:nvPr/>
        </p:nvSpPr>
        <p:spPr>
          <a:xfrm>
            <a:off x="480867" y="3065074"/>
            <a:ext cx="11351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 smtClean="0">
                <a:latin typeface="+mj-lt"/>
              </a:rPr>
              <a:t>Hướng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 err="1" smtClean="0">
                <a:latin typeface="+mj-lt"/>
              </a:rPr>
              <a:t>dẫn</a:t>
            </a:r>
            <a:endParaRPr lang="vi-VN" sz="24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1: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chiều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rộng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của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nhà</a:t>
            </a: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2: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diện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tích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nhà</a:t>
            </a:r>
            <a:r>
              <a:rPr lang="vi-VN" sz="2800" dirty="0" smtClean="0">
                <a:latin typeface="+mj-lt"/>
              </a:rPr>
              <a:t> (</a:t>
            </a:r>
            <a:r>
              <a:rPr lang="vi-VN" sz="2800" dirty="0" err="1" smtClean="0">
                <a:latin typeface="+mj-lt"/>
              </a:rPr>
              <a:t>chú</a:t>
            </a:r>
            <a:r>
              <a:rPr lang="vi-VN" sz="2800" dirty="0" smtClean="0">
                <a:latin typeface="+mj-lt"/>
              </a:rPr>
              <a:t> ý đơn </a:t>
            </a:r>
            <a:r>
              <a:rPr lang="vi-VN" sz="2800" dirty="0" err="1" smtClean="0">
                <a:latin typeface="+mj-lt"/>
              </a:rPr>
              <a:t>vị</a:t>
            </a:r>
            <a:r>
              <a:rPr lang="vi-VN" sz="2800" dirty="0" smtClean="0">
                <a:latin typeface="+mj-lt"/>
              </a:rPr>
              <a:t> đưa </a:t>
            </a:r>
            <a:r>
              <a:rPr lang="vi-VN" sz="2800" dirty="0" err="1" smtClean="0">
                <a:latin typeface="+mj-lt"/>
              </a:rPr>
              <a:t>về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cùng</a:t>
            </a:r>
            <a:r>
              <a:rPr lang="vi-VN" sz="2800" dirty="0" smtClean="0">
                <a:latin typeface="+mj-lt"/>
              </a:rPr>
              <a:t> đơn </a:t>
            </a:r>
            <a:r>
              <a:rPr lang="vi-VN" sz="2800" dirty="0" err="1" smtClean="0">
                <a:latin typeface="+mj-lt"/>
              </a:rPr>
              <a:t>vị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với</a:t>
            </a:r>
            <a:r>
              <a:rPr lang="vi-VN" sz="2800" dirty="0" smtClean="0">
                <a:latin typeface="+mj-lt"/>
              </a:rPr>
              <a:t> đơn </a:t>
            </a:r>
            <a:r>
              <a:rPr lang="vi-VN" sz="2800" dirty="0" err="1" smtClean="0">
                <a:latin typeface="+mj-lt"/>
              </a:rPr>
              <a:t>vị</a:t>
            </a:r>
            <a:r>
              <a:rPr lang="vi-VN" sz="2800" dirty="0" smtClean="0">
                <a:latin typeface="+mj-lt"/>
              </a:rPr>
              <a:t> đo </a:t>
            </a:r>
            <a:r>
              <a:rPr lang="vi-VN" sz="2800" dirty="0" err="1" smtClean="0">
                <a:latin typeface="+mj-lt"/>
              </a:rPr>
              <a:t>của</a:t>
            </a:r>
            <a:r>
              <a:rPr lang="vi-VN" sz="2800" dirty="0" smtClean="0">
                <a:latin typeface="+mj-lt"/>
              </a:rPr>
              <a:t> viên </a:t>
            </a:r>
            <a:r>
              <a:rPr lang="vi-VN" sz="2800" dirty="0" err="1" smtClean="0">
                <a:latin typeface="+mj-lt"/>
              </a:rPr>
              <a:t>gạch</a:t>
            </a:r>
            <a:r>
              <a:rPr lang="vi-VN" sz="2800" dirty="0" smtClean="0">
                <a:latin typeface="+mj-lt"/>
              </a:rPr>
              <a:t>)</a:t>
            </a: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3: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số</a:t>
            </a:r>
            <a:r>
              <a:rPr lang="vi-VN" sz="2800" dirty="0" smtClean="0">
                <a:latin typeface="+mj-lt"/>
              </a:rPr>
              <a:t> viên </a:t>
            </a:r>
            <a:r>
              <a:rPr lang="vi-VN" sz="2800" dirty="0" err="1" smtClean="0">
                <a:latin typeface="+mj-lt"/>
              </a:rPr>
              <a:t>gạch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cần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dùng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để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nát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hết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nhà</a:t>
            </a: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4: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giá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tiền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mỗi</a:t>
            </a:r>
            <a:r>
              <a:rPr lang="vi-VN" sz="2800" dirty="0" smtClean="0">
                <a:latin typeface="+mj-lt"/>
              </a:rPr>
              <a:t> viên </a:t>
            </a:r>
            <a:r>
              <a:rPr lang="vi-VN" sz="2800" dirty="0" err="1" smtClean="0">
                <a:latin typeface="+mj-lt"/>
              </a:rPr>
              <a:t>gạch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组合 40"/>
          <p:cNvGrpSpPr>
            <a:grpSpLocks noChangeAspect="1"/>
          </p:cNvGrpSpPr>
          <p:nvPr/>
        </p:nvGrpSpPr>
        <p:grpSpPr>
          <a:xfrm>
            <a:off x="1194464" y="1318415"/>
            <a:ext cx="1105830" cy="1105830"/>
            <a:chOff x="2914650" y="1294210"/>
            <a:chExt cx="555625" cy="555625"/>
          </a:xfrm>
          <a:solidFill>
            <a:schemeClr val="tx2"/>
          </a:solidFill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10"/>
            <p:cNvSpPr/>
            <p:nvPr/>
          </p:nvSpPr>
          <p:spPr bwMode="auto">
            <a:xfrm>
              <a:off x="2914650" y="1294210"/>
              <a:ext cx="555625" cy="555625"/>
            </a:xfrm>
            <a:custGeom>
              <a:avLst/>
              <a:gdLst>
                <a:gd name="T0" fmla="*/ 303 w 350"/>
                <a:gd name="T1" fmla="*/ 128 h 350"/>
                <a:gd name="T2" fmla="*/ 303 w 350"/>
                <a:gd name="T3" fmla="*/ 17 h 350"/>
                <a:gd name="T4" fmla="*/ 239 w 350"/>
                <a:gd name="T5" fmla="*/ 17 h 350"/>
                <a:gd name="T6" fmla="*/ 239 w 350"/>
                <a:gd name="T7" fmla="*/ 64 h 350"/>
                <a:gd name="T8" fmla="*/ 175 w 350"/>
                <a:gd name="T9" fmla="*/ 0 h 350"/>
                <a:gd name="T10" fmla="*/ 0 w 350"/>
                <a:gd name="T11" fmla="*/ 175 h 350"/>
                <a:gd name="T12" fmla="*/ 31 w 350"/>
                <a:gd name="T13" fmla="*/ 175 h 350"/>
                <a:gd name="T14" fmla="*/ 31 w 350"/>
                <a:gd name="T15" fmla="*/ 350 h 350"/>
                <a:gd name="T16" fmla="*/ 128 w 350"/>
                <a:gd name="T17" fmla="*/ 350 h 350"/>
                <a:gd name="T18" fmla="*/ 128 w 350"/>
                <a:gd name="T19" fmla="*/ 208 h 350"/>
                <a:gd name="T20" fmla="*/ 223 w 350"/>
                <a:gd name="T21" fmla="*/ 208 h 350"/>
                <a:gd name="T22" fmla="*/ 223 w 350"/>
                <a:gd name="T23" fmla="*/ 350 h 350"/>
                <a:gd name="T24" fmla="*/ 319 w 350"/>
                <a:gd name="T25" fmla="*/ 350 h 350"/>
                <a:gd name="T26" fmla="*/ 319 w 350"/>
                <a:gd name="T27" fmla="*/ 175 h 350"/>
                <a:gd name="T28" fmla="*/ 350 w 350"/>
                <a:gd name="T29" fmla="*/ 175 h 350"/>
                <a:gd name="T30" fmla="*/ 303 w 350"/>
                <a:gd name="T31" fmla="*/ 12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303" y="128"/>
                  </a:moveTo>
                  <a:lnTo>
                    <a:pt x="303" y="17"/>
                  </a:lnTo>
                  <a:lnTo>
                    <a:pt x="239" y="17"/>
                  </a:lnTo>
                  <a:lnTo>
                    <a:pt x="239" y="64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31" y="175"/>
                  </a:lnTo>
                  <a:lnTo>
                    <a:pt x="31" y="350"/>
                  </a:lnTo>
                  <a:lnTo>
                    <a:pt x="128" y="350"/>
                  </a:lnTo>
                  <a:lnTo>
                    <a:pt x="128" y="208"/>
                  </a:lnTo>
                  <a:lnTo>
                    <a:pt x="223" y="208"/>
                  </a:lnTo>
                  <a:lnTo>
                    <a:pt x="223" y="350"/>
                  </a:lnTo>
                  <a:lnTo>
                    <a:pt x="319" y="350"/>
                  </a:lnTo>
                  <a:lnTo>
                    <a:pt x="319" y="175"/>
                  </a:lnTo>
                  <a:lnTo>
                    <a:pt x="350" y="175"/>
                  </a:lnTo>
                  <a:lnTo>
                    <a:pt x="30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Hộp_Văn_Bản 14"/>
          <p:cNvSpPr txBox="1"/>
          <p:nvPr/>
        </p:nvSpPr>
        <p:spPr>
          <a:xfrm>
            <a:off x="2771656" y="1805310"/>
            <a:ext cx="54366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 TỰ HỌC Ở NHÀ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_Văn_Bản 16"/>
          <p:cNvSpPr txBox="1"/>
          <p:nvPr/>
        </p:nvSpPr>
        <p:spPr>
          <a:xfrm>
            <a:off x="2771656" y="2776226"/>
            <a:ext cx="8814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19823548">
            <a:off x="11215648" y="-2073321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" y="3022184"/>
            <a:ext cx="1618362" cy="2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4"/>
          <p:cNvGrpSpPr/>
          <p:nvPr/>
        </p:nvGrpSpPr>
        <p:grpSpPr>
          <a:xfrm>
            <a:off x="3277095" y="2151445"/>
            <a:ext cx="7469959" cy="2077839"/>
            <a:chOff x="3524814" y="2883746"/>
            <a:chExt cx="6447039" cy="2077839"/>
          </a:xfrm>
        </p:grpSpPr>
        <p:pic>
          <p:nvPicPr>
            <p:cNvPr id="35" name="Picture 6" descr="Cov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: Rounded Corners 14"/>
            <p:cNvSpPr/>
            <p:nvPr/>
          </p:nvSpPr>
          <p:spPr>
            <a:xfrm>
              <a:off x="5104037" y="3178759"/>
              <a:ext cx="4867816" cy="130336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2</a:t>
              </a:r>
              <a:endPara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HỆ THỐNG CÁC DẠNG BÀI TẬP</a:t>
              </a:r>
              <a:endPara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586327" y="388436"/>
            <a:ext cx="8160727" cy="2470726"/>
            <a:chOff x="2368169" y="743375"/>
            <a:chExt cx="8160727" cy="2470726"/>
          </a:xfrm>
        </p:grpSpPr>
        <p:sp>
          <p:nvSpPr>
            <p:cNvPr id="38" name="Rectangle: Rounded Corners 5"/>
            <p:cNvSpPr/>
            <p:nvPr/>
          </p:nvSpPr>
          <p:spPr>
            <a:xfrm>
              <a:off x="4851356" y="743375"/>
              <a:ext cx="5677540" cy="1594577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1</a:t>
              </a:r>
              <a:endPara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HỆ THỐNG CÁC KIẾN THỨC LÝ THUYẾT</a:t>
              </a:r>
              <a:endParaRPr lang="en-US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6" descr="image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40"/>
          <p:cNvGrpSpPr/>
          <p:nvPr/>
        </p:nvGrpSpPr>
        <p:grpSpPr>
          <a:xfrm>
            <a:off x="2804591" y="2891405"/>
            <a:ext cx="7942463" cy="2739378"/>
            <a:chOff x="2930158" y="3772875"/>
            <a:chExt cx="7942463" cy="2739378"/>
          </a:xfrm>
        </p:grpSpPr>
        <p:sp>
          <p:nvSpPr>
            <p:cNvPr id="41" name="Rectangle: Rounded Corners 15"/>
            <p:cNvSpPr/>
            <p:nvPr/>
          </p:nvSpPr>
          <p:spPr>
            <a:xfrm>
              <a:off x="5232453" y="5172324"/>
              <a:ext cx="5640168" cy="130225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3</a:t>
              </a:r>
              <a:endPara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TẬP, TÌM TÒI VÀ MỞ RỘNG</a:t>
              </a:r>
              <a:endPara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73" y="1837845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925855" y="2884713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2" y="0"/>
            <a:ext cx="1902358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01" y="3027027"/>
            <a:ext cx="1898876" cy="30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1"/>
          <p:cNvGrpSpPr/>
          <p:nvPr/>
        </p:nvGrpSpPr>
        <p:grpSpPr>
          <a:xfrm>
            <a:off x="4105034" y="479482"/>
            <a:ext cx="5835388" cy="3881645"/>
            <a:chOff x="3647835" y="762929"/>
            <a:chExt cx="5835388" cy="3881645"/>
          </a:xfrm>
        </p:grpSpPr>
        <p:pic>
          <p:nvPicPr>
            <p:cNvPr id="12" name="Picture 7" descr="A picture containing text, electronics, computer, computer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835" y="762929"/>
              <a:ext cx="5835388" cy="3881645"/>
            </a:xfrm>
            <a:prstGeom prst="rect">
              <a:avLst/>
            </a:prstGeom>
          </p:spPr>
        </p:pic>
        <p:sp>
          <p:nvSpPr>
            <p:cNvPr id="16" name="Rectangle 3"/>
            <p:cNvSpPr/>
            <p:nvPr/>
          </p:nvSpPr>
          <p:spPr>
            <a:xfrm>
              <a:off x="4306185" y="941917"/>
              <a:ext cx="4540103" cy="2677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MỤC</a:t>
              </a:r>
              <a:r>
                <a:rPr kumimoji="0" lang="en-US" sz="2800" b="1" i="1" u="none" strike="noStrike" kern="0" cap="none" spc="0" normalizeH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TIÊU</a:t>
              </a:r>
              <a:endParaRPr kumimoji="0" lang="en-US" sz="2800" b="1" i="1" u="none" strike="noStrike" kern="0" cap="none" spc="0" normalizeH="0" noProof="0" dirty="0" smtClean="0"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1" u="none" strike="noStrike" kern="0" cap="none" spc="0" normalizeH="0" baseline="0" noProof="0" dirty="0" err="1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800" b="1" i="1" u="none" strike="noStrike" kern="0" cap="none" spc="0" normalizeH="0" baseline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1" i="1" u="none" strike="noStrike" kern="0" cap="none" spc="0" normalizeH="0" baseline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2800" b="1" i="1" u="none" strike="noStrike" kern="0" cap="none" spc="0" normalizeH="0" baseline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2800" b="1" i="1" u="none" strike="noStrike" kern="0" cap="none" spc="0" normalizeH="0" baseline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chúng</a:t>
              </a:r>
              <a:r>
                <a:rPr kumimoji="0" lang="en-US" sz="2800" b="1" i="1" u="none" strike="noStrike" kern="0" cap="none" spc="0" normalizeH="0" baseline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kumimoji="0" lang="en-US" sz="2800" b="1" i="1" u="none" strike="noStrike" kern="0" cap="none" spc="0" normalizeH="0" baseline="0" noProof="0" dirty="0" err="1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800" b="1" i="1" u="none" strike="noStrike" kern="0" cap="none" spc="0" normalizeH="0" baseline="0" noProof="0" dirty="0" smtClean="0"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ôn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tập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củng</a:t>
              </a:r>
              <a:r>
                <a:rPr kumimoji="0" lang="en-US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cố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vi-V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các kiến </a:t>
              </a:r>
              <a:r>
                <a:rPr kumimoji="0" lang="vi-VN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thức</a:t>
              </a:r>
              <a:r>
                <a:rPr kumimoji="0" lang="vi-V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vi-VN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của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chương III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để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chuẩn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bị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cho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tiết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kiểm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tra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học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kỳ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I.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925855" y="2884713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Sun 2"/>
          <p:cNvSpPr/>
          <p:nvPr/>
        </p:nvSpPr>
        <p:spPr>
          <a:xfrm>
            <a:off x="4119414" y="852226"/>
            <a:ext cx="3756863" cy="309412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856452" y="3970520"/>
            <a:ext cx="1060084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 THỐNG CÁC KIẾN THỨC LÝ THUYẾT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16" y="4206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568162" y="37067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1915363" y="5011498"/>
            <a:ext cx="1082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hay,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882848" y="270881"/>
            <a:ext cx="10472723" cy="948156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1: HỆ THỐNG KIẾN THỨC LÝ THUYẾT THÔNG QUA SƠ ĐỒ TƯ DUY</a:t>
            </a:r>
            <a:endParaRPr lang="en-US" sz="28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153"/>
          <p:cNvGrpSpPr/>
          <p:nvPr/>
        </p:nvGrpSpPr>
        <p:grpSpPr>
          <a:xfrm>
            <a:off x="1006894" y="4871060"/>
            <a:ext cx="941251" cy="815038"/>
            <a:chOff x="3521103" y="3182962"/>
            <a:chExt cx="495304" cy="503237"/>
          </a:xfrm>
          <a:solidFill>
            <a:schemeClr val="accent4"/>
          </a:solidFill>
        </p:grpSpPr>
        <p:sp>
          <p:nvSpPr>
            <p:cNvPr id="17" name="Freeform 83"/>
            <p:cNvSpPr>
              <a:spLocks noEditPoints="1"/>
            </p:cNvSpPr>
            <p:nvPr/>
          </p:nvSpPr>
          <p:spPr bwMode="auto">
            <a:xfrm>
              <a:off x="3546504" y="3202015"/>
              <a:ext cx="444504" cy="233364"/>
            </a:xfrm>
            <a:custGeom>
              <a:avLst/>
              <a:gdLst>
                <a:gd name="T0" fmla="*/ 444343 w 380"/>
                <a:gd name="T1" fmla="*/ 232696 h 199"/>
                <a:gd name="T2" fmla="*/ 0 w 380"/>
                <a:gd name="T3" fmla="*/ 232696 h 199"/>
                <a:gd name="T4" fmla="*/ 0 w 380"/>
                <a:gd name="T5" fmla="*/ 0 h 199"/>
                <a:gd name="T6" fmla="*/ 444343 w 380"/>
                <a:gd name="T7" fmla="*/ 0 h 199"/>
                <a:gd name="T8" fmla="*/ 444343 w 380"/>
                <a:gd name="T9" fmla="*/ 232696 h 199"/>
                <a:gd name="T10" fmla="*/ 444343 w 380"/>
                <a:gd name="T11" fmla="*/ 232696 h 199"/>
                <a:gd name="T12" fmla="*/ 16371 w 380"/>
                <a:gd name="T13" fmla="*/ 218664 h 199"/>
                <a:gd name="T14" fmla="*/ 431480 w 380"/>
                <a:gd name="T15" fmla="*/ 218664 h 199"/>
                <a:gd name="T16" fmla="*/ 431480 w 380"/>
                <a:gd name="T17" fmla="*/ 14032 h 199"/>
                <a:gd name="T18" fmla="*/ 16371 w 380"/>
                <a:gd name="T19" fmla="*/ 14032 h 199"/>
                <a:gd name="T20" fmla="*/ 16371 w 380"/>
                <a:gd name="T21" fmla="*/ 218664 h 199"/>
                <a:gd name="T22" fmla="*/ 16371 w 380"/>
                <a:gd name="T23" fmla="*/ 218664 h 1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" h="199">
                  <a:moveTo>
                    <a:pt x="380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199"/>
                  </a:lnTo>
                  <a:close/>
                  <a:moveTo>
                    <a:pt x="14" y="187"/>
                  </a:moveTo>
                  <a:lnTo>
                    <a:pt x="369" y="187"/>
                  </a:lnTo>
                  <a:lnTo>
                    <a:pt x="369" y="12"/>
                  </a:lnTo>
                  <a:lnTo>
                    <a:pt x="14" y="12"/>
                  </a:lnTo>
                  <a:lnTo>
                    <a:pt x="14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3521103" y="3182962"/>
              <a:ext cx="495304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Freeform 85"/>
            <p:cNvSpPr>
              <a:spLocks noEditPoints="1"/>
            </p:cNvSpPr>
            <p:nvPr/>
          </p:nvSpPr>
          <p:spPr bwMode="auto">
            <a:xfrm>
              <a:off x="3714775" y="3305200"/>
              <a:ext cx="255590" cy="198440"/>
            </a:xfrm>
            <a:custGeom>
              <a:avLst/>
              <a:gdLst>
                <a:gd name="T0" fmla="*/ 252142 w 92"/>
                <a:gd name="T1" fmla="*/ 110436 h 72"/>
                <a:gd name="T2" fmla="*/ 252142 w 92"/>
                <a:gd name="T3" fmla="*/ 110436 h 72"/>
                <a:gd name="T4" fmla="*/ 252142 w 92"/>
                <a:gd name="T5" fmla="*/ 110436 h 72"/>
                <a:gd name="T6" fmla="*/ 252142 w 92"/>
                <a:gd name="T7" fmla="*/ 110436 h 72"/>
                <a:gd name="T8" fmla="*/ 249371 w 92"/>
                <a:gd name="T9" fmla="*/ 110436 h 72"/>
                <a:gd name="T10" fmla="*/ 246601 w 92"/>
                <a:gd name="T11" fmla="*/ 102153 h 72"/>
                <a:gd name="T12" fmla="*/ 207810 w 92"/>
                <a:gd name="T13" fmla="*/ 46935 h 72"/>
                <a:gd name="T14" fmla="*/ 196726 w 92"/>
                <a:gd name="T15" fmla="*/ 38653 h 72"/>
                <a:gd name="T16" fmla="*/ 180102 w 92"/>
                <a:gd name="T17" fmla="*/ 38653 h 72"/>
                <a:gd name="T18" fmla="*/ 180102 w 92"/>
                <a:gd name="T19" fmla="*/ 38653 h 72"/>
                <a:gd name="T20" fmla="*/ 193956 w 92"/>
                <a:gd name="T21" fmla="*/ 49696 h 72"/>
                <a:gd name="T22" fmla="*/ 177331 w 92"/>
                <a:gd name="T23" fmla="*/ 57979 h 72"/>
                <a:gd name="T24" fmla="*/ 185643 w 92"/>
                <a:gd name="T25" fmla="*/ 69023 h 72"/>
                <a:gd name="T26" fmla="*/ 157935 w 92"/>
                <a:gd name="T27" fmla="*/ 135284 h 72"/>
                <a:gd name="T28" fmla="*/ 157935 w 92"/>
                <a:gd name="T29" fmla="*/ 135284 h 72"/>
                <a:gd name="T30" fmla="*/ 157935 w 92"/>
                <a:gd name="T31" fmla="*/ 135284 h 72"/>
                <a:gd name="T32" fmla="*/ 157935 w 92"/>
                <a:gd name="T33" fmla="*/ 135284 h 72"/>
                <a:gd name="T34" fmla="*/ 157935 w 92"/>
                <a:gd name="T35" fmla="*/ 135284 h 72"/>
                <a:gd name="T36" fmla="*/ 127457 w 92"/>
                <a:gd name="T37" fmla="*/ 71783 h 72"/>
                <a:gd name="T38" fmla="*/ 132998 w 92"/>
                <a:gd name="T39" fmla="*/ 57979 h 72"/>
                <a:gd name="T40" fmla="*/ 119144 w 92"/>
                <a:gd name="T41" fmla="*/ 52457 h 72"/>
                <a:gd name="T42" fmla="*/ 130227 w 92"/>
                <a:gd name="T43" fmla="*/ 41414 h 72"/>
                <a:gd name="T44" fmla="*/ 130227 w 92"/>
                <a:gd name="T45" fmla="*/ 41414 h 72"/>
                <a:gd name="T46" fmla="*/ 116373 w 92"/>
                <a:gd name="T47" fmla="*/ 41414 h 72"/>
                <a:gd name="T48" fmla="*/ 80353 w 92"/>
                <a:gd name="T49" fmla="*/ 38653 h 72"/>
                <a:gd name="T50" fmla="*/ 72041 w 92"/>
                <a:gd name="T51" fmla="*/ 33131 h 72"/>
                <a:gd name="T52" fmla="*/ 22166 w 92"/>
                <a:gd name="T53" fmla="*/ 0 h 72"/>
                <a:gd name="T54" fmla="*/ 0 w 92"/>
                <a:gd name="T55" fmla="*/ 33131 h 72"/>
                <a:gd name="T56" fmla="*/ 52645 w 92"/>
                <a:gd name="T57" fmla="*/ 63501 h 72"/>
                <a:gd name="T58" fmla="*/ 105290 w 92"/>
                <a:gd name="T59" fmla="*/ 74544 h 72"/>
                <a:gd name="T60" fmla="*/ 105290 w 92"/>
                <a:gd name="T61" fmla="*/ 198785 h 72"/>
                <a:gd name="T62" fmla="*/ 105290 w 92"/>
                <a:gd name="T63" fmla="*/ 198785 h 72"/>
                <a:gd name="T64" fmla="*/ 216122 w 92"/>
                <a:gd name="T65" fmla="*/ 196024 h 72"/>
                <a:gd name="T66" fmla="*/ 216122 w 92"/>
                <a:gd name="T67" fmla="*/ 193263 h 72"/>
                <a:gd name="T68" fmla="*/ 216122 w 92"/>
                <a:gd name="T69" fmla="*/ 173937 h 72"/>
                <a:gd name="T70" fmla="*/ 227205 w 92"/>
                <a:gd name="T71" fmla="*/ 182220 h 72"/>
                <a:gd name="T72" fmla="*/ 252142 w 92"/>
                <a:gd name="T73" fmla="*/ 132523 h 72"/>
                <a:gd name="T74" fmla="*/ 252142 w 92"/>
                <a:gd name="T75" fmla="*/ 129762 h 72"/>
                <a:gd name="T76" fmla="*/ 252142 w 92"/>
                <a:gd name="T77" fmla="*/ 129762 h 72"/>
                <a:gd name="T78" fmla="*/ 252142 w 92"/>
                <a:gd name="T79" fmla="*/ 110436 h 72"/>
                <a:gd name="T80" fmla="*/ 213351 w 92"/>
                <a:gd name="T81" fmla="*/ 124241 h 72"/>
                <a:gd name="T82" fmla="*/ 213351 w 92"/>
                <a:gd name="T83" fmla="*/ 118719 h 72"/>
                <a:gd name="T84" fmla="*/ 213351 w 92"/>
                <a:gd name="T85" fmla="*/ 121480 h 72"/>
                <a:gd name="T86" fmla="*/ 213351 w 92"/>
                <a:gd name="T87" fmla="*/ 124241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72"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2" y="14"/>
                    <a:pt x="71" y="14"/>
                  </a:cubicBezTo>
                  <a:cubicBezTo>
                    <a:pt x="69" y="14"/>
                    <a:pt x="67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5"/>
                    <a:pt x="44" y="15"/>
                    <a:pt x="42" y="15"/>
                  </a:cubicBezTo>
                  <a:cubicBezTo>
                    <a:pt x="42" y="15"/>
                    <a:pt x="30" y="14"/>
                    <a:pt x="29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2" y="8"/>
                    <a:pt x="0" y="1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42"/>
                    <a:pt x="38" y="57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52" y="72"/>
                    <a:pt x="65" y="71"/>
                    <a:pt x="78" y="71"/>
                  </a:cubicBezTo>
                  <a:cubicBezTo>
                    <a:pt x="78" y="71"/>
                    <a:pt x="78" y="71"/>
                    <a:pt x="78" y="70"/>
                  </a:cubicBezTo>
                  <a:cubicBezTo>
                    <a:pt x="78" y="68"/>
                    <a:pt x="78" y="66"/>
                    <a:pt x="78" y="63"/>
                  </a:cubicBezTo>
                  <a:cubicBezTo>
                    <a:pt x="79" y="64"/>
                    <a:pt x="81" y="65"/>
                    <a:pt x="82" y="66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4"/>
                    <a:pt x="92" y="54"/>
                    <a:pt x="91" y="40"/>
                  </a:cubicBezTo>
                  <a:close/>
                  <a:moveTo>
                    <a:pt x="77" y="45"/>
                  </a:moveTo>
                  <a:cubicBezTo>
                    <a:pt x="77" y="44"/>
                    <a:pt x="77" y="44"/>
                    <a:pt x="77" y="43"/>
                  </a:cubicBezTo>
                  <a:cubicBezTo>
                    <a:pt x="77" y="44"/>
                    <a:pt x="77" y="44"/>
                    <a:pt x="77" y="44"/>
                  </a:cubicBezTo>
                  <a:lnTo>
                    <a:pt x="77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Rectangle 86"/>
            <p:cNvSpPr>
              <a:spLocks noChangeArrowheads="1"/>
            </p:cNvSpPr>
            <p:nvPr/>
          </p:nvSpPr>
          <p:spPr bwMode="auto">
            <a:xfrm>
              <a:off x="3873526" y="3440139"/>
              <a:ext cx="0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>
              <a:off x="3860825" y="3343300"/>
              <a:ext cx="20638" cy="22225"/>
            </a:xfrm>
            <a:custGeom>
              <a:avLst/>
              <a:gdLst>
                <a:gd name="T0" fmla="*/ 3508 w 17"/>
                <a:gd name="T1" fmla="*/ 0 h 19"/>
                <a:gd name="T2" fmla="*/ 0 w 17"/>
                <a:gd name="T3" fmla="*/ 14032 h 19"/>
                <a:gd name="T4" fmla="*/ 8185 w 17"/>
                <a:gd name="T5" fmla="*/ 22217 h 19"/>
                <a:gd name="T6" fmla="*/ 19879 w 17"/>
                <a:gd name="T7" fmla="*/ 14032 h 19"/>
                <a:gd name="T8" fmla="*/ 14032 w 17"/>
                <a:gd name="T9" fmla="*/ 0 h 19"/>
                <a:gd name="T10" fmla="*/ 3508 w 1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lnTo>
                    <a:pt x="0" y="12"/>
                  </a:lnTo>
                  <a:lnTo>
                    <a:pt x="7" y="19"/>
                  </a:lnTo>
                  <a:lnTo>
                    <a:pt x="17" y="12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3860825" y="3357589"/>
              <a:ext cx="22225" cy="92076"/>
            </a:xfrm>
            <a:custGeom>
              <a:avLst/>
              <a:gdLst>
                <a:gd name="T0" fmla="*/ 3508 w 19"/>
                <a:gd name="T1" fmla="*/ 0 h 78"/>
                <a:gd name="T2" fmla="*/ 0 w 19"/>
                <a:gd name="T3" fmla="*/ 83022 h 78"/>
                <a:gd name="T4" fmla="*/ 11693 w 19"/>
                <a:gd name="T5" fmla="*/ 91207 h 78"/>
                <a:gd name="T6" fmla="*/ 22217 w 19"/>
                <a:gd name="T7" fmla="*/ 83022 h 78"/>
                <a:gd name="T8" fmla="*/ 17540 w 19"/>
                <a:gd name="T9" fmla="*/ 0 h 78"/>
                <a:gd name="T10" fmla="*/ 3508 w 19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78">
                  <a:moveTo>
                    <a:pt x="3" y="0"/>
                  </a:moveTo>
                  <a:lnTo>
                    <a:pt x="0" y="71"/>
                  </a:lnTo>
                  <a:lnTo>
                    <a:pt x="10" y="78"/>
                  </a:lnTo>
                  <a:lnTo>
                    <a:pt x="19" y="71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>
              <a:off x="3838600" y="3257571"/>
              <a:ext cx="71439" cy="80963"/>
            </a:xfrm>
            <a:custGeom>
              <a:avLst/>
              <a:gdLst>
                <a:gd name="T0" fmla="*/ 5613 w 25"/>
                <a:gd name="T1" fmla="*/ 30604 h 29"/>
                <a:gd name="T2" fmla="*/ 22451 w 25"/>
                <a:gd name="T3" fmla="*/ 75119 h 29"/>
                <a:gd name="T4" fmla="*/ 64546 w 25"/>
                <a:gd name="T5" fmla="*/ 50079 h 29"/>
                <a:gd name="T6" fmla="*/ 47708 w 25"/>
                <a:gd name="T7" fmla="*/ 5564 h 29"/>
                <a:gd name="T8" fmla="*/ 5613 w 25"/>
                <a:gd name="T9" fmla="*/ 3060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2" y="11"/>
                  </a:moveTo>
                  <a:cubicBezTo>
                    <a:pt x="0" y="18"/>
                    <a:pt x="3" y="25"/>
                    <a:pt x="8" y="27"/>
                  </a:cubicBezTo>
                  <a:cubicBezTo>
                    <a:pt x="14" y="29"/>
                    <a:pt x="20" y="25"/>
                    <a:pt x="23" y="18"/>
                  </a:cubicBezTo>
                  <a:cubicBezTo>
                    <a:pt x="25" y="11"/>
                    <a:pt x="22" y="4"/>
                    <a:pt x="17" y="2"/>
                  </a:cubicBezTo>
                  <a:cubicBezTo>
                    <a:pt x="11" y="0"/>
                    <a:pt x="5" y="4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Oval 90"/>
            <p:cNvSpPr>
              <a:spLocks noChangeArrowheads="1"/>
            </p:cNvSpPr>
            <p:nvPr/>
          </p:nvSpPr>
          <p:spPr bwMode="auto">
            <a:xfrm>
              <a:off x="3568724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>
              <a:off x="3532210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4941 w 47"/>
                <a:gd name="T3" fmla="*/ 5503 h 34"/>
                <a:gd name="T4" fmla="*/ 24854 w 47"/>
                <a:gd name="T5" fmla="*/ 5503 h 34"/>
                <a:gd name="T6" fmla="*/ 24854 w 47"/>
                <a:gd name="T7" fmla="*/ 5503 h 34"/>
                <a:gd name="T8" fmla="*/ 24854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4272 w 47"/>
                <a:gd name="T17" fmla="*/ 22011 h 34"/>
                <a:gd name="T18" fmla="*/ 107702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4"/>
                    <a:pt x="42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6" name="Oval 92"/>
            <p:cNvSpPr>
              <a:spLocks noChangeArrowheads="1"/>
            </p:cNvSpPr>
            <p:nvPr/>
          </p:nvSpPr>
          <p:spPr bwMode="auto">
            <a:xfrm>
              <a:off x="3717949" y="3514748"/>
              <a:ext cx="58738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>
              <a:off x="3684611" y="3592536"/>
              <a:ext cx="127000" cy="93663"/>
            </a:xfrm>
            <a:custGeom>
              <a:avLst/>
              <a:gdLst>
                <a:gd name="T0" fmla="*/ 105290 w 46"/>
                <a:gd name="T1" fmla="*/ 5503 h 34"/>
                <a:gd name="T2" fmla="*/ 102519 w 46"/>
                <a:gd name="T3" fmla="*/ 5503 h 34"/>
                <a:gd name="T4" fmla="*/ 24937 w 46"/>
                <a:gd name="T5" fmla="*/ 5503 h 34"/>
                <a:gd name="T6" fmla="*/ 22166 w 46"/>
                <a:gd name="T7" fmla="*/ 5503 h 34"/>
                <a:gd name="T8" fmla="*/ 22166 w 46"/>
                <a:gd name="T9" fmla="*/ 5503 h 34"/>
                <a:gd name="T10" fmla="*/ 5542 w 46"/>
                <a:gd name="T11" fmla="*/ 22011 h 34"/>
                <a:gd name="T12" fmla="*/ 0 w 46"/>
                <a:gd name="T13" fmla="*/ 93546 h 34"/>
                <a:gd name="T14" fmla="*/ 127456 w 46"/>
                <a:gd name="T15" fmla="*/ 93546 h 34"/>
                <a:gd name="T16" fmla="*/ 121914 w 46"/>
                <a:gd name="T17" fmla="*/ 22011 h 34"/>
                <a:gd name="T18" fmla="*/ 105290 w 46"/>
                <a:gd name="T19" fmla="*/ 5503 h 34"/>
                <a:gd name="T20" fmla="*/ 105290 w 46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34"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27" y="0"/>
                    <a:pt x="18" y="0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" name="Oval 94"/>
            <p:cNvSpPr>
              <a:spLocks noChangeArrowheads="1"/>
            </p:cNvSpPr>
            <p:nvPr/>
          </p:nvSpPr>
          <p:spPr bwMode="auto">
            <a:xfrm>
              <a:off x="3870350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>
              <a:off x="3833835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2179 w 47"/>
                <a:gd name="T3" fmla="*/ 5503 h 34"/>
                <a:gd name="T4" fmla="*/ 24854 w 47"/>
                <a:gd name="T5" fmla="*/ 5503 h 34"/>
                <a:gd name="T6" fmla="*/ 22093 w 47"/>
                <a:gd name="T7" fmla="*/ 5503 h 34"/>
                <a:gd name="T8" fmla="*/ 22093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1510 w 47"/>
                <a:gd name="T17" fmla="*/ 22011 h 34"/>
                <a:gd name="T18" fmla="*/ 104941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Rectangle 96"/>
            <p:cNvSpPr>
              <a:spLocks noChangeArrowheads="1"/>
            </p:cNvSpPr>
            <p:nvPr/>
          </p:nvSpPr>
          <p:spPr bwMode="auto">
            <a:xfrm>
              <a:off x="3630635" y="3335358"/>
              <a:ext cx="31750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3587764" y="3316293"/>
              <a:ext cx="30163" cy="7461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" name="Rectangle 98"/>
            <p:cNvSpPr>
              <a:spLocks noChangeArrowheads="1"/>
            </p:cNvSpPr>
            <p:nvPr/>
          </p:nvSpPr>
          <p:spPr bwMode="auto">
            <a:xfrm>
              <a:off x="3675063" y="3279776"/>
              <a:ext cx="30162" cy="1111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Group 46"/>
          <p:cNvGrpSpPr>
            <a:grpSpLocks noChangeAspect="1"/>
          </p:cNvGrpSpPr>
          <p:nvPr/>
        </p:nvGrpSpPr>
        <p:grpSpPr bwMode="auto">
          <a:xfrm>
            <a:off x="772695" y="1552499"/>
            <a:ext cx="1150166" cy="712080"/>
            <a:chOff x="3098" y="1701"/>
            <a:chExt cx="1486" cy="920"/>
          </a:xfrm>
          <a:solidFill>
            <a:schemeClr val="accent2">
              <a:alpha val="40000"/>
            </a:schemeClr>
          </a:solidFill>
        </p:grpSpPr>
        <p:sp>
          <p:nvSpPr>
            <p:cNvPr id="34" name="Freeform 47"/>
            <p:cNvSpPr/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37" name="Picture 34" descr="Efficiency.png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5165" y="2407714"/>
            <a:ext cx="985696" cy="91482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8" name="Rectangle 53"/>
          <p:cNvSpPr/>
          <p:nvPr/>
        </p:nvSpPr>
        <p:spPr>
          <a:xfrm>
            <a:off x="2033608" y="2709747"/>
            <a:ext cx="5116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316"/>
          <p:cNvSpPr>
            <a:spLocks noChangeAspect="1" noEditPoints="1"/>
          </p:cNvSpPr>
          <p:nvPr/>
        </p:nvSpPr>
        <p:spPr bwMode="auto">
          <a:xfrm>
            <a:off x="867677" y="3617472"/>
            <a:ext cx="1089051" cy="875132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ộp_Văn_Bản 39"/>
          <p:cNvSpPr txBox="1"/>
          <p:nvPr/>
        </p:nvSpPr>
        <p:spPr>
          <a:xfrm>
            <a:off x="2076234" y="1729235"/>
            <a:ext cx="1009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53"/>
          <p:cNvSpPr/>
          <p:nvPr/>
        </p:nvSpPr>
        <p:spPr>
          <a:xfrm>
            <a:off x="2049091" y="3782139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7188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HỆ THỐNG LÝ THUYẾT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Picture 13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2884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7188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HỆ THỐNG LÝ THUYẾT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12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21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7982</Words>
  <Application>WPS Presentation</Application>
  <PresentationFormat>Custom</PresentationFormat>
  <Paragraphs>811</Paragraphs>
  <Slides>34</Slides>
  <Notes>17</Notes>
  <HiddenSlides>0</HiddenSlides>
  <MMClips>6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64" baseType="lpstr">
      <vt:lpstr>Arial</vt:lpstr>
      <vt:lpstr>SimSun</vt:lpstr>
      <vt:lpstr>Wingdings</vt:lpstr>
      <vt:lpstr>思源黑体 Heavy</vt:lpstr>
      <vt:lpstr>Tahoma</vt:lpstr>
      <vt:lpstr>思源黑体 Normal</vt:lpstr>
      <vt:lpstr>Times New Roman</vt:lpstr>
      <vt:lpstr>Calibri</vt:lpstr>
      <vt:lpstr>Times New Roman</vt:lpstr>
      <vt:lpstr>Calibri</vt:lpstr>
      <vt:lpstr>Microsoft YaHei</vt:lpstr>
      <vt:lpstr>Arial Unicode MS</vt:lpstr>
      <vt:lpstr>Calibri Light</vt:lpstr>
      <vt:lpstr>Catamaran</vt:lpstr>
      <vt:lpstr>#9Slide03 Arima Madurai Medium</vt:lpstr>
      <vt:lpstr>Segoe Print</vt:lpstr>
      <vt:lpstr>#9Slide03 Roboto Medium</vt:lpstr>
      <vt:lpstr>Raleway</vt:lpstr>
      <vt:lpstr>Cambria Math</vt:lpstr>
      <vt:lpstr>Wide Latin</vt:lpstr>
      <vt:lpstr>Aharoni</vt:lpstr>
      <vt:lpstr>Yu Gothic UI Semibold</vt:lpstr>
      <vt:lpstr>Rockwell</vt:lpstr>
      <vt:lpstr>等线</vt:lpstr>
      <vt:lpstr>Aharoni</vt:lpstr>
      <vt:lpstr>Cambria Math</vt:lpstr>
      <vt:lpstr>Catamaran</vt:lpstr>
      <vt:lpstr>思源黑体 Heavy</vt:lpstr>
      <vt:lpstr>思源黑体 Normal</vt:lpstr>
      <vt:lpstr>Office Theme</vt:lpstr>
      <vt:lpstr>TIẾT 64.CHUYÊN ĐỀ ÔN TẬP HỌC KỲ I (TIẾT 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Mr.Tuan</cp:lastModifiedBy>
  <cp:revision>61</cp:revision>
  <dcterms:created xsi:type="dcterms:W3CDTF">2021-06-07T13:44:00Z</dcterms:created>
  <dcterms:modified xsi:type="dcterms:W3CDTF">2021-12-28T08:11:19Z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A6D7A5D64C3E4E6FBB453156A824F7BE</vt:lpwstr>
  </property>
  <property fmtid="{D5CDD505-2E9C-101B-9397-08002B2CF9AE}" pid="4" name="KSOProductBuildVer">
    <vt:lpwstr>1033-11.2.0.10382</vt:lpwstr>
  </property>
</Properties>
</file>