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1" r:id="rId3"/>
    <p:sldId id="272" r:id="rId4"/>
    <p:sldId id="273" r:id="rId5"/>
    <p:sldId id="280" r:id="rId6"/>
    <p:sldId id="275" r:id="rId7"/>
    <p:sldId id="281" r:id="rId8"/>
    <p:sldId id="274" r:id="rId9"/>
    <p:sldId id="276" r:id="rId10"/>
    <p:sldId id="279" r:id="rId11"/>
    <p:sldId id="291" r:id="rId12"/>
    <p:sldId id="290" r:id="rId13"/>
    <p:sldId id="293" r:id="rId14"/>
    <p:sldId id="294" r:id="rId15"/>
    <p:sldId id="284" r:id="rId16"/>
    <p:sldId id="286" r:id="rId17"/>
    <p:sldId id="285" r:id="rId18"/>
    <p:sldId id="287" r:id="rId19"/>
    <p:sldId id="289" r:id="rId20"/>
    <p:sldId id="288" r:id="rId21"/>
    <p:sldId id="295" r:id="rId22"/>
    <p:sldId id="296" r:id="rId23"/>
    <p:sldId id="297" r:id="rId24"/>
    <p:sldId id="298" r:id="rId25"/>
    <p:sldId id="299" r:id="rId26"/>
    <p:sldId id="300" r:id="rId27"/>
    <p:sldId id="282" r:id="rId28"/>
  </p:sldIdLst>
  <p:sldSz cx="9144000" cy="6858000" type="screen4x3"/>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66FF33"/>
    <a:srgbClr val="FF3399"/>
    <a:srgbClr val="0033CC"/>
    <a:srgbClr val="CCFF66"/>
    <a:srgbClr val="CCFF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F04FF-F685-4111-A468-3E268D72E4EC}" type="doc">
      <dgm:prSet loTypeId="urn:microsoft.com/office/officeart/2008/layout/VerticalCurvedList" loCatId="list" qsTypeId="urn:microsoft.com/office/officeart/2005/8/quickstyle/3d7" qsCatId="3D" csTypeId="urn:microsoft.com/office/officeart/2005/8/colors/colorful5" csCatId="colorful" phldr="1"/>
      <dgm:spPr/>
      <dgm:t>
        <a:bodyPr/>
        <a:lstStyle/>
        <a:p>
          <a:endParaRPr lang="en-US"/>
        </a:p>
      </dgm:t>
    </dgm:pt>
    <dgm:pt modelId="{8D380A2A-9633-4D71-BB24-C05F1D460CF5}">
      <dgm:prSet phldrT="[Text]" custT="1"/>
      <dgm:spPr/>
      <dgm:t>
        <a:bodyPr/>
        <a:lstStyle/>
        <a:p>
          <a:r>
            <a:rPr lang="en-US" sz="2800" b="1" smtClean="0"/>
            <a:t>Kể ngắn gọn những chi tiết quan trọng liên quan</a:t>
          </a:r>
          <a:endParaRPr lang="en-US" sz="2800" b="1"/>
        </a:p>
      </dgm:t>
    </dgm:pt>
    <dgm:pt modelId="{8D39791F-612B-4506-A7FF-B4468534B620}" type="parTrans" cxnId="{FC527D02-E031-407F-A77E-4748CFB1D9E1}">
      <dgm:prSet/>
      <dgm:spPr/>
      <dgm:t>
        <a:bodyPr/>
        <a:lstStyle/>
        <a:p>
          <a:endParaRPr lang="en-US"/>
        </a:p>
      </dgm:t>
    </dgm:pt>
    <dgm:pt modelId="{0D4E9CA8-B483-4D42-B184-C0828C2AF174}" type="sibTrans" cxnId="{FC527D02-E031-407F-A77E-4748CFB1D9E1}">
      <dgm:prSet/>
      <dgm:spPr/>
      <dgm:t>
        <a:bodyPr/>
        <a:lstStyle/>
        <a:p>
          <a:endParaRPr lang="en-US"/>
        </a:p>
      </dgm:t>
    </dgm:pt>
    <dgm:pt modelId="{B1C0D953-3AA6-4605-97CD-99E9D6BD881C}">
      <dgm:prSet phldrT="[Text]" custT="1"/>
      <dgm:spPr/>
      <dgm:t>
        <a:bodyPr/>
        <a:lstStyle/>
        <a:p>
          <a:r>
            <a:rPr lang="en-US" sz="3200" b="1" smtClean="0"/>
            <a:t>Phân tích, đánh giá ý nghĩa</a:t>
          </a:r>
          <a:endParaRPr lang="en-US" sz="3200" b="1"/>
        </a:p>
      </dgm:t>
    </dgm:pt>
    <dgm:pt modelId="{91A759FE-C910-4499-8883-77ED567406ED}" type="parTrans" cxnId="{4490BA5F-78B8-4CBA-93A0-1DC8A8E19303}">
      <dgm:prSet/>
      <dgm:spPr/>
      <dgm:t>
        <a:bodyPr/>
        <a:lstStyle/>
        <a:p>
          <a:endParaRPr lang="en-US"/>
        </a:p>
      </dgm:t>
    </dgm:pt>
    <dgm:pt modelId="{F40259C0-A388-442E-8112-2A4C991D8B0B}" type="sibTrans" cxnId="{4490BA5F-78B8-4CBA-93A0-1DC8A8E19303}">
      <dgm:prSet/>
      <dgm:spPr/>
      <dgm:t>
        <a:bodyPr/>
        <a:lstStyle/>
        <a:p>
          <a:endParaRPr lang="en-US"/>
        </a:p>
      </dgm:t>
    </dgm:pt>
    <dgm:pt modelId="{3E4D1337-4E55-41FF-B8F9-60E88CBB45F1}">
      <dgm:prSet phldrT="[Text]" custT="1"/>
      <dgm:spPr/>
      <dgm:t>
        <a:bodyPr/>
        <a:lstStyle/>
        <a:p>
          <a:r>
            <a:rPr lang="en-US" sz="3000" b="1" smtClean="0"/>
            <a:t>Khẳng định dẫn chứng đưa ra có tính thuyết phục</a:t>
          </a:r>
          <a:endParaRPr lang="en-US" sz="3000" b="1"/>
        </a:p>
      </dgm:t>
    </dgm:pt>
    <dgm:pt modelId="{4C8CD085-7BCA-4973-8382-78965411546C}" type="parTrans" cxnId="{40739AE7-111A-45DD-95CC-1155B172BD85}">
      <dgm:prSet/>
      <dgm:spPr/>
      <dgm:t>
        <a:bodyPr/>
        <a:lstStyle/>
        <a:p>
          <a:endParaRPr lang="en-US"/>
        </a:p>
      </dgm:t>
    </dgm:pt>
    <dgm:pt modelId="{4BFBFED6-2755-4686-8A30-A871A0ED35F5}" type="sibTrans" cxnId="{40739AE7-111A-45DD-95CC-1155B172BD85}">
      <dgm:prSet/>
      <dgm:spPr/>
      <dgm:t>
        <a:bodyPr/>
        <a:lstStyle/>
        <a:p>
          <a:endParaRPr lang="en-US"/>
        </a:p>
      </dgm:t>
    </dgm:pt>
    <dgm:pt modelId="{F875C87E-935E-4EB1-954A-4F220C9108ED}" type="pres">
      <dgm:prSet presAssocID="{EC2F04FF-F685-4111-A468-3E268D72E4EC}" presName="Name0" presStyleCnt="0">
        <dgm:presLayoutVars>
          <dgm:chMax val="7"/>
          <dgm:chPref val="7"/>
          <dgm:dir/>
        </dgm:presLayoutVars>
      </dgm:prSet>
      <dgm:spPr/>
      <dgm:t>
        <a:bodyPr/>
        <a:lstStyle/>
        <a:p>
          <a:endParaRPr lang="en-US"/>
        </a:p>
      </dgm:t>
    </dgm:pt>
    <dgm:pt modelId="{0F6C2D45-FDBE-47AA-A9DE-485F5520D2A0}" type="pres">
      <dgm:prSet presAssocID="{EC2F04FF-F685-4111-A468-3E268D72E4EC}" presName="Name1" presStyleCnt="0"/>
      <dgm:spPr/>
    </dgm:pt>
    <dgm:pt modelId="{F744D3BC-2DD0-4763-872D-FCBAF15EA097}" type="pres">
      <dgm:prSet presAssocID="{EC2F04FF-F685-4111-A468-3E268D72E4EC}" presName="cycle" presStyleCnt="0"/>
      <dgm:spPr/>
    </dgm:pt>
    <dgm:pt modelId="{02C05867-0409-4C19-A6D4-12269B09E433}" type="pres">
      <dgm:prSet presAssocID="{EC2F04FF-F685-4111-A468-3E268D72E4EC}" presName="srcNode" presStyleLbl="node1" presStyleIdx="0" presStyleCnt="3"/>
      <dgm:spPr/>
    </dgm:pt>
    <dgm:pt modelId="{010A3172-0EB3-47FC-8E63-9939BB0FAA80}" type="pres">
      <dgm:prSet presAssocID="{EC2F04FF-F685-4111-A468-3E268D72E4EC}" presName="conn" presStyleLbl="parChTrans1D2" presStyleIdx="0" presStyleCnt="1"/>
      <dgm:spPr/>
      <dgm:t>
        <a:bodyPr/>
        <a:lstStyle/>
        <a:p>
          <a:endParaRPr lang="en-US"/>
        </a:p>
      </dgm:t>
    </dgm:pt>
    <dgm:pt modelId="{6A4D02E1-20BA-4B22-BF05-21AE10FA9E18}" type="pres">
      <dgm:prSet presAssocID="{EC2F04FF-F685-4111-A468-3E268D72E4EC}" presName="extraNode" presStyleLbl="node1" presStyleIdx="0" presStyleCnt="3"/>
      <dgm:spPr/>
    </dgm:pt>
    <dgm:pt modelId="{514DF330-9313-424B-9EA6-BB7427234958}" type="pres">
      <dgm:prSet presAssocID="{EC2F04FF-F685-4111-A468-3E268D72E4EC}" presName="dstNode" presStyleLbl="node1" presStyleIdx="0" presStyleCnt="3"/>
      <dgm:spPr/>
    </dgm:pt>
    <dgm:pt modelId="{2B6F5DDD-6817-48BC-B584-60FF6F12A169}" type="pres">
      <dgm:prSet presAssocID="{8D380A2A-9633-4D71-BB24-C05F1D460CF5}" presName="text_1" presStyleLbl="node1" presStyleIdx="0" presStyleCnt="3">
        <dgm:presLayoutVars>
          <dgm:bulletEnabled val="1"/>
        </dgm:presLayoutVars>
      </dgm:prSet>
      <dgm:spPr/>
      <dgm:t>
        <a:bodyPr/>
        <a:lstStyle/>
        <a:p>
          <a:endParaRPr lang="en-US"/>
        </a:p>
      </dgm:t>
    </dgm:pt>
    <dgm:pt modelId="{4B6082A9-542F-43BA-862B-9D8E7E7A8EA3}" type="pres">
      <dgm:prSet presAssocID="{8D380A2A-9633-4D71-BB24-C05F1D460CF5}" presName="accent_1" presStyleCnt="0"/>
      <dgm:spPr/>
    </dgm:pt>
    <dgm:pt modelId="{9612AEB5-1FF6-4959-9D4F-E4716199500D}" type="pres">
      <dgm:prSet presAssocID="{8D380A2A-9633-4D71-BB24-C05F1D460CF5}" presName="accentRepeatNode" presStyleLbl="solidFgAcc1" presStyleIdx="0" presStyleCnt="3"/>
      <dgm:spPr/>
    </dgm:pt>
    <dgm:pt modelId="{1E0234CD-9C0A-4783-915A-94B32FC21642}" type="pres">
      <dgm:prSet presAssocID="{B1C0D953-3AA6-4605-97CD-99E9D6BD881C}" presName="text_2" presStyleLbl="node1" presStyleIdx="1" presStyleCnt="3">
        <dgm:presLayoutVars>
          <dgm:bulletEnabled val="1"/>
        </dgm:presLayoutVars>
      </dgm:prSet>
      <dgm:spPr/>
      <dgm:t>
        <a:bodyPr/>
        <a:lstStyle/>
        <a:p>
          <a:endParaRPr lang="en-US"/>
        </a:p>
      </dgm:t>
    </dgm:pt>
    <dgm:pt modelId="{C5AE8533-48CB-48AA-8B38-A2D44FC922C1}" type="pres">
      <dgm:prSet presAssocID="{B1C0D953-3AA6-4605-97CD-99E9D6BD881C}" presName="accent_2" presStyleCnt="0"/>
      <dgm:spPr/>
    </dgm:pt>
    <dgm:pt modelId="{FF6EB0CC-B7BA-4061-8A99-22EBD40498A4}" type="pres">
      <dgm:prSet presAssocID="{B1C0D953-3AA6-4605-97CD-99E9D6BD881C}" presName="accentRepeatNode" presStyleLbl="solidFgAcc1" presStyleIdx="1" presStyleCnt="3"/>
      <dgm:spPr/>
    </dgm:pt>
    <dgm:pt modelId="{82850B0C-07C2-4BAF-991A-A345551FF007}" type="pres">
      <dgm:prSet presAssocID="{3E4D1337-4E55-41FF-B8F9-60E88CBB45F1}" presName="text_3" presStyleLbl="node1" presStyleIdx="2" presStyleCnt="3">
        <dgm:presLayoutVars>
          <dgm:bulletEnabled val="1"/>
        </dgm:presLayoutVars>
      </dgm:prSet>
      <dgm:spPr/>
      <dgm:t>
        <a:bodyPr/>
        <a:lstStyle/>
        <a:p>
          <a:endParaRPr lang="en-US"/>
        </a:p>
      </dgm:t>
    </dgm:pt>
    <dgm:pt modelId="{A28C810D-2B06-4053-A014-492523FBA26D}" type="pres">
      <dgm:prSet presAssocID="{3E4D1337-4E55-41FF-B8F9-60E88CBB45F1}" presName="accent_3" presStyleCnt="0"/>
      <dgm:spPr/>
    </dgm:pt>
    <dgm:pt modelId="{85D53BE1-96E2-4DF2-A8B7-68CE54A4337F}" type="pres">
      <dgm:prSet presAssocID="{3E4D1337-4E55-41FF-B8F9-60E88CBB45F1}" presName="accentRepeatNode" presStyleLbl="solidFgAcc1" presStyleIdx="2" presStyleCnt="3"/>
      <dgm:spPr/>
    </dgm:pt>
  </dgm:ptLst>
  <dgm:cxnLst>
    <dgm:cxn modelId="{0D8A933A-AF42-4FF8-B177-2E158E856412}" type="presOf" srcId="{0D4E9CA8-B483-4D42-B184-C0828C2AF174}" destId="{010A3172-0EB3-47FC-8E63-9939BB0FAA80}" srcOrd="0" destOrd="0" presId="urn:microsoft.com/office/officeart/2008/layout/VerticalCurvedList"/>
    <dgm:cxn modelId="{4ED240A2-F694-4965-B299-98F2BED4E0AA}" type="presOf" srcId="{B1C0D953-3AA6-4605-97CD-99E9D6BD881C}" destId="{1E0234CD-9C0A-4783-915A-94B32FC21642}" srcOrd="0" destOrd="0" presId="urn:microsoft.com/office/officeart/2008/layout/VerticalCurvedList"/>
    <dgm:cxn modelId="{176BD15A-295E-4915-9D68-0BB0E879942D}" type="presOf" srcId="{8D380A2A-9633-4D71-BB24-C05F1D460CF5}" destId="{2B6F5DDD-6817-48BC-B584-60FF6F12A169}" srcOrd="0" destOrd="0" presId="urn:microsoft.com/office/officeart/2008/layout/VerticalCurvedList"/>
    <dgm:cxn modelId="{4691C5AC-1717-4D8C-82CF-623D3F162BA5}" type="presOf" srcId="{3E4D1337-4E55-41FF-B8F9-60E88CBB45F1}" destId="{82850B0C-07C2-4BAF-991A-A345551FF007}" srcOrd="0" destOrd="0" presId="urn:microsoft.com/office/officeart/2008/layout/VerticalCurvedList"/>
    <dgm:cxn modelId="{5938CC97-1201-4E49-9952-24FFCBC3B854}" type="presOf" srcId="{EC2F04FF-F685-4111-A468-3E268D72E4EC}" destId="{F875C87E-935E-4EB1-954A-4F220C9108ED}" srcOrd="0" destOrd="0" presId="urn:microsoft.com/office/officeart/2008/layout/VerticalCurvedList"/>
    <dgm:cxn modelId="{40739AE7-111A-45DD-95CC-1155B172BD85}" srcId="{EC2F04FF-F685-4111-A468-3E268D72E4EC}" destId="{3E4D1337-4E55-41FF-B8F9-60E88CBB45F1}" srcOrd="2" destOrd="0" parTransId="{4C8CD085-7BCA-4973-8382-78965411546C}" sibTransId="{4BFBFED6-2755-4686-8A30-A871A0ED35F5}"/>
    <dgm:cxn modelId="{FC527D02-E031-407F-A77E-4748CFB1D9E1}" srcId="{EC2F04FF-F685-4111-A468-3E268D72E4EC}" destId="{8D380A2A-9633-4D71-BB24-C05F1D460CF5}" srcOrd="0" destOrd="0" parTransId="{8D39791F-612B-4506-A7FF-B4468534B620}" sibTransId="{0D4E9CA8-B483-4D42-B184-C0828C2AF174}"/>
    <dgm:cxn modelId="{4490BA5F-78B8-4CBA-93A0-1DC8A8E19303}" srcId="{EC2F04FF-F685-4111-A468-3E268D72E4EC}" destId="{B1C0D953-3AA6-4605-97CD-99E9D6BD881C}" srcOrd="1" destOrd="0" parTransId="{91A759FE-C910-4499-8883-77ED567406ED}" sibTransId="{F40259C0-A388-442E-8112-2A4C991D8B0B}"/>
    <dgm:cxn modelId="{805ABD1C-792B-4075-8E25-7CD9B27ABAA8}" type="presParOf" srcId="{F875C87E-935E-4EB1-954A-4F220C9108ED}" destId="{0F6C2D45-FDBE-47AA-A9DE-485F5520D2A0}" srcOrd="0" destOrd="0" presId="urn:microsoft.com/office/officeart/2008/layout/VerticalCurvedList"/>
    <dgm:cxn modelId="{40E220DC-B4E9-4047-A3D0-8D3C8FEF8280}" type="presParOf" srcId="{0F6C2D45-FDBE-47AA-A9DE-485F5520D2A0}" destId="{F744D3BC-2DD0-4763-872D-FCBAF15EA097}" srcOrd="0" destOrd="0" presId="urn:microsoft.com/office/officeart/2008/layout/VerticalCurvedList"/>
    <dgm:cxn modelId="{1FBA8E0D-0DA9-48A8-9575-642B909456F5}" type="presParOf" srcId="{F744D3BC-2DD0-4763-872D-FCBAF15EA097}" destId="{02C05867-0409-4C19-A6D4-12269B09E433}" srcOrd="0" destOrd="0" presId="urn:microsoft.com/office/officeart/2008/layout/VerticalCurvedList"/>
    <dgm:cxn modelId="{446205F7-AFFC-4A66-970E-563DCF60CBBA}" type="presParOf" srcId="{F744D3BC-2DD0-4763-872D-FCBAF15EA097}" destId="{010A3172-0EB3-47FC-8E63-9939BB0FAA80}" srcOrd="1" destOrd="0" presId="urn:microsoft.com/office/officeart/2008/layout/VerticalCurvedList"/>
    <dgm:cxn modelId="{E20141C6-1623-4D19-BE14-398B100AB6B8}" type="presParOf" srcId="{F744D3BC-2DD0-4763-872D-FCBAF15EA097}" destId="{6A4D02E1-20BA-4B22-BF05-21AE10FA9E18}" srcOrd="2" destOrd="0" presId="urn:microsoft.com/office/officeart/2008/layout/VerticalCurvedList"/>
    <dgm:cxn modelId="{BD8E2030-93B7-4E6F-A834-472FEFEF2956}" type="presParOf" srcId="{F744D3BC-2DD0-4763-872D-FCBAF15EA097}" destId="{514DF330-9313-424B-9EA6-BB7427234958}" srcOrd="3" destOrd="0" presId="urn:microsoft.com/office/officeart/2008/layout/VerticalCurvedList"/>
    <dgm:cxn modelId="{765993E6-F238-49B0-9BFE-4FF014EB0233}" type="presParOf" srcId="{0F6C2D45-FDBE-47AA-A9DE-485F5520D2A0}" destId="{2B6F5DDD-6817-48BC-B584-60FF6F12A169}" srcOrd="1" destOrd="0" presId="urn:microsoft.com/office/officeart/2008/layout/VerticalCurvedList"/>
    <dgm:cxn modelId="{12BB125F-A078-492E-A8AB-18BC057B6735}" type="presParOf" srcId="{0F6C2D45-FDBE-47AA-A9DE-485F5520D2A0}" destId="{4B6082A9-542F-43BA-862B-9D8E7E7A8EA3}" srcOrd="2" destOrd="0" presId="urn:microsoft.com/office/officeart/2008/layout/VerticalCurvedList"/>
    <dgm:cxn modelId="{E2810CA9-08D7-41ED-90C1-6246FDC5DEB8}" type="presParOf" srcId="{4B6082A9-542F-43BA-862B-9D8E7E7A8EA3}" destId="{9612AEB5-1FF6-4959-9D4F-E4716199500D}" srcOrd="0" destOrd="0" presId="urn:microsoft.com/office/officeart/2008/layout/VerticalCurvedList"/>
    <dgm:cxn modelId="{C0C3EF18-EFDA-4803-9308-43CE00B1B50E}" type="presParOf" srcId="{0F6C2D45-FDBE-47AA-A9DE-485F5520D2A0}" destId="{1E0234CD-9C0A-4783-915A-94B32FC21642}" srcOrd="3" destOrd="0" presId="urn:microsoft.com/office/officeart/2008/layout/VerticalCurvedList"/>
    <dgm:cxn modelId="{57E91FD8-315B-4627-809C-F9B92ECFCDF9}" type="presParOf" srcId="{0F6C2D45-FDBE-47AA-A9DE-485F5520D2A0}" destId="{C5AE8533-48CB-48AA-8B38-A2D44FC922C1}" srcOrd="4" destOrd="0" presId="urn:microsoft.com/office/officeart/2008/layout/VerticalCurvedList"/>
    <dgm:cxn modelId="{97FC3374-7E2E-43BB-B2A4-98EE0B2334C8}" type="presParOf" srcId="{C5AE8533-48CB-48AA-8B38-A2D44FC922C1}" destId="{FF6EB0CC-B7BA-4061-8A99-22EBD40498A4}" srcOrd="0" destOrd="0" presId="urn:microsoft.com/office/officeart/2008/layout/VerticalCurvedList"/>
    <dgm:cxn modelId="{BFA15059-EE3F-4EB5-971F-3D1B462D03BF}" type="presParOf" srcId="{0F6C2D45-FDBE-47AA-A9DE-485F5520D2A0}" destId="{82850B0C-07C2-4BAF-991A-A345551FF007}" srcOrd="5" destOrd="0" presId="urn:microsoft.com/office/officeart/2008/layout/VerticalCurvedList"/>
    <dgm:cxn modelId="{80591AD0-DB8D-45A9-9E92-90F7162E26ED}" type="presParOf" srcId="{0F6C2D45-FDBE-47AA-A9DE-485F5520D2A0}" destId="{A28C810D-2B06-4053-A014-492523FBA26D}" srcOrd="6" destOrd="0" presId="urn:microsoft.com/office/officeart/2008/layout/VerticalCurvedList"/>
    <dgm:cxn modelId="{820D2C74-9286-43E0-9511-A48FC3A09F49}" type="presParOf" srcId="{A28C810D-2B06-4053-A014-492523FBA26D}" destId="{85D53BE1-96E2-4DF2-A8B7-68CE54A433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3172-0EB3-47FC-8E63-9939BB0FAA80}">
      <dsp:nvSpPr>
        <dsp:cNvPr id="0" name=""/>
        <dsp:cNvSpPr/>
      </dsp:nvSpPr>
      <dsp:spPr>
        <a:xfrm>
          <a:off x="-6064241" y="-928130"/>
          <a:ext cx="7220974" cy="7220974"/>
        </a:xfrm>
        <a:prstGeom prst="blockArc">
          <a:avLst>
            <a:gd name="adj1" fmla="val 18900000"/>
            <a:gd name="adj2" fmla="val 2700000"/>
            <a:gd name="adj3" fmla="val 299"/>
          </a:avLst>
        </a:prstGeom>
        <a:noFill/>
        <a:ln w="25400"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B6F5DDD-6817-48BC-B584-60FF6F12A169}">
      <dsp:nvSpPr>
        <dsp:cNvPr id="0" name=""/>
        <dsp:cNvSpPr/>
      </dsp:nvSpPr>
      <dsp:spPr>
        <a:xfrm>
          <a:off x="744622" y="536471"/>
          <a:ext cx="6022104" cy="1072942"/>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1648" tIns="71120" rIns="71120" bIns="71120" numCol="1" spcCol="1270" anchor="ctr" anchorCtr="0">
          <a:noAutofit/>
        </a:bodyPr>
        <a:lstStyle/>
        <a:p>
          <a:pPr lvl="0" algn="l" defTabSz="1244600">
            <a:lnSpc>
              <a:spcPct val="90000"/>
            </a:lnSpc>
            <a:spcBef>
              <a:spcPct val="0"/>
            </a:spcBef>
            <a:spcAft>
              <a:spcPct val="35000"/>
            </a:spcAft>
          </a:pPr>
          <a:r>
            <a:rPr lang="en-US" sz="2800" b="1" kern="1200" smtClean="0"/>
            <a:t>Kể ngắn gọn những chi tiết quan trọng liên quan</a:t>
          </a:r>
          <a:endParaRPr lang="en-US" sz="2800" b="1" kern="1200"/>
        </a:p>
      </dsp:txBody>
      <dsp:txXfrm>
        <a:off x="744622" y="536471"/>
        <a:ext cx="6022104" cy="1072942"/>
      </dsp:txXfrm>
    </dsp:sp>
    <dsp:sp modelId="{9612AEB5-1FF6-4959-9D4F-E4716199500D}">
      <dsp:nvSpPr>
        <dsp:cNvPr id="0" name=""/>
        <dsp:cNvSpPr/>
      </dsp:nvSpPr>
      <dsp:spPr>
        <a:xfrm>
          <a:off x="74033" y="402353"/>
          <a:ext cx="1341178" cy="134117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E0234CD-9C0A-4783-915A-94B32FC21642}">
      <dsp:nvSpPr>
        <dsp:cNvPr id="0" name=""/>
        <dsp:cNvSpPr/>
      </dsp:nvSpPr>
      <dsp:spPr>
        <a:xfrm>
          <a:off x="1134636" y="2145885"/>
          <a:ext cx="5632090" cy="1072942"/>
        </a:xfrm>
        <a:prstGeom prst="rect">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1648" tIns="81280" rIns="81280" bIns="81280" numCol="1" spcCol="1270" anchor="ctr" anchorCtr="0">
          <a:noAutofit/>
        </a:bodyPr>
        <a:lstStyle/>
        <a:p>
          <a:pPr lvl="0" algn="l" defTabSz="1422400">
            <a:lnSpc>
              <a:spcPct val="90000"/>
            </a:lnSpc>
            <a:spcBef>
              <a:spcPct val="0"/>
            </a:spcBef>
            <a:spcAft>
              <a:spcPct val="35000"/>
            </a:spcAft>
          </a:pPr>
          <a:r>
            <a:rPr lang="en-US" sz="3200" b="1" kern="1200" smtClean="0"/>
            <a:t>Phân tích, đánh giá ý nghĩa</a:t>
          </a:r>
          <a:endParaRPr lang="en-US" sz="3200" b="1" kern="1200"/>
        </a:p>
      </dsp:txBody>
      <dsp:txXfrm>
        <a:off x="1134636" y="2145885"/>
        <a:ext cx="5632090" cy="1072942"/>
      </dsp:txXfrm>
    </dsp:sp>
    <dsp:sp modelId="{FF6EB0CC-B7BA-4061-8A99-22EBD40498A4}">
      <dsp:nvSpPr>
        <dsp:cNvPr id="0" name=""/>
        <dsp:cNvSpPr/>
      </dsp:nvSpPr>
      <dsp:spPr>
        <a:xfrm>
          <a:off x="464047" y="2011767"/>
          <a:ext cx="1341178" cy="134117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2850B0C-07C2-4BAF-991A-A345551FF007}">
      <dsp:nvSpPr>
        <dsp:cNvPr id="0" name=""/>
        <dsp:cNvSpPr/>
      </dsp:nvSpPr>
      <dsp:spPr>
        <a:xfrm>
          <a:off x="744622" y="3755299"/>
          <a:ext cx="6022104" cy="1072942"/>
        </a:xfrm>
        <a:prstGeom prst="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1648" tIns="76200" rIns="76200" bIns="76200" numCol="1" spcCol="1270" anchor="ctr" anchorCtr="0">
          <a:noAutofit/>
        </a:bodyPr>
        <a:lstStyle/>
        <a:p>
          <a:pPr lvl="0" algn="l" defTabSz="1333500">
            <a:lnSpc>
              <a:spcPct val="90000"/>
            </a:lnSpc>
            <a:spcBef>
              <a:spcPct val="0"/>
            </a:spcBef>
            <a:spcAft>
              <a:spcPct val="35000"/>
            </a:spcAft>
          </a:pPr>
          <a:r>
            <a:rPr lang="en-US" sz="3000" b="1" kern="1200" smtClean="0"/>
            <a:t>Khẳng định dẫn chứng đưa ra có tính thuyết phục</a:t>
          </a:r>
          <a:endParaRPr lang="en-US" sz="3000" b="1" kern="1200"/>
        </a:p>
      </dsp:txBody>
      <dsp:txXfrm>
        <a:off x="744622" y="3755299"/>
        <a:ext cx="6022104" cy="1072942"/>
      </dsp:txXfrm>
    </dsp:sp>
    <dsp:sp modelId="{85D53BE1-96E2-4DF2-A8B7-68CE54A4337F}">
      <dsp:nvSpPr>
        <dsp:cNvPr id="0" name=""/>
        <dsp:cNvSpPr/>
      </dsp:nvSpPr>
      <dsp:spPr>
        <a:xfrm>
          <a:off x="74033" y="3621181"/>
          <a:ext cx="1341178" cy="134117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EA219-A614-4262-899A-5D5173551165}" type="datetimeFigureOut">
              <a:rPr lang="vi-VN" smtClean="0"/>
              <a:t>19/06/2020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35FD8-713D-483B-A3AB-AE06856D4B56}" type="slidenum">
              <a:rPr lang="vi-VN" smtClean="0"/>
              <a:t>‹#›</a:t>
            </a:fld>
            <a:endParaRPr lang="vi-VN"/>
          </a:p>
        </p:txBody>
      </p:sp>
    </p:spTree>
    <p:extLst>
      <p:ext uri="{BB962C8B-B14F-4D97-AF65-F5344CB8AC3E}">
        <p14:creationId xmlns:p14="http://schemas.microsoft.com/office/powerpoint/2010/main" val="418464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E4235FD8-713D-483B-A3AB-AE06856D4B56}" type="slidenum">
              <a:rPr lang="vi-VN" smtClean="0"/>
              <a:t>5</a:t>
            </a:fld>
            <a:endParaRPr lang="vi-VN"/>
          </a:p>
        </p:txBody>
      </p:sp>
    </p:spTree>
    <p:extLst>
      <p:ext uri="{BB962C8B-B14F-4D97-AF65-F5344CB8AC3E}">
        <p14:creationId xmlns:p14="http://schemas.microsoft.com/office/powerpoint/2010/main" val="373303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35FD8-713D-483B-A3AB-AE06856D4B56}" type="slidenum">
              <a:rPr lang="vi-VN" smtClean="0"/>
              <a:t>6</a:t>
            </a:fld>
            <a:endParaRPr lang="vi-VN"/>
          </a:p>
        </p:txBody>
      </p:sp>
    </p:spTree>
    <p:extLst>
      <p:ext uri="{BB962C8B-B14F-4D97-AF65-F5344CB8AC3E}">
        <p14:creationId xmlns:p14="http://schemas.microsoft.com/office/powerpoint/2010/main" val="63348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35FD8-713D-483B-A3AB-AE06856D4B56}" type="slidenum">
              <a:rPr lang="vi-VN" smtClean="0"/>
              <a:t>8</a:t>
            </a:fld>
            <a:endParaRPr lang="vi-VN"/>
          </a:p>
        </p:txBody>
      </p:sp>
    </p:spTree>
    <p:extLst>
      <p:ext uri="{BB962C8B-B14F-4D97-AF65-F5344CB8AC3E}">
        <p14:creationId xmlns:p14="http://schemas.microsoft.com/office/powerpoint/2010/main" val="40622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346926-3290-4575-B9E6-92AEFDCCAC97}" type="slidenum">
              <a:rPr lang="vi-VN"/>
              <a:pPr/>
              <a:t>27</a:t>
            </a:fld>
            <a:endParaRPr lang="vi-VN"/>
          </a:p>
        </p:txBody>
      </p:sp>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CAF57560-39F9-4A59-A3E4-9DE3E77BC4D9}" type="slidenum">
              <a:rPr lang="en-US" sz="1200"/>
              <a:pPr algn="r"/>
              <a:t>27</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7597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F20B560-F3D8-476A-A8CE-B630762F949D}" type="datetimeFigureOut">
              <a:rPr lang="vi-VN" smtClean="0"/>
              <a:t>19/06/2020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400041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20B560-F3D8-476A-A8CE-B630762F949D}" type="datetimeFigureOut">
              <a:rPr lang="vi-VN" smtClean="0"/>
              <a:t>19/06/2020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303428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20B560-F3D8-476A-A8CE-B630762F949D}" type="datetimeFigureOut">
              <a:rPr lang="vi-VN" smtClean="0"/>
              <a:t>19/06/2020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188200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20B560-F3D8-476A-A8CE-B630762F949D}" type="datetimeFigureOut">
              <a:rPr lang="vi-VN" smtClean="0"/>
              <a:t>19/06/2020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328714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0B560-F3D8-476A-A8CE-B630762F949D}" type="datetimeFigureOut">
              <a:rPr lang="vi-VN" smtClean="0"/>
              <a:t>19/06/2020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174171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F20B560-F3D8-476A-A8CE-B630762F949D}" type="datetimeFigureOut">
              <a:rPr lang="vi-VN" smtClean="0"/>
              <a:t>19/06/2020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127688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F20B560-F3D8-476A-A8CE-B630762F949D}" type="datetimeFigureOut">
              <a:rPr lang="vi-VN" smtClean="0"/>
              <a:t>19/06/2020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241448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F20B560-F3D8-476A-A8CE-B630762F949D}" type="datetimeFigureOut">
              <a:rPr lang="vi-VN" smtClean="0"/>
              <a:t>19/06/2020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314404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0B560-F3D8-476A-A8CE-B630762F949D}" type="datetimeFigureOut">
              <a:rPr lang="vi-VN" smtClean="0"/>
              <a:t>19/06/2020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387007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0B560-F3D8-476A-A8CE-B630762F949D}" type="datetimeFigureOut">
              <a:rPr lang="vi-VN" smtClean="0"/>
              <a:t>19/06/2020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268875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0B560-F3D8-476A-A8CE-B630762F949D}" type="datetimeFigureOut">
              <a:rPr lang="vi-VN" smtClean="0"/>
              <a:t>19/06/2020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B5829F-504E-4A0F-AB4E-43283E596CF9}" type="slidenum">
              <a:rPr lang="vi-VN" smtClean="0"/>
              <a:t>‹#›</a:t>
            </a:fld>
            <a:endParaRPr lang="vi-VN"/>
          </a:p>
        </p:txBody>
      </p:sp>
    </p:spTree>
    <p:extLst>
      <p:ext uri="{BB962C8B-B14F-4D97-AF65-F5344CB8AC3E}">
        <p14:creationId xmlns:p14="http://schemas.microsoft.com/office/powerpoint/2010/main" val="119370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0B560-F3D8-476A-A8CE-B630762F949D}" type="datetimeFigureOut">
              <a:rPr lang="vi-VN" smtClean="0"/>
              <a:t>19/06/2020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5829F-504E-4A0F-AB4E-43283E596CF9}" type="slidenum">
              <a:rPr lang="vi-VN" smtClean="0"/>
              <a:t>‹#›</a:t>
            </a:fld>
            <a:endParaRPr lang="vi-VN"/>
          </a:p>
        </p:txBody>
      </p:sp>
    </p:spTree>
    <p:extLst>
      <p:ext uri="{BB962C8B-B14F-4D97-AF65-F5344CB8AC3E}">
        <p14:creationId xmlns:p14="http://schemas.microsoft.com/office/powerpoint/2010/main" val="293893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ndex.php?title=X%C6%A1_c%E1%BB%A9ng_teo_c%C6%A1&amp;action=edit&amp;redlink=1"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wikipedia.org/wiki/2018" TargetMode="External"/><Relationship Id="rId4" Type="http://schemas.openxmlformats.org/officeDocument/2006/relationships/hyperlink" Target="https://vi.wikipedia.org/w/index.php?title=Li%E1%BB%87t_to%C3%A0n_th%C3%A2n&amp;action=edit&amp;redlink=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i.wikipedia.org/wiki/H%E1%BB%99i_ch%E1%BB%A9ng_tetra-amel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1772816"/>
            <a:ext cx="6948264" cy="1877437"/>
          </a:xfrm>
          <a:prstGeom prst="rect">
            <a:avLst/>
          </a:prstGeom>
          <a:noFill/>
        </p:spPr>
        <p:txBody>
          <a:bodyPr wrap="square" rtlCol="0">
            <a:spAutoFit/>
          </a:bodyPr>
          <a:lstStyle/>
          <a:p>
            <a:pPr algn="ctr"/>
            <a:r>
              <a:rPr lang="en-US" sz="4000" b="1" smtClean="0">
                <a:solidFill>
                  <a:srgbClr val="0033CC"/>
                </a:solidFill>
              </a:rPr>
              <a:t>ĐOẠN VĂN NGHỊ </a:t>
            </a:r>
            <a:r>
              <a:rPr lang="en-US" sz="4000" b="1" dirty="0" smtClean="0">
                <a:solidFill>
                  <a:srgbClr val="0033CC"/>
                </a:solidFill>
              </a:rPr>
              <a:t>LUẬN XÃ HỘI ÔN THI VÀO 10 THPT </a:t>
            </a:r>
          </a:p>
          <a:p>
            <a:pPr algn="ctr"/>
            <a:r>
              <a:rPr lang="en-US" sz="3200" b="1" dirty="0" smtClean="0">
                <a:solidFill>
                  <a:srgbClr val="C00000"/>
                </a:solidFill>
              </a:rPr>
              <a:t>(DÀNH CHO HỌC SINH HÀ NỘI)</a:t>
            </a:r>
            <a:endParaRPr lang="vi-VN" sz="3200" b="1" dirty="0">
              <a:solidFill>
                <a:srgbClr val="C00000"/>
              </a:solidFill>
            </a:endParaRPr>
          </a:p>
        </p:txBody>
      </p:sp>
      <p:sp>
        <p:nvSpPr>
          <p:cNvPr id="5" name="TextBox 4"/>
          <p:cNvSpPr txBox="1"/>
          <p:nvPr/>
        </p:nvSpPr>
        <p:spPr>
          <a:xfrm>
            <a:off x="3781877" y="5138944"/>
            <a:ext cx="4080852" cy="400110"/>
          </a:xfrm>
          <a:prstGeom prst="rect">
            <a:avLst/>
          </a:prstGeom>
          <a:noFill/>
        </p:spPr>
        <p:txBody>
          <a:bodyPr wrap="square" rtlCol="0">
            <a:spAutoFit/>
          </a:bodyPr>
          <a:lstStyle/>
          <a:p>
            <a:r>
              <a:rPr lang="en-US" sz="2000" b="1" dirty="0" smtClean="0">
                <a:solidFill>
                  <a:srgbClr val="C00000"/>
                </a:solidFill>
              </a:rPr>
              <a:t>Giáo viên: Phùng Thị Hồng Thanh </a:t>
            </a:r>
            <a:r>
              <a:rPr lang="en-US" sz="2000" b="1" dirty="0" smtClean="0">
                <a:solidFill>
                  <a:srgbClr val="C00000"/>
                </a:solidFill>
              </a:rPr>
              <a:t> </a:t>
            </a:r>
            <a:endParaRPr lang="vi-VN" sz="2000" b="1" dirty="0">
              <a:solidFill>
                <a:srgbClr val="C00000"/>
              </a:solidFill>
            </a:endParaRPr>
          </a:p>
        </p:txBody>
      </p:sp>
      <p:sp>
        <p:nvSpPr>
          <p:cNvPr id="7" name="TextBox 6"/>
          <p:cNvSpPr txBox="1"/>
          <p:nvPr/>
        </p:nvSpPr>
        <p:spPr>
          <a:xfrm>
            <a:off x="100725" y="854481"/>
            <a:ext cx="1878987" cy="4708981"/>
          </a:xfrm>
          <a:prstGeom prst="rect">
            <a:avLst/>
          </a:prstGeom>
          <a:solidFill>
            <a:srgbClr val="66FF33"/>
          </a:solidFill>
          <a:ln w="31750" cmpd="thickThin">
            <a:solidFill>
              <a:srgbClr val="C00000"/>
            </a:solidFill>
          </a:ln>
        </p:spPr>
        <p:txBody>
          <a:bodyPr wrap="square" rtlCol="0">
            <a:spAutoFit/>
          </a:bodyPr>
          <a:lstStyle/>
          <a:p>
            <a:pPr algn="ctr">
              <a:lnSpc>
                <a:spcPct val="150000"/>
              </a:lnSpc>
            </a:pPr>
            <a:r>
              <a:rPr lang="en-US" sz="4000" b="1">
                <a:solidFill>
                  <a:srgbClr val="C00000"/>
                </a:solidFill>
              </a:rPr>
              <a:t>CÁCH SỬ DỤNG DẪN CHỨNG</a:t>
            </a:r>
            <a:endParaRPr lang="en-US" sz="4000">
              <a:solidFill>
                <a:srgbClr val="C00000"/>
              </a:solidFill>
            </a:endParaRPr>
          </a:p>
        </p:txBody>
      </p:sp>
      <p:pic>
        <p:nvPicPr>
          <p:cNvPr id="17" name="Picture 2" descr="Káº¿t quáº£ hÃ¬nh áº£nh cho stephen haw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13" y="5805264"/>
            <a:ext cx="806121" cy="9465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8" name="Picture 4" descr="Káº¿t quáº£ hÃ¬nh áº£nh cho mark zuckerb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815670"/>
            <a:ext cx="1321559" cy="9361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9" name="Picture 2" descr="Káº¿t quáº£ hÃ¬nh áº£nh cho BÃ Háº¢I 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836851"/>
            <a:ext cx="1224136" cy="9395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0" name="Picture 4" descr="Káº¿t quáº£ hÃ¬nh áº£nh cho U23 Viá»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2880" y="5815349"/>
            <a:ext cx="1429423" cy="9263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1" name="Picture 2" descr="Káº¿t quáº£ hÃ¬nh áº£nh cho Cha con quá»c tuáº¥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6506" y="14795660"/>
            <a:ext cx="168907" cy="1197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26" name="Picture 2" descr="Image result for THỦY TIÊN ngoại thương tôi tỏa sáng khi tôi tự t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6991" y="5805264"/>
            <a:ext cx="1296144" cy="9465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3" name="Picture 2" descr="Káº¿t quáº£ hÃ¬nh áº£nh cho Cha con quá»c tuáº¥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6287" y="5805265"/>
            <a:ext cx="1276719" cy="9364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24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34673239"/>
              </p:ext>
            </p:extLst>
          </p:nvPr>
        </p:nvGraphicFramePr>
        <p:xfrm>
          <a:off x="-324544" y="999312"/>
          <a:ext cx="6840760" cy="536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64641" y="260648"/>
            <a:ext cx="6015671" cy="738664"/>
          </a:xfrm>
          <a:prstGeom prst="rect">
            <a:avLst/>
          </a:prstGeom>
          <a:solidFill>
            <a:srgbClr val="CCFF33"/>
          </a:solidFill>
          <a:ln w="19050">
            <a:solidFill>
              <a:srgbClr val="C00000"/>
            </a:solidFill>
          </a:ln>
        </p:spPr>
        <p:txBody>
          <a:bodyPr wrap="square" rtlCol="0">
            <a:spAutoFit/>
          </a:bodyPr>
          <a:lstStyle/>
          <a:p>
            <a:pPr algn="ctr">
              <a:lnSpc>
                <a:spcPct val="150000"/>
              </a:lnSpc>
            </a:pPr>
            <a:r>
              <a:rPr lang="en-US" sz="2800" b="1" smtClean="0">
                <a:solidFill>
                  <a:srgbClr val="FF0000"/>
                </a:solidFill>
              </a:rPr>
              <a:t>CÁC THAO TÁC SỬ DỤNG DẪN </a:t>
            </a:r>
            <a:r>
              <a:rPr lang="en-US" sz="2800" b="1" dirty="0" smtClean="0">
                <a:solidFill>
                  <a:srgbClr val="FF0000"/>
                </a:solidFill>
              </a:rPr>
              <a:t>CHỨNG</a:t>
            </a:r>
            <a:endParaRPr lang="vi-VN" sz="2800" b="1" dirty="0">
              <a:solidFill>
                <a:srgbClr val="FF0000"/>
              </a:solidFill>
            </a:endParaRPr>
          </a:p>
        </p:txBody>
      </p:sp>
      <p:sp>
        <p:nvSpPr>
          <p:cNvPr id="11" name="Flowchart: Terminator 10"/>
          <p:cNvSpPr/>
          <p:nvPr/>
        </p:nvSpPr>
        <p:spPr>
          <a:xfrm>
            <a:off x="6559864" y="2214615"/>
            <a:ext cx="2350159" cy="504056"/>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Trích danh ngôn, thơ,…</a:t>
            </a:r>
            <a:endParaRPr lang="en-US" b="1">
              <a:solidFill>
                <a:schemeClr val="tx1"/>
              </a:solidFill>
            </a:endParaRPr>
          </a:p>
        </p:txBody>
      </p:sp>
      <p:sp>
        <p:nvSpPr>
          <p:cNvPr id="12" name="Flowchart: Terminator 11"/>
          <p:cNvSpPr/>
          <p:nvPr/>
        </p:nvSpPr>
        <p:spPr>
          <a:xfrm>
            <a:off x="6545832" y="2946334"/>
            <a:ext cx="2376264" cy="836744"/>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Diễn đạt giàu hình ảnh: ẩn dụ, so sánh,…</a:t>
            </a:r>
            <a:endParaRPr lang="en-US" b="1">
              <a:solidFill>
                <a:schemeClr val="tx1"/>
              </a:solidFill>
            </a:endParaRPr>
          </a:p>
        </p:txBody>
      </p:sp>
      <p:sp>
        <p:nvSpPr>
          <p:cNvPr id="13" name="Flowchart: Terminator 12"/>
          <p:cNvSpPr/>
          <p:nvPr/>
        </p:nvSpPr>
        <p:spPr>
          <a:xfrm>
            <a:off x="6559864" y="4022991"/>
            <a:ext cx="2376264" cy="1101793"/>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Từ ngữ có tính chất hùng biện: Phép nối, phủ định để khẳng định</a:t>
            </a:r>
            <a:endParaRPr lang="en-US" b="1">
              <a:solidFill>
                <a:schemeClr val="tx1"/>
              </a:solidFill>
            </a:endParaRPr>
          </a:p>
        </p:txBody>
      </p:sp>
      <p:cxnSp>
        <p:nvCxnSpPr>
          <p:cNvPr id="15" name="Straight Arrow Connector 14"/>
          <p:cNvCxnSpPr/>
          <p:nvPr/>
        </p:nvCxnSpPr>
        <p:spPr>
          <a:xfrm flipV="1">
            <a:off x="6228184" y="2564904"/>
            <a:ext cx="331680" cy="936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6214152" y="3645024"/>
            <a:ext cx="359744" cy="10758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196002" y="3573016"/>
            <a:ext cx="3922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39552" y="1805915"/>
            <a:ext cx="900545" cy="830997"/>
          </a:xfrm>
          <a:prstGeom prst="rect">
            <a:avLst/>
          </a:prstGeom>
          <a:noFill/>
        </p:spPr>
        <p:txBody>
          <a:bodyPr wrap="square" rtlCol="0">
            <a:spAutoFit/>
          </a:bodyPr>
          <a:lstStyle/>
          <a:p>
            <a:pPr algn="ctr"/>
            <a:r>
              <a:rPr lang="en-US" sz="2400" b="1" smtClean="0">
                <a:solidFill>
                  <a:srgbClr val="C00000"/>
                </a:solidFill>
              </a:rPr>
              <a:t>Tái </a:t>
            </a:r>
          </a:p>
          <a:p>
            <a:pPr algn="ctr"/>
            <a:r>
              <a:rPr lang="en-US" sz="2400" b="1" smtClean="0">
                <a:solidFill>
                  <a:srgbClr val="C00000"/>
                </a:solidFill>
              </a:rPr>
              <a:t>hiện</a:t>
            </a:r>
            <a:endParaRPr lang="en-US" sz="2400" b="1">
              <a:solidFill>
                <a:srgbClr val="C00000"/>
              </a:solidFill>
            </a:endParaRPr>
          </a:p>
        </p:txBody>
      </p:sp>
      <p:sp>
        <p:nvSpPr>
          <p:cNvPr id="25" name="TextBox 24"/>
          <p:cNvSpPr txBox="1"/>
          <p:nvPr/>
        </p:nvSpPr>
        <p:spPr>
          <a:xfrm>
            <a:off x="755576" y="3325366"/>
            <a:ext cx="900545" cy="830997"/>
          </a:xfrm>
          <a:prstGeom prst="rect">
            <a:avLst/>
          </a:prstGeom>
          <a:noFill/>
        </p:spPr>
        <p:txBody>
          <a:bodyPr wrap="square" rtlCol="0">
            <a:spAutoFit/>
          </a:bodyPr>
          <a:lstStyle/>
          <a:p>
            <a:pPr algn="ctr"/>
            <a:r>
              <a:rPr lang="en-US" sz="2400" b="1" smtClean="0">
                <a:solidFill>
                  <a:srgbClr val="C00000"/>
                </a:solidFill>
              </a:rPr>
              <a:t>Bình</a:t>
            </a:r>
          </a:p>
          <a:p>
            <a:pPr algn="ctr"/>
            <a:r>
              <a:rPr lang="en-US" sz="2400" b="1">
                <a:solidFill>
                  <a:srgbClr val="C00000"/>
                </a:solidFill>
              </a:rPr>
              <a:t>l</a:t>
            </a:r>
            <a:r>
              <a:rPr lang="en-US" sz="2400" b="1" smtClean="0">
                <a:solidFill>
                  <a:srgbClr val="C00000"/>
                </a:solidFill>
              </a:rPr>
              <a:t>uận</a:t>
            </a:r>
            <a:endParaRPr lang="en-US" sz="2400" b="1">
              <a:solidFill>
                <a:srgbClr val="C00000"/>
              </a:solidFill>
            </a:endParaRPr>
          </a:p>
        </p:txBody>
      </p:sp>
      <p:sp>
        <p:nvSpPr>
          <p:cNvPr id="26" name="TextBox 25"/>
          <p:cNvSpPr txBox="1"/>
          <p:nvPr/>
        </p:nvSpPr>
        <p:spPr>
          <a:xfrm>
            <a:off x="452024" y="4661892"/>
            <a:ext cx="900545" cy="830997"/>
          </a:xfrm>
          <a:prstGeom prst="rect">
            <a:avLst/>
          </a:prstGeom>
          <a:noFill/>
        </p:spPr>
        <p:txBody>
          <a:bodyPr wrap="square" rtlCol="0">
            <a:spAutoFit/>
          </a:bodyPr>
          <a:lstStyle/>
          <a:p>
            <a:pPr algn="ctr"/>
            <a:r>
              <a:rPr lang="en-US" sz="2400" b="1" smtClean="0">
                <a:solidFill>
                  <a:srgbClr val="C00000"/>
                </a:solidFill>
              </a:rPr>
              <a:t>Chốt ý</a:t>
            </a:r>
            <a:endParaRPr lang="en-US" sz="2400" b="1">
              <a:solidFill>
                <a:srgbClr val="C00000"/>
              </a:solidFill>
            </a:endParaRPr>
          </a:p>
        </p:txBody>
      </p:sp>
    </p:spTree>
    <p:extLst>
      <p:ext uri="{BB962C8B-B14F-4D97-AF65-F5344CB8AC3E}">
        <p14:creationId xmlns:p14="http://schemas.microsoft.com/office/powerpoint/2010/main" val="117989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1000"/>
                                        <p:tgtEl>
                                          <p:spTgt spid="5"/>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out)">
                                      <p:cBhvr>
                                        <p:cTn id="15" dur="2000"/>
                                        <p:tgtEl>
                                          <p:spTgt spid="24"/>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out)">
                                      <p:cBhvr>
                                        <p:cTn id="18" dur="1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1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mph" presetSubtype="0" repeatCount="indefinite" fill="hold" grpId="1" nodeType="clickEffect">
                                  <p:stCondLst>
                                    <p:cond delay="0"/>
                                  </p:stCondLst>
                                  <p:childTnLst>
                                    <p:animClr clrSpc="hsl" dir="cw">
                                      <p:cBhvr override="childStyle">
                                        <p:cTn id="25" dur="1000" fill="hold"/>
                                        <p:tgtEl>
                                          <p:spTgt spid="25"/>
                                        </p:tgtEl>
                                        <p:attrNameLst>
                                          <p:attrName>style.color</p:attrName>
                                        </p:attrNameLst>
                                      </p:cBhvr>
                                      <p:by>
                                        <p:hsl h="7200000" s="0" l="0"/>
                                      </p:by>
                                    </p:animClr>
                                    <p:animClr clrSpc="hsl" dir="cw">
                                      <p:cBhvr>
                                        <p:cTn id="26" dur="1000" fill="hold"/>
                                        <p:tgtEl>
                                          <p:spTgt spid="25"/>
                                        </p:tgtEl>
                                        <p:attrNameLst>
                                          <p:attrName>fillcolor</p:attrName>
                                        </p:attrNameLst>
                                      </p:cBhvr>
                                      <p:by>
                                        <p:hsl h="7200000" s="0" l="0"/>
                                      </p:by>
                                    </p:animClr>
                                    <p:animClr clrSpc="hsl" dir="cw">
                                      <p:cBhvr>
                                        <p:cTn id="27" dur="1000" fill="hold"/>
                                        <p:tgtEl>
                                          <p:spTgt spid="25"/>
                                        </p:tgtEl>
                                        <p:attrNameLst>
                                          <p:attrName>stroke.color</p:attrName>
                                        </p:attrNameLst>
                                      </p:cBhvr>
                                      <p:by>
                                        <p:hsl h="7200000" s="0" l="0"/>
                                      </p:by>
                                    </p:animClr>
                                    <p:set>
                                      <p:cBhvr>
                                        <p:cTn id="28" dur="1000" fill="hold"/>
                                        <p:tgtEl>
                                          <p:spTgt spid="2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out)">
                                      <p:cBhvr>
                                        <p:cTn id="33" dur="1250"/>
                                        <p:tgtEl>
                                          <p:spTgt spid="11"/>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out)">
                                      <p:cBhvr>
                                        <p:cTn id="36" dur="1250"/>
                                        <p:tgtEl>
                                          <p:spTgt spid="12"/>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out)">
                                      <p:cBhvr>
                                        <p:cTn id="39" dur="1250"/>
                                        <p:tgtEl>
                                          <p:spTgt spid="13"/>
                                        </p:tgtEl>
                                      </p:cBhvr>
                                    </p:animEffect>
                                  </p:childTnLst>
                                </p:cTn>
                              </p:par>
                              <p:par>
                                <p:cTn id="40" presetID="6" presetClass="entr" presetSubtype="3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1250"/>
                                        <p:tgtEl>
                                          <p:spTgt spid="15"/>
                                        </p:tgtEl>
                                      </p:cBhvr>
                                    </p:animEffect>
                                  </p:childTnLst>
                                </p:cTn>
                              </p:par>
                              <p:par>
                                <p:cTn id="43" presetID="6" presetClass="entr" presetSubtype="32"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out)">
                                      <p:cBhvr>
                                        <p:cTn id="45" dur="1250"/>
                                        <p:tgtEl>
                                          <p:spTgt spid="17"/>
                                        </p:tgtEl>
                                      </p:cBhvr>
                                    </p:animEffect>
                                  </p:childTnLst>
                                </p:cTn>
                              </p:par>
                              <p:par>
                                <p:cTn id="46" presetID="6" presetClass="entr" presetSubtype="32"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out)">
                                      <p:cBhvr>
                                        <p:cTn id="48"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11" grpId="0" animBg="1"/>
      <p:bldP spid="12" grpId="0" animBg="1"/>
      <p:bldP spid="13" grpId="0" animBg="1"/>
      <p:bldP spid="24" grpId="0"/>
      <p:bldP spid="25" grpId="0"/>
      <p:bldP spid="25" grpId="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4176464" cy="4893647"/>
          </a:xfrm>
          <a:prstGeom prst="rect">
            <a:avLst/>
          </a:prstGeom>
        </p:spPr>
        <p:txBody>
          <a:bodyPr wrap="square">
            <a:spAutoFit/>
          </a:bodyPr>
          <a:lstStyle/>
          <a:p>
            <a:pPr algn="just"/>
            <a:r>
              <a:rPr lang="vi-VN" sz="2400" b="1">
                <a:solidFill>
                  <a:srgbClr val="000099"/>
                </a:solidFill>
              </a:rPr>
              <a:t>Gần một tháng qua, kể từ khi Việt Nam phát hiện trường hợp đầu tiên dương tính với Covid-19, những y, bác sĩ - </a:t>
            </a:r>
            <a:r>
              <a:rPr lang="vi-VN" sz="2400" b="1">
                <a:solidFill>
                  <a:srgbClr val="FF0000"/>
                </a:solidFill>
              </a:rPr>
              <a:t>“chiến </a:t>
            </a:r>
            <a:r>
              <a:rPr lang="vi-VN" sz="2400" b="1" smtClean="0">
                <a:solidFill>
                  <a:srgbClr val="FF0000"/>
                </a:solidFill>
              </a:rPr>
              <a:t>sĩ </a:t>
            </a:r>
            <a:r>
              <a:rPr lang="vi-VN" sz="2400" b="1">
                <a:solidFill>
                  <a:srgbClr val="FF0000"/>
                </a:solidFill>
              </a:rPr>
              <a:t>áo </a:t>
            </a:r>
            <a:r>
              <a:rPr lang="vi-VN" sz="2400" b="1" smtClean="0">
                <a:solidFill>
                  <a:srgbClr val="FF0000"/>
                </a:solidFill>
              </a:rPr>
              <a:t>trắng</a:t>
            </a:r>
            <a:r>
              <a:rPr lang="en-US" sz="2400" b="1" smtClean="0">
                <a:solidFill>
                  <a:srgbClr val="FF0000"/>
                </a:solidFill>
              </a:rPr>
              <a:t>”</a:t>
            </a:r>
            <a:r>
              <a:rPr lang="vi-VN" sz="2400" b="1" smtClean="0">
                <a:solidFill>
                  <a:srgbClr val="FF0000"/>
                </a:solidFill>
              </a:rPr>
              <a:t> </a:t>
            </a:r>
            <a:r>
              <a:rPr lang="vi-VN" sz="2400" b="1">
                <a:solidFill>
                  <a:srgbClr val="000099"/>
                </a:solidFill>
              </a:rPr>
              <a:t>đã chẳng quản ngại đêm, ngày, khó khăn, vất vả và cả những nỗi niềm riêng tư, có mặt ở tuyến đầu chống dịch bằng </a:t>
            </a:r>
            <a:r>
              <a:rPr lang="vi-VN" sz="2400" b="1">
                <a:solidFill>
                  <a:srgbClr val="FF0000"/>
                </a:solidFill>
              </a:rPr>
              <a:t>sự lặng thầm hy sinh, cống hiến với tất cả trách nhiệm, tình thương</a:t>
            </a:r>
            <a:r>
              <a:rPr lang="vi-VN" sz="2400" b="1">
                <a:solidFill>
                  <a:srgbClr val="000099"/>
                </a:solidFill>
              </a:rPr>
              <a:t>.</a:t>
            </a:r>
            <a:endParaRPr lang="en-US" sz="3200">
              <a:solidFill>
                <a:srgbClr val="000099"/>
              </a:solidFill>
            </a:endParaRPr>
          </a:p>
        </p:txBody>
      </p:sp>
      <p:pic>
        <p:nvPicPr>
          <p:cNvPr id="1026" name="Picture 2" descr="Kết quả hình ảnh cho những y bác sĩ chống co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52736"/>
            <a:ext cx="4330895"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18927" y="4077072"/>
            <a:ext cx="4139952" cy="1015663"/>
          </a:xfrm>
          <a:prstGeom prst="rect">
            <a:avLst/>
          </a:prstGeom>
          <a:noFill/>
        </p:spPr>
        <p:txBody>
          <a:bodyPr wrap="square" rtlCol="0">
            <a:spAutoFit/>
          </a:bodyPr>
          <a:lstStyle/>
          <a:p>
            <a:pPr algn="ctr"/>
            <a:r>
              <a:rPr lang="en-US" sz="2000" b="1" smtClean="0"/>
              <a:t>Những y bác sĩ – những chiến sĩ đang chiến đấu trong một cuộc chiến không tiếng súng</a:t>
            </a:r>
            <a:endParaRPr lang="en-US" sz="2000" b="1"/>
          </a:p>
        </p:txBody>
      </p:sp>
    </p:spTree>
    <p:extLst>
      <p:ext uri="{BB962C8B-B14F-4D97-AF65-F5344CB8AC3E}">
        <p14:creationId xmlns:p14="http://schemas.microsoft.com/office/powerpoint/2010/main" val="321856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628800"/>
            <a:ext cx="4104456" cy="3785652"/>
          </a:xfrm>
          <a:prstGeom prst="rect">
            <a:avLst/>
          </a:prstGeom>
        </p:spPr>
        <p:txBody>
          <a:bodyPr wrap="square">
            <a:spAutoFit/>
          </a:bodyPr>
          <a:lstStyle/>
          <a:p>
            <a:pPr algn="just"/>
            <a:r>
              <a:rPr lang="vi-VN" sz="2400">
                <a:solidFill>
                  <a:srgbClr val="000099"/>
                </a:solidFill>
                <a:latin typeface="Noto Serif"/>
              </a:rPr>
              <a:t>Sau 11 lần truyền hóa chất chữa căn bệnh hiểm nghèo, Đặng Trần Thủy Tiên, nữ sinh 19 tuổi trường Đại học Ngoại thương Hà Nội đã tham gia cuộc thi </a:t>
            </a:r>
            <a:r>
              <a:rPr lang="vi-VN" sz="2400" i="1">
                <a:solidFill>
                  <a:srgbClr val="000099"/>
                </a:solidFill>
                <a:latin typeface="Noto Serif"/>
              </a:rPr>
              <a:t>Duyên dáng Ngoại thương 2019</a:t>
            </a:r>
            <a:r>
              <a:rPr lang="vi-VN" sz="2400">
                <a:solidFill>
                  <a:srgbClr val="000099"/>
                </a:solidFill>
                <a:latin typeface="Noto Serif"/>
              </a:rPr>
              <a:t> và giành giải </a:t>
            </a:r>
            <a:r>
              <a:rPr lang="en-US" sz="2400" smtClean="0">
                <a:solidFill>
                  <a:srgbClr val="FF0000"/>
                </a:solidFill>
                <a:latin typeface="Noto Serif"/>
              </a:rPr>
              <a:t>“</a:t>
            </a:r>
            <a:r>
              <a:rPr lang="vi-VN" sz="2400" smtClean="0">
                <a:solidFill>
                  <a:srgbClr val="FF0000"/>
                </a:solidFill>
                <a:latin typeface="Noto Serif"/>
              </a:rPr>
              <a:t>Miss </a:t>
            </a:r>
            <a:r>
              <a:rPr lang="vi-VN" sz="2400">
                <a:solidFill>
                  <a:srgbClr val="FF0000"/>
                </a:solidFill>
                <a:latin typeface="Noto Serif"/>
              </a:rPr>
              <a:t>truyền cảm </a:t>
            </a:r>
            <a:r>
              <a:rPr lang="vi-VN" sz="2400" smtClean="0">
                <a:solidFill>
                  <a:srgbClr val="FF0000"/>
                </a:solidFill>
                <a:latin typeface="Noto Serif"/>
              </a:rPr>
              <a:t>hứng</a:t>
            </a:r>
            <a:r>
              <a:rPr lang="en-US" sz="2400" smtClean="0">
                <a:solidFill>
                  <a:srgbClr val="FF0000"/>
                </a:solidFill>
                <a:latin typeface="Noto Serif"/>
              </a:rPr>
              <a:t>”</a:t>
            </a:r>
            <a:r>
              <a:rPr lang="vi-VN" sz="2400" smtClean="0">
                <a:solidFill>
                  <a:srgbClr val="FF0000"/>
                </a:solidFill>
                <a:latin typeface="Noto Serif"/>
              </a:rPr>
              <a:t> </a:t>
            </a:r>
            <a:r>
              <a:rPr lang="vi-VN" sz="2400">
                <a:solidFill>
                  <a:srgbClr val="000099"/>
                </a:solidFill>
                <a:latin typeface="Noto Serif"/>
              </a:rPr>
              <a:t>và chia sẻ: </a:t>
            </a:r>
            <a:r>
              <a:rPr lang="en-US" sz="2400" smtClean="0">
                <a:solidFill>
                  <a:srgbClr val="FF0000"/>
                </a:solidFill>
                <a:latin typeface="Noto Serif"/>
              </a:rPr>
              <a:t>“</a:t>
            </a:r>
            <a:r>
              <a:rPr lang="vi-VN" sz="2400" smtClean="0">
                <a:solidFill>
                  <a:srgbClr val="FF0000"/>
                </a:solidFill>
                <a:latin typeface="Noto Serif"/>
              </a:rPr>
              <a:t>Tôi </a:t>
            </a:r>
            <a:r>
              <a:rPr lang="vi-VN" sz="2400">
                <a:solidFill>
                  <a:srgbClr val="FF0000"/>
                </a:solidFill>
                <a:latin typeface="Noto Serif"/>
              </a:rPr>
              <a:t>đẹp nhất khi tôi tự </a:t>
            </a:r>
            <a:r>
              <a:rPr lang="vi-VN" sz="2400" smtClean="0">
                <a:solidFill>
                  <a:srgbClr val="FF0000"/>
                </a:solidFill>
                <a:latin typeface="Noto Serif"/>
              </a:rPr>
              <a:t>tin</a:t>
            </a:r>
            <a:r>
              <a:rPr lang="en-US" sz="2400" smtClean="0">
                <a:solidFill>
                  <a:srgbClr val="FF0000"/>
                </a:solidFill>
                <a:latin typeface="Noto Serif"/>
              </a:rPr>
              <a:t>”</a:t>
            </a:r>
            <a:r>
              <a:rPr lang="vi-VN" sz="2400" smtClean="0">
                <a:solidFill>
                  <a:srgbClr val="FF0000"/>
                </a:solidFill>
                <a:latin typeface="Noto Serif"/>
              </a:rPr>
              <a:t>.</a:t>
            </a:r>
            <a:endParaRPr lang="en-US" sz="2400">
              <a:solidFill>
                <a:srgbClr val="FF0000"/>
              </a:solidFill>
            </a:endParaRPr>
          </a:p>
        </p:txBody>
      </p:sp>
      <p:pic>
        <p:nvPicPr>
          <p:cNvPr id="1028" name="Picture 4" descr="Image result for thủy tiên tôi tỏa sáng khi tôi tự 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80828"/>
            <a:ext cx="3921508" cy="32815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5325156" y="5414452"/>
            <a:ext cx="3528392" cy="400110"/>
          </a:xfrm>
          <a:prstGeom prst="rect">
            <a:avLst/>
          </a:prstGeom>
          <a:noFill/>
        </p:spPr>
        <p:txBody>
          <a:bodyPr wrap="square" rtlCol="0">
            <a:spAutoFit/>
          </a:bodyPr>
          <a:lstStyle/>
          <a:p>
            <a:r>
              <a:rPr lang="vi-VN" sz="2000" b="1">
                <a:solidFill>
                  <a:srgbClr val="FF0000"/>
                </a:solidFill>
                <a:latin typeface="Noto Serif"/>
              </a:rPr>
              <a:t>Đặng Trần Thủy Tiên</a:t>
            </a:r>
            <a:endParaRPr lang="en-US" sz="2000" b="1">
              <a:solidFill>
                <a:srgbClr val="FF0000"/>
              </a:solidFill>
            </a:endParaRPr>
          </a:p>
        </p:txBody>
      </p:sp>
    </p:spTree>
    <p:extLst>
      <p:ext uri="{BB962C8B-B14F-4D97-AF65-F5344CB8AC3E}">
        <p14:creationId xmlns:p14="http://schemas.microsoft.com/office/powerpoint/2010/main" val="40197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out)">
                                      <p:cBhvr>
                                        <p:cTn id="10" dur="1000"/>
                                        <p:tgtEl>
                                          <p:spTgt spid="1028"/>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gương mặt trẻ Việt Nam tiêu biểu năm 2019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4033782" cy="26914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79512" y="836712"/>
            <a:ext cx="4320480" cy="5816977"/>
          </a:xfrm>
          <a:prstGeom prst="rect">
            <a:avLst/>
          </a:prstGeom>
          <a:noFill/>
        </p:spPr>
        <p:txBody>
          <a:bodyPr wrap="square" rtlCol="0">
            <a:spAutoFit/>
          </a:bodyPr>
          <a:lstStyle/>
          <a:p>
            <a:pPr algn="just"/>
            <a:r>
              <a:rPr lang="en-US" sz="2000" smtClean="0">
                <a:solidFill>
                  <a:srgbClr val="000099"/>
                </a:solidFill>
              </a:rPr>
              <a:t>        </a:t>
            </a:r>
            <a:r>
              <a:rPr lang="vi-VN" sz="2400" smtClean="0">
                <a:solidFill>
                  <a:srgbClr val="000099"/>
                </a:solidFill>
              </a:rPr>
              <a:t>3 </a:t>
            </a:r>
            <a:r>
              <a:rPr lang="vi-VN" sz="2400">
                <a:solidFill>
                  <a:srgbClr val="000099"/>
                </a:solidFill>
              </a:rPr>
              <a:t>HCV của Nguyễn Thị Oanh xứng đáng được ghi nhận như một kỷ lục của đoàn Thể thao Việt Nam tại SEA Games 30. Giờ đây, nữ tuyển thủ người Bắc Giang đang </a:t>
            </a:r>
            <a:r>
              <a:rPr lang="vi-VN" sz="2400">
                <a:solidFill>
                  <a:srgbClr val="FF0000"/>
                </a:solidFill>
              </a:rPr>
              <a:t>khao khát tham vọng sải những bước chân trên đường chạy Olympic Tokyo 2020</a:t>
            </a:r>
            <a:r>
              <a:rPr lang="vi-VN" sz="2400" smtClean="0">
                <a:solidFill>
                  <a:srgbClr val="000099"/>
                </a:solidFill>
              </a:rPr>
              <a:t>.</a:t>
            </a:r>
            <a:endParaRPr lang="en-US" sz="2400" smtClean="0">
              <a:solidFill>
                <a:srgbClr val="000099"/>
              </a:solidFill>
            </a:endParaRPr>
          </a:p>
          <a:p>
            <a:pPr algn="just"/>
            <a:r>
              <a:rPr lang="en-US" sz="2400" smtClean="0">
                <a:solidFill>
                  <a:srgbClr val="000099"/>
                </a:solidFill>
              </a:rPr>
              <a:t>          </a:t>
            </a:r>
            <a:r>
              <a:rPr lang="vi-VN" sz="2400" smtClean="0">
                <a:solidFill>
                  <a:srgbClr val="000099"/>
                </a:solidFill>
              </a:rPr>
              <a:t>Người </a:t>
            </a:r>
            <a:r>
              <a:rPr lang="vi-VN" sz="2400">
                <a:solidFill>
                  <a:srgbClr val="000099"/>
                </a:solidFill>
              </a:rPr>
              <a:t>hâm mộ Việt Nam một lần nữa hy vọng, cô gái bé nhỏ của thể thao nước nhà sẽ tiếp tục làm nên </a:t>
            </a:r>
            <a:r>
              <a:rPr lang="vi-VN" sz="2400">
                <a:solidFill>
                  <a:srgbClr val="FF0000"/>
                </a:solidFill>
              </a:rPr>
              <a:t>những điều kỳ diệu</a:t>
            </a:r>
            <a:r>
              <a:rPr lang="vi-VN" sz="2400" smtClean="0">
                <a:solidFill>
                  <a:srgbClr val="000099"/>
                </a:solidFill>
              </a:rPr>
              <a:t>.</a:t>
            </a:r>
            <a:endParaRPr lang="en-US" sz="2400" smtClean="0">
              <a:solidFill>
                <a:srgbClr val="000099"/>
              </a:solidFill>
            </a:endParaRPr>
          </a:p>
          <a:p>
            <a:pPr algn="just"/>
            <a:r>
              <a:rPr lang="vi-VN"/>
              <a:t/>
            </a:r>
            <a:br>
              <a:rPr lang="vi-VN"/>
            </a:br>
            <a:endParaRPr lang="en-US"/>
          </a:p>
        </p:txBody>
      </p:sp>
      <p:sp>
        <p:nvSpPr>
          <p:cNvPr id="5" name="Rectangle 4"/>
          <p:cNvSpPr/>
          <p:nvPr/>
        </p:nvSpPr>
        <p:spPr>
          <a:xfrm>
            <a:off x="5038212" y="4725144"/>
            <a:ext cx="3389389" cy="830997"/>
          </a:xfrm>
          <a:prstGeom prst="rect">
            <a:avLst/>
          </a:prstGeom>
        </p:spPr>
        <p:txBody>
          <a:bodyPr wrap="none">
            <a:spAutoFit/>
          </a:bodyPr>
          <a:lstStyle/>
          <a:p>
            <a:pPr algn="ctr"/>
            <a:r>
              <a:rPr lang="vi-VN" sz="2400" b="1">
                <a:solidFill>
                  <a:srgbClr val="FF0000"/>
                </a:solidFill>
              </a:rPr>
              <a:t>Nguyễn Thị </a:t>
            </a:r>
            <a:r>
              <a:rPr lang="vi-VN" sz="2400" b="1" smtClean="0">
                <a:solidFill>
                  <a:srgbClr val="FF0000"/>
                </a:solidFill>
              </a:rPr>
              <a:t>Oanh</a:t>
            </a:r>
            <a:r>
              <a:rPr lang="en-US" sz="2400" b="1" smtClean="0">
                <a:solidFill>
                  <a:srgbClr val="FF0000"/>
                </a:solidFill>
              </a:rPr>
              <a:t> </a:t>
            </a:r>
          </a:p>
          <a:p>
            <a:pPr algn="ctr"/>
            <a:r>
              <a:rPr lang="en-US" sz="2400" b="1" smtClean="0">
                <a:solidFill>
                  <a:srgbClr val="FF0000"/>
                </a:solidFill>
              </a:rPr>
              <a:t> vận động viên điền kinh</a:t>
            </a:r>
            <a:r>
              <a:rPr lang="vi-VN" sz="2400" b="1" smtClean="0">
                <a:solidFill>
                  <a:srgbClr val="FF0000"/>
                </a:solidFill>
              </a:rPr>
              <a:t> </a:t>
            </a:r>
            <a:endParaRPr lang="en-US" sz="2400" b="1">
              <a:solidFill>
                <a:srgbClr val="FF0000"/>
              </a:solidFill>
            </a:endParaRPr>
          </a:p>
        </p:txBody>
      </p:sp>
    </p:spTree>
    <p:extLst>
      <p:ext uri="{BB962C8B-B14F-4D97-AF65-F5344CB8AC3E}">
        <p14:creationId xmlns:p14="http://schemas.microsoft.com/office/powerpoint/2010/main" val="392384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stephen haw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836712"/>
            <a:ext cx="2664296" cy="38232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4716432"/>
            <a:ext cx="3194573" cy="369332"/>
          </a:xfrm>
          <a:prstGeom prst="rect">
            <a:avLst/>
          </a:prstGeom>
          <a:noFill/>
        </p:spPr>
        <p:txBody>
          <a:bodyPr wrap="square" rtlCol="0">
            <a:spAutoFit/>
          </a:bodyPr>
          <a:lstStyle/>
          <a:p>
            <a:r>
              <a:rPr lang="vi-VN" b="1" dirty="0">
                <a:solidFill>
                  <a:srgbClr val="FF0000"/>
                </a:solidFill>
              </a:rPr>
              <a:t>S</a:t>
            </a:r>
            <a:r>
              <a:rPr lang="vi-VN" b="1" dirty="0" smtClean="0">
                <a:solidFill>
                  <a:srgbClr val="FF0000"/>
                </a:solidFill>
              </a:rPr>
              <a:t>tephen William Hawking</a:t>
            </a:r>
            <a:endParaRPr lang="vi-VN" b="1" dirty="0">
              <a:solidFill>
                <a:srgbClr val="FF0000"/>
              </a:solidFill>
            </a:endParaRPr>
          </a:p>
        </p:txBody>
      </p:sp>
      <p:sp>
        <p:nvSpPr>
          <p:cNvPr id="5" name="TextBox 4"/>
          <p:cNvSpPr txBox="1"/>
          <p:nvPr/>
        </p:nvSpPr>
        <p:spPr>
          <a:xfrm>
            <a:off x="467545" y="908720"/>
            <a:ext cx="4896544" cy="4524315"/>
          </a:xfrm>
          <a:prstGeom prst="rect">
            <a:avLst/>
          </a:prstGeom>
          <a:noFill/>
        </p:spPr>
        <p:txBody>
          <a:bodyPr wrap="square" rtlCol="0">
            <a:spAutoFit/>
          </a:bodyPr>
          <a:lstStyle/>
          <a:p>
            <a:pPr algn="just"/>
            <a:r>
              <a:rPr lang="vi-VN" dirty="0" smtClean="0">
                <a:solidFill>
                  <a:srgbClr val="0033CC"/>
                </a:solidFill>
              </a:rPr>
              <a:t>    Mắc </a:t>
            </a:r>
            <a:r>
              <a:rPr lang="vi-VN" dirty="0">
                <a:solidFill>
                  <a:srgbClr val="0033CC"/>
                </a:solidFill>
              </a:rPr>
              <a:t>chứng bệnh </a:t>
            </a:r>
            <a:r>
              <a:rPr lang="vi-VN" dirty="0">
                <a:solidFill>
                  <a:srgbClr val="0033CC"/>
                </a:solidFill>
                <a:hlinkClick r:id="rId3" tooltip="Xơ cứng teo cơ (trang chưa được viết)"/>
              </a:rPr>
              <a:t>xơ cứng teo cơ</a:t>
            </a:r>
            <a:r>
              <a:rPr lang="vi-VN" dirty="0">
                <a:solidFill>
                  <a:srgbClr val="0033CC"/>
                </a:solidFill>
              </a:rPr>
              <a:t> (ALS) từ năm 21 tuổi, khiến ông phải sống trong trạng thái </a:t>
            </a:r>
            <a:r>
              <a:rPr lang="vi-VN" dirty="0">
                <a:solidFill>
                  <a:srgbClr val="0033CC"/>
                </a:solidFill>
                <a:hlinkClick r:id="rId4" tooltip="Liệt toàn thân (trang chưa được viết)"/>
              </a:rPr>
              <a:t>liệt toàn thân</a:t>
            </a:r>
            <a:r>
              <a:rPr lang="vi-VN" dirty="0">
                <a:solidFill>
                  <a:srgbClr val="0033CC"/>
                </a:solidFill>
              </a:rPr>
              <a:t> và phải ngồi xe lăn trong phần lớn cuộc đời còn lại của mình. Căn bệnh cũng lấy đi của ông khả năng nói chuyện, buộc ông phải giao tiếp thông qua một thiết bị tạo giọng nói được gắn trực tiếp vào chiếc xe lăn của </a:t>
            </a:r>
            <a:r>
              <a:rPr lang="vi-VN" dirty="0" smtClean="0">
                <a:solidFill>
                  <a:srgbClr val="0033CC"/>
                </a:solidFill>
              </a:rPr>
              <a:t>ông. Mặc dù được chẩn đoán rằng căn bệnh ALS sẽ khiến ông chỉ sống thêm được vài năm, Stephen Hawking đã kéo dài sự sống của mình cho đến tận khi ông từ trần vào ngày 14 tháng 3 năm </a:t>
            </a:r>
            <a:r>
              <a:rPr lang="vi-VN" dirty="0" smtClean="0">
                <a:solidFill>
                  <a:srgbClr val="0033CC"/>
                </a:solidFill>
                <a:hlinkClick r:id="rId5" tooltip="2018"/>
              </a:rPr>
              <a:t>2018</a:t>
            </a:r>
            <a:r>
              <a:rPr lang="vi-VN" dirty="0" smtClean="0">
                <a:solidFill>
                  <a:srgbClr val="0033CC"/>
                </a:solidFill>
              </a:rPr>
              <a:t>, hưởng thọ 76 tuổi.</a:t>
            </a:r>
          </a:p>
          <a:p>
            <a:pPr algn="just"/>
            <a:r>
              <a:rPr lang="vi-VN" dirty="0">
                <a:solidFill>
                  <a:srgbClr val="0033CC"/>
                </a:solidFill>
              </a:rPr>
              <a:t> </a:t>
            </a:r>
            <a:r>
              <a:rPr lang="vi-VN" dirty="0" smtClean="0">
                <a:solidFill>
                  <a:srgbClr val="0033CC"/>
                </a:solidFill>
              </a:rPr>
              <a:t> Ông là một trong những tấm gương về </a:t>
            </a:r>
            <a:r>
              <a:rPr lang="vi-VN" dirty="0" smtClean="0">
                <a:solidFill>
                  <a:srgbClr val="C00000"/>
                </a:solidFill>
              </a:rPr>
              <a:t>sự nỗ lực, cố gắng không ngừng và vượt qua nghịch cảnh để cống hiến và sống hạnh phúc</a:t>
            </a:r>
            <a:r>
              <a:rPr lang="vi-VN" dirty="0" smtClean="0">
                <a:solidFill>
                  <a:srgbClr val="0033CC"/>
                </a:solidFill>
              </a:rPr>
              <a:t>. </a:t>
            </a:r>
            <a:endParaRPr lang="vi-VN" dirty="0">
              <a:solidFill>
                <a:srgbClr val="0033CC"/>
              </a:solidFill>
            </a:endParaRPr>
          </a:p>
        </p:txBody>
      </p:sp>
    </p:spTree>
    <p:extLst>
      <p:ext uri="{BB962C8B-B14F-4D97-AF65-F5344CB8AC3E}">
        <p14:creationId xmlns:p14="http://schemas.microsoft.com/office/powerpoint/2010/main" val="378361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BÃ Háº¢I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65" y="1180783"/>
            <a:ext cx="4055195" cy="31123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20072" y="4469050"/>
            <a:ext cx="1800200" cy="400110"/>
          </a:xfrm>
          <a:prstGeom prst="rect">
            <a:avLst/>
          </a:prstGeom>
          <a:noFill/>
        </p:spPr>
        <p:txBody>
          <a:bodyPr wrap="square" rtlCol="0">
            <a:spAutoFit/>
          </a:bodyPr>
          <a:lstStyle/>
          <a:p>
            <a:r>
              <a:rPr lang="vi-VN" sz="2000" b="1" dirty="0" smtClean="0">
                <a:solidFill>
                  <a:srgbClr val="FF0000"/>
                </a:solidFill>
              </a:rPr>
              <a:t>Bé Hải An</a:t>
            </a:r>
            <a:endParaRPr lang="vi-VN" sz="2000" b="1" dirty="0">
              <a:solidFill>
                <a:srgbClr val="FF0000"/>
              </a:solidFill>
            </a:endParaRPr>
          </a:p>
        </p:txBody>
      </p:sp>
      <p:sp>
        <p:nvSpPr>
          <p:cNvPr id="2" name="TextBox 1"/>
          <p:cNvSpPr txBox="1"/>
          <p:nvPr/>
        </p:nvSpPr>
        <p:spPr>
          <a:xfrm>
            <a:off x="444797" y="1024275"/>
            <a:ext cx="3096344" cy="4708981"/>
          </a:xfrm>
          <a:prstGeom prst="rect">
            <a:avLst/>
          </a:prstGeom>
          <a:noFill/>
        </p:spPr>
        <p:txBody>
          <a:bodyPr wrap="square" rtlCol="0">
            <a:spAutoFit/>
          </a:bodyPr>
          <a:lstStyle/>
          <a:p>
            <a:pPr algn="just"/>
            <a:r>
              <a:rPr lang="vi-VN" sz="2000" dirty="0" smtClean="0">
                <a:solidFill>
                  <a:srgbClr val="000099"/>
                </a:solidFill>
              </a:rPr>
              <a:t>Những ngày đầu  năm 2018, khi đang nằm trên giường bệnh, bé Nguyễn Hải An (học sinh lớp 2a6, trường TH Tân Mai, Hà Nội đã tự nguyến hiến tặng lại giác mạc của mình sau  khi qua đời. Tâm nguyện đó đã được thực hiện đem lại ánh sáng cho hai  người khác. Sự việc này góp phần tạo nên dòng chảy văn hóa mới – </a:t>
            </a:r>
            <a:r>
              <a:rPr lang="vi-VN" sz="2000" b="1" dirty="0" smtClean="0">
                <a:solidFill>
                  <a:srgbClr val="000099"/>
                </a:solidFill>
              </a:rPr>
              <a:t>văn hóa tận hiến</a:t>
            </a:r>
            <a:r>
              <a:rPr lang="vi-VN" sz="2000" dirty="0" smtClean="0">
                <a:solidFill>
                  <a:srgbClr val="000099"/>
                </a:solidFill>
              </a:rPr>
              <a:t>)</a:t>
            </a:r>
            <a:endParaRPr lang="vi-VN" sz="2000" dirty="0">
              <a:solidFill>
                <a:srgbClr val="000099"/>
              </a:solidFill>
            </a:endParaRPr>
          </a:p>
        </p:txBody>
      </p:sp>
      <p:sp>
        <p:nvSpPr>
          <p:cNvPr id="3" name="Right Arrow 2"/>
          <p:cNvSpPr/>
          <p:nvPr/>
        </p:nvSpPr>
        <p:spPr>
          <a:xfrm>
            <a:off x="3851920" y="522920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4283968" y="5025370"/>
            <a:ext cx="3528392" cy="707886"/>
          </a:xfrm>
          <a:prstGeom prst="rect">
            <a:avLst/>
          </a:prstGeom>
          <a:noFill/>
        </p:spPr>
        <p:txBody>
          <a:bodyPr wrap="square" rtlCol="0">
            <a:spAutoFit/>
          </a:bodyPr>
          <a:lstStyle/>
          <a:p>
            <a:r>
              <a:rPr lang="vi-VN" sz="2000" u="sng" dirty="0" smtClean="0">
                <a:solidFill>
                  <a:srgbClr val="C00000"/>
                </a:solidFill>
              </a:rPr>
              <a:t>Vấn đề có thể sử dụng</a:t>
            </a:r>
            <a:r>
              <a:rPr lang="vi-VN" sz="2000" dirty="0" smtClean="0">
                <a:solidFill>
                  <a:srgbClr val="C00000"/>
                </a:solidFill>
              </a:rPr>
              <a:t>: sự sẻ chia, văn hóa tận hiến,…</a:t>
            </a:r>
            <a:endParaRPr lang="vi-VN" sz="2000" dirty="0">
              <a:solidFill>
                <a:srgbClr val="C00000"/>
              </a:solidFill>
            </a:endParaRPr>
          </a:p>
        </p:txBody>
      </p:sp>
    </p:spTree>
    <p:extLst>
      <p:ext uri="{BB962C8B-B14F-4D97-AF65-F5344CB8AC3E}">
        <p14:creationId xmlns:p14="http://schemas.microsoft.com/office/powerpoint/2010/main" val="40106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1000"/>
                                        <p:tgtEl>
                                          <p:spTgt spid="102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000"/>
                                        <p:tgtEl>
                                          <p:spTgt spid="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1000"/>
                                        <p:tgtEl>
                                          <p:spTgt spid="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01432" y="3928987"/>
            <a:ext cx="3456384" cy="400110"/>
          </a:xfrm>
          <a:prstGeom prst="rect">
            <a:avLst/>
          </a:prstGeom>
          <a:noFill/>
        </p:spPr>
        <p:txBody>
          <a:bodyPr wrap="square" rtlCol="0">
            <a:spAutoFit/>
          </a:bodyPr>
          <a:lstStyle/>
          <a:p>
            <a:r>
              <a:rPr lang="vi-VN" sz="2000" b="1" dirty="0" smtClean="0">
                <a:solidFill>
                  <a:srgbClr val="FF0000"/>
                </a:solidFill>
              </a:rPr>
              <a:t>Đội tuyển U23 Việt Nam</a:t>
            </a:r>
            <a:endParaRPr lang="vi-VN" sz="2000" b="1" dirty="0">
              <a:solidFill>
                <a:srgbClr val="FF0000"/>
              </a:solidFill>
            </a:endParaRPr>
          </a:p>
        </p:txBody>
      </p:sp>
      <p:pic>
        <p:nvPicPr>
          <p:cNvPr id="3076" name="Picture 4" descr="Káº¿t quáº£ hÃ¬nh áº£nh cho U23 Viá»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144" y="1232753"/>
            <a:ext cx="4000130" cy="25922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1232753"/>
            <a:ext cx="3096344" cy="3477875"/>
          </a:xfrm>
          <a:prstGeom prst="rect">
            <a:avLst/>
          </a:prstGeom>
          <a:noFill/>
        </p:spPr>
        <p:txBody>
          <a:bodyPr wrap="square" rtlCol="0">
            <a:spAutoFit/>
          </a:bodyPr>
          <a:lstStyle/>
          <a:p>
            <a:pPr algn="just"/>
            <a:r>
              <a:rPr lang="vi-VN" sz="2000" dirty="0" smtClean="0">
                <a:solidFill>
                  <a:srgbClr val="0033CC"/>
                </a:solidFill>
              </a:rPr>
              <a:t>      </a:t>
            </a:r>
            <a:r>
              <a:rPr lang="vi-VN" sz="2000" dirty="0" smtClean="0">
                <a:solidFill>
                  <a:srgbClr val="000099"/>
                </a:solidFill>
              </a:rPr>
              <a:t>Câu chuyện kì tích của đội tuyển bóng đá U23 Việt Nam đã làm nức lòng người hâm mộ thể thao nước nhà. Nhưng đó không chỉ là chuyện của thể thao mà đó còn là bài học về </a:t>
            </a:r>
            <a:r>
              <a:rPr lang="vi-VN" sz="2000" dirty="0" smtClean="0">
                <a:solidFill>
                  <a:srgbClr val="C00000"/>
                </a:solidFill>
              </a:rPr>
              <a:t>tinh thần đồng đội, ý chí kiên cường và tình yêu, lòng tự hào, tự tôn dân tộc</a:t>
            </a:r>
            <a:r>
              <a:rPr lang="vi-VN" sz="2000" dirty="0" smtClean="0">
                <a:solidFill>
                  <a:srgbClr val="0033CC"/>
                </a:solidFill>
              </a:rPr>
              <a:t>. </a:t>
            </a:r>
            <a:endParaRPr lang="vi-VN" sz="2000" dirty="0">
              <a:solidFill>
                <a:srgbClr val="0033CC"/>
              </a:solidFill>
            </a:endParaRPr>
          </a:p>
        </p:txBody>
      </p:sp>
      <p:sp>
        <p:nvSpPr>
          <p:cNvPr id="3" name="TextBox 2"/>
          <p:cNvSpPr txBox="1"/>
          <p:nvPr/>
        </p:nvSpPr>
        <p:spPr>
          <a:xfrm>
            <a:off x="697957" y="4617129"/>
            <a:ext cx="7330427" cy="1908215"/>
          </a:xfrm>
          <a:prstGeom prst="rect">
            <a:avLst/>
          </a:prstGeom>
          <a:noFill/>
        </p:spPr>
        <p:txBody>
          <a:bodyPr wrap="square" rtlCol="0">
            <a:spAutoFit/>
          </a:bodyPr>
          <a:lstStyle/>
          <a:p>
            <a:pPr algn="just"/>
            <a:r>
              <a:rPr lang="vi-VN" sz="2000" dirty="0" smtClean="0">
                <a:solidFill>
                  <a:srgbClr val="000099"/>
                </a:solidFill>
              </a:rPr>
              <a:t>       Họ </a:t>
            </a:r>
            <a:r>
              <a:rPr lang="vi-VN" sz="2000" dirty="0">
                <a:solidFill>
                  <a:srgbClr val="000099"/>
                </a:solidFill>
              </a:rPr>
              <a:t>đã thua trong trận chung kết nhưng mãi là người chiến thắng trong lòng người hâm </a:t>
            </a:r>
            <a:r>
              <a:rPr lang="vi-VN" sz="2000" dirty="0" smtClean="0">
                <a:solidFill>
                  <a:srgbClr val="000099"/>
                </a:solidFill>
              </a:rPr>
              <a:t>mộ. Sau khi kết thúc trận chung kết, huấn luyện viên trưởng – ông Park-Hang-seo đã nói với cầu thủ của mình: Chúng ta đã cố gắng hết sức, tại sao phải cúi đầu?</a:t>
            </a:r>
            <a:endParaRPr lang="vi-VN" sz="2000" dirty="0">
              <a:solidFill>
                <a:srgbClr val="000099"/>
              </a:solidFill>
            </a:endParaRPr>
          </a:p>
          <a:p>
            <a:endParaRPr lang="vi-VN" dirty="0"/>
          </a:p>
        </p:txBody>
      </p:sp>
    </p:spTree>
    <p:extLst>
      <p:ext uri="{BB962C8B-B14F-4D97-AF65-F5344CB8AC3E}">
        <p14:creationId xmlns:p14="http://schemas.microsoft.com/office/powerpoint/2010/main" val="42196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1000"/>
                                        <p:tgtEl>
                                          <p:spTgt spid="307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1000"/>
                                        <p:tgtEl>
                                          <p:spTgt spid="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áº¿t quáº£ hÃ¬nh áº£nh cho Nguyá»n Thá» HÆ°Æ¡ng Giang chuyá»n gi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490" y="1052736"/>
            <a:ext cx="3262866" cy="460402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67944" y="5734997"/>
            <a:ext cx="3960440" cy="646331"/>
          </a:xfrm>
          <a:prstGeom prst="rect">
            <a:avLst/>
          </a:prstGeom>
          <a:noFill/>
        </p:spPr>
        <p:txBody>
          <a:bodyPr wrap="square" rtlCol="0">
            <a:spAutoFit/>
          </a:bodyPr>
          <a:lstStyle/>
          <a:p>
            <a:pPr algn="ctr"/>
            <a:r>
              <a:rPr lang="vi-VN" sz="1600" b="1" dirty="0" smtClean="0">
                <a:solidFill>
                  <a:srgbClr val="FF0000"/>
                </a:solidFill>
              </a:rPr>
              <a:t>Hoa hậu chuyển giới quốc tế 2018</a:t>
            </a:r>
          </a:p>
          <a:p>
            <a:pPr algn="ctr"/>
            <a:r>
              <a:rPr lang="vi-VN" sz="2000" b="1" dirty="0" smtClean="0">
                <a:solidFill>
                  <a:srgbClr val="FF0000"/>
                </a:solidFill>
              </a:rPr>
              <a:t>Nguyễn Thị Hương Giang</a:t>
            </a:r>
            <a:endParaRPr lang="vi-VN" sz="2000" b="1" dirty="0">
              <a:solidFill>
                <a:srgbClr val="FF0000"/>
              </a:solidFill>
            </a:endParaRPr>
          </a:p>
        </p:txBody>
      </p:sp>
      <p:sp>
        <p:nvSpPr>
          <p:cNvPr id="7" name="TextBox 6"/>
          <p:cNvSpPr txBox="1"/>
          <p:nvPr/>
        </p:nvSpPr>
        <p:spPr>
          <a:xfrm>
            <a:off x="285412" y="1052736"/>
            <a:ext cx="3816424" cy="5047536"/>
          </a:xfrm>
          <a:prstGeom prst="rect">
            <a:avLst/>
          </a:prstGeom>
          <a:noFill/>
        </p:spPr>
        <p:txBody>
          <a:bodyPr wrap="square" rtlCol="0">
            <a:spAutoFit/>
          </a:bodyPr>
          <a:lstStyle/>
          <a:p>
            <a:pPr algn="just"/>
            <a:r>
              <a:rPr lang="vi-VN" sz="2300" dirty="0" smtClean="0">
                <a:solidFill>
                  <a:srgbClr val="0033CC"/>
                </a:solidFill>
              </a:rPr>
              <a:t>      </a:t>
            </a:r>
            <a:r>
              <a:rPr lang="vi-VN" sz="2300" dirty="0" smtClean="0">
                <a:solidFill>
                  <a:srgbClr val="000099"/>
                </a:solidFill>
              </a:rPr>
              <a:t>Sinh ra trong hình hài của một người con trai với cái tên Nguyễn Ngọc Hiếu, Hương Giang khao khát tìm lại chính mình ở chính nơi mà mình từng thấy đau đớn nhất (Thái Lan)</a:t>
            </a:r>
          </a:p>
          <a:p>
            <a:pPr algn="just"/>
            <a:r>
              <a:rPr lang="vi-VN" sz="2300" dirty="0">
                <a:solidFill>
                  <a:srgbClr val="000099"/>
                </a:solidFill>
              </a:rPr>
              <a:t> </a:t>
            </a:r>
            <a:r>
              <a:rPr lang="vi-VN" sz="2300" dirty="0" smtClean="0">
                <a:solidFill>
                  <a:srgbClr val="000099"/>
                </a:solidFill>
              </a:rPr>
              <a:t>   Danh hiệu mà cô đạt được (Hoa hậu chuyển giới quốc tế 2018) đã truyền cảm hứng cho những ai đang có </a:t>
            </a:r>
            <a:r>
              <a:rPr lang="vi-VN" sz="2300" u="sng" dirty="0" smtClean="0">
                <a:solidFill>
                  <a:srgbClr val="C00000"/>
                </a:solidFill>
              </a:rPr>
              <a:t>ước mơ</a:t>
            </a:r>
            <a:r>
              <a:rPr lang="vi-VN" sz="2300" dirty="0" smtClean="0">
                <a:solidFill>
                  <a:srgbClr val="000099"/>
                </a:solidFill>
              </a:rPr>
              <a:t>, có </a:t>
            </a:r>
            <a:r>
              <a:rPr lang="vi-VN" sz="2300" u="sng" dirty="0" smtClean="0">
                <a:solidFill>
                  <a:srgbClr val="C00000"/>
                </a:solidFill>
              </a:rPr>
              <a:t>đam mê</a:t>
            </a:r>
            <a:r>
              <a:rPr lang="vi-VN" sz="2300" dirty="0" smtClean="0">
                <a:solidFill>
                  <a:srgbClr val="C00000"/>
                </a:solidFill>
              </a:rPr>
              <a:t> </a:t>
            </a:r>
            <a:r>
              <a:rPr lang="vi-VN" sz="2300" dirty="0" smtClean="0">
                <a:solidFill>
                  <a:srgbClr val="000099"/>
                </a:solidFill>
              </a:rPr>
              <a:t>và khao khát được chinh  phục nó</a:t>
            </a:r>
            <a:endParaRPr lang="vi-VN" sz="2300" dirty="0">
              <a:solidFill>
                <a:srgbClr val="000099"/>
              </a:solidFill>
            </a:endParaRPr>
          </a:p>
        </p:txBody>
      </p:sp>
    </p:spTree>
    <p:extLst>
      <p:ext uri="{BB962C8B-B14F-4D97-AF65-F5344CB8AC3E}">
        <p14:creationId xmlns:p14="http://schemas.microsoft.com/office/powerpoint/2010/main" val="8066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out)">
                                      <p:cBhvr>
                                        <p:cTn id="7" dur="1000"/>
                                        <p:tgtEl>
                                          <p:spTgt spid="512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000"/>
                                        <p:tgtEl>
                                          <p:spTgt spid="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Cha con quá»c tuáº¥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002" y="1076539"/>
            <a:ext cx="4178358" cy="25922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9912" y="3876718"/>
            <a:ext cx="4032448" cy="400110"/>
          </a:xfrm>
          <a:prstGeom prst="rect">
            <a:avLst/>
          </a:prstGeom>
          <a:noFill/>
        </p:spPr>
        <p:txBody>
          <a:bodyPr wrap="square" rtlCol="0">
            <a:spAutoFit/>
          </a:bodyPr>
          <a:lstStyle/>
          <a:p>
            <a:r>
              <a:rPr lang="vi-VN" sz="2000" b="1" dirty="0" smtClean="0">
                <a:solidFill>
                  <a:srgbClr val="FF0000"/>
                </a:solidFill>
              </a:rPr>
              <a:t>Cha con diễn viên Quốc Tuấn</a:t>
            </a:r>
            <a:endParaRPr lang="vi-VN" sz="2000" b="1" dirty="0">
              <a:solidFill>
                <a:srgbClr val="FF0000"/>
              </a:solidFill>
            </a:endParaRPr>
          </a:p>
        </p:txBody>
      </p:sp>
      <p:sp>
        <p:nvSpPr>
          <p:cNvPr id="7" name="TextBox 6"/>
          <p:cNvSpPr txBox="1"/>
          <p:nvPr/>
        </p:nvSpPr>
        <p:spPr>
          <a:xfrm>
            <a:off x="395536" y="1030860"/>
            <a:ext cx="3002873" cy="5016758"/>
          </a:xfrm>
          <a:prstGeom prst="rect">
            <a:avLst/>
          </a:prstGeom>
          <a:noFill/>
        </p:spPr>
        <p:txBody>
          <a:bodyPr wrap="square" rtlCol="0">
            <a:spAutoFit/>
          </a:bodyPr>
          <a:lstStyle/>
          <a:p>
            <a:pPr algn="just"/>
            <a:r>
              <a:rPr lang="vi-VN" sz="2000" dirty="0" smtClean="0">
                <a:solidFill>
                  <a:srgbClr val="000099"/>
                </a:solidFill>
              </a:rPr>
              <a:t>Bé Bôm (Nguyễn Anh Tuấn) sinh ra đã mắc bệnh xương sớm cục bộ. </a:t>
            </a:r>
            <a:r>
              <a:rPr lang="vi-VN" sz="2000" dirty="0">
                <a:solidFill>
                  <a:srgbClr val="000099"/>
                </a:solidFill>
              </a:rPr>
              <a:t>Anh và vợ đã đi khắp nơi, trong và ngoài nước để tìm cách chữa bệnh cho con. Hành </a:t>
            </a:r>
            <a:r>
              <a:rPr lang="vi-VN" sz="2000" dirty="0" smtClean="0">
                <a:solidFill>
                  <a:srgbClr val="000099"/>
                </a:solidFill>
              </a:rPr>
              <a:t>trình 15 năm </a:t>
            </a:r>
            <a:r>
              <a:rPr lang="vi-VN" sz="2000" dirty="0">
                <a:solidFill>
                  <a:srgbClr val="000099"/>
                </a:solidFill>
              </a:rPr>
              <a:t>chữa bệnh cho Bôm vốn đã gian nan, nhưng hành trình giúp con trai tự tin và phát triển như một cậu bé bình thường của diễn viên Quốc Tuấn lại càng khiến dư luận khâm phục, ngưỡng mộ.</a:t>
            </a:r>
          </a:p>
        </p:txBody>
      </p:sp>
      <p:sp>
        <p:nvSpPr>
          <p:cNvPr id="8" name="TextBox 7"/>
          <p:cNvSpPr txBox="1"/>
          <p:nvPr/>
        </p:nvSpPr>
        <p:spPr>
          <a:xfrm>
            <a:off x="4139952" y="4532922"/>
            <a:ext cx="3528392" cy="1015663"/>
          </a:xfrm>
          <a:prstGeom prst="rect">
            <a:avLst/>
          </a:prstGeom>
          <a:noFill/>
        </p:spPr>
        <p:txBody>
          <a:bodyPr wrap="square" rtlCol="0">
            <a:spAutoFit/>
          </a:bodyPr>
          <a:lstStyle/>
          <a:p>
            <a:pPr algn="just"/>
            <a:r>
              <a:rPr lang="vi-VN" sz="2000" u="sng" dirty="0" smtClean="0">
                <a:solidFill>
                  <a:srgbClr val="C00000"/>
                </a:solidFill>
              </a:rPr>
              <a:t>Vấn đề có thể sử dụng</a:t>
            </a:r>
            <a:r>
              <a:rPr lang="vi-VN" sz="2000" dirty="0" smtClean="0">
                <a:solidFill>
                  <a:srgbClr val="C00000"/>
                </a:solidFill>
              </a:rPr>
              <a:t>: ý chí nghị lực, lạc quan, niềm tin tình phụ tử,…</a:t>
            </a:r>
            <a:endParaRPr lang="vi-VN" sz="2000" dirty="0">
              <a:solidFill>
                <a:srgbClr val="C00000"/>
              </a:solidFill>
            </a:endParaRPr>
          </a:p>
        </p:txBody>
      </p:sp>
      <p:sp>
        <p:nvSpPr>
          <p:cNvPr id="9" name="Right Arrow 8"/>
          <p:cNvSpPr/>
          <p:nvPr/>
        </p:nvSpPr>
        <p:spPr>
          <a:xfrm>
            <a:off x="3635896" y="482095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242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1250"/>
                                        <p:tgtEl>
                                          <p:spTgt spid="2050"/>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1250"/>
                                        <p:tgtEl>
                                          <p:spTgt spid="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1250"/>
                                        <p:tgtEl>
                                          <p:spTgt spid="8"/>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áº¿t quáº£ hÃ¬nh áº£nh cho Tháº§n Äá»ng Äá» Nháº­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996" y="908720"/>
            <a:ext cx="4216683"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6292" y="3852916"/>
            <a:ext cx="3456384" cy="400110"/>
          </a:xfrm>
          <a:prstGeom prst="rect">
            <a:avLst/>
          </a:prstGeom>
          <a:noFill/>
        </p:spPr>
        <p:txBody>
          <a:bodyPr wrap="square" rtlCol="0">
            <a:spAutoFit/>
          </a:bodyPr>
          <a:lstStyle/>
          <a:p>
            <a:pPr algn="ctr"/>
            <a:r>
              <a:rPr lang="vi-VN" sz="2000" b="1" dirty="0" smtClean="0">
                <a:solidFill>
                  <a:srgbClr val="FF0000"/>
                </a:solidFill>
              </a:rPr>
              <a:t>Thần đồng Đỗ Nhật Nam</a:t>
            </a:r>
          </a:p>
        </p:txBody>
      </p:sp>
      <p:sp>
        <p:nvSpPr>
          <p:cNvPr id="2" name="TextBox 1"/>
          <p:cNvSpPr txBox="1"/>
          <p:nvPr/>
        </p:nvSpPr>
        <p:spPr>
          <a:xfrm>
            <a:off x="611916" y="980728"/>
            <a:ext cx="2808312" cy="3477875"/>
          </a:xfrm>
          <a:prstGeom prst="rect">
            <a:avLst/>
          </a:prstGeom>
          <a:noFill/>
        </p:spPr>
        <p:txBody>
          <a:bodyPr wrap="square" rtlCol="0">
            <a:spAutoFit/>
          </a:bodyPr>
          <a:lstStyle/>
          <a:p>
            <a:pPr algn="just"/>
            <a:r>
              <a:rPr lang="vi-VN" sz="2000" dirty="0" smtClean="0">
                <a:solidFill>
                  <a:srgbClr val="000099"/>
                </a:solidFill>
              </a:rPr>
              <a:t>      Đỗ </a:t>
            </a:r>
            <a:r>
              <a:rPr lang="vi-VN" sz="2000" dirty="0">
                <a:solidFill>
                  <a:srgbClr val="000099"/>
                </a:solidFill>
              </a:rPr>
              <a:t>Nhật Nam (sinh năm 2001) là cái tên không còn xa lạ bởi nick name "thần đồng tiếng Anh". Cậu bé đi du học vào năm 2014 tại trường Saint Paul (Mỹ). Hiện Nhật Nam học tại trường THPT Church Farm School (Bang Pennsylvania)</a:t>
            </a:r>
          </a:p>
        </p:txBody>
      </p:sp>
      <p:sp>
        <p:nvSpPr>
          <p:cNvPr id="7" name="TextBox 6"/>
          <p:cNvSpPr txBox="1"/>
          <p:nvPr/>
        </p:nvSpPr>
        <p:spPr>
          <a:xfrm>
            <a:off x="611560" y="4462080"/>
            <a:ext cx="7345172" cy="1631216"/>
          </a:xfrm>
          <a:prstGeom prst="rect">
            <a:avLst/>
          </a:prstGeom>
          <a:noFill/>
        </p:spPr>
        <p:txBody>
          <a:bodyPr wrap="square" rtlCol="0">
            <a:spAutoFit/>
          </a:bodyPr>
          <a:lstStyle/>
          <a:p>
            <a:pPr algn="just"/>
            <a:r>
              <a:rPr lang="vi-VN" sz="2000" dirty="0" smtClean="0">
                <a:solidFill>
                  <a:srgbClr val="000099"/>
                </a:solidFill>
              </a:rPr>
              <a:t>     </a:t>
            </a:r>
            <a:r>
              <a:rPr lang="vi-VN" sz="2000" dirty="0">
                <a:solidFill>
                  <a:srgbClr val="000099"/>
                </a:solidFill>
              </a:rPr>
              <a:t> Nhật Nam từng hai lần được ghi vào sách kỷ lục Việt Nam: Dịch giả nhỏ tuổi nhất và Người viết tự truyện nhỏ tuổi </a:t>
            </a:r>
            <a:r>
              <a:rPr lang="vi-VN" sz="2000" dirty="0" smtClean="0">
                <a:solidFill>
                  <a:srgbClr val="000099"/>
                </a:solidFill>
              </a:rPr>
              <a:t>nhất. Trong </a:t>
            </a:r>
            <a:r>
              <a:rPr lang="vi-VN" sz="2000" dirty="0">
                <a:solidFill>
                  <a:srgbClr val="000099"/>
                </a:solidFill>
              </a:rPr>
              <a:t>vòng 9 tháng học tập ở </a:t>
            </a:r>
            <a:r>
              <a:rPr lang="vi-VN" sz="2000" dirty="0" smtClean="0">
                <a:solidFill>
                  <a:srgbClr val="000099"/>
                </a:solidFill>
              </a:rPr>
              <a:t>Mỹ em đã nhận được thư </a:t>
            </a:r>
            <a:r>
              <a:rPr lang="vi-VN" sz="2000" dirty="0">
                <a:solidFill>
                  <a:srgbClr val="000099"/>
                </a:solidFill>
              </a:rPr>
              <a:t>chúc mừng của Tổng thống Mỹ Barack Obama; Hàng loạt bằng khen từ các cuộc thi và hoạt động ở trường St. Paul The </a:t>
            </a:r>
            <a:r>
              <a:rPr lang="vi-VN" sz="2000" dirty="0" smtClean="0">
                <a:solidFill>
                  <a:srgbClr val="000099"/>
                </a:solidFill>
              </a:rPr>
              <a:t>Apostle.</a:t>
            </a:r>
            <a:endParaRPr lang="vi-VN" sz="2000" dirty="0">
              <a:solidFill>
                <a:srgbClr val="000099"/>
              </a:solidFill>
            </a:endParaRPr>
          </a:p>
        </p:txBody>
      </p:sp>
    </p:spTree>
    <p:extLst>
      <p:ext uri="{BB962C8B-B14F-4D97-AF65-F5344CB8AC3E}">
        <p14:creationId xmlns:p14="http://schemas.microsoft.com/office/powerpoint/2010/main" val="16123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out)">
                                      <p:cBhvr>
                                        <p:cTn id="7" dur="1000"/>
                                        <p:tgtEl>
                                          <p:spTgt spid="921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1000"/>
                                        <p:tgtEl>
                                          <p:spTgt spid="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1000"/>
                                        <p:tgtEl>
                                          <p:spTgt spid="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3" y="1409869"/>
            <a:ext cx="1907704" cy="3900748"/>
          </a:xfrm>
          <a:prstGeom prst="rect">
            <a:avLst/>
          </a:prstGeom>
          <a:solidFill>
            <a:srgbClr val="CCFF33"/>
          </a:solidFill>
          <a:ln w="19050">
            <a:solidFill>
              <a:srgbClr val="C00000"/>
            </a:solidFill>
          </a:ln>
        </p:spPr>
        <p:txBody>
          <a:bodyPr wrap="square" rtlCol="0">
            <a:spAutoFit/>
          </a:bodyPr>
          <a:lstStyle/>
          <a:p>
            <a:pPr algn="ctr">
              <a:lnSpc>
                <a:spcPct val="150000"/>
              </a:lnSpc>
            </a:pPr>
            <a:r>
              <a:rPr lang="en-US" sz="2700" b="1" dirty="0" smtClean="0">
                <a:solidFill>
                  <a:srgbClr val="FF0000"/>
                </a:solidFill>
              </a:rPr>
              <a:t>NHỮNG LỖI HỌC SINH HAY MẮC KHI LẤY DẪN CHỨNG</a:t>
            </a:r>
            <a:endParaRPr lang="vi-VN" sz="2700" b="1" dirty="0">
              <a:solidFill>
                <a:srgbClr val="FF0000"/>
              </a:solidFill>
            </a:endParaRPr>
          </a:p>
        </p:txBody>
      </p:sp>
      <p:sp>
        <p:nvSpPr>
          <p:cNvPr id="5" name="TextBox 4"/>
          <p:cNvSpPr txBox="1"/>
          <p:nvPr/>
        </p:nvSpPr>
        <p:spPr>
          <a:xfrm>
            <a:off x="1964013" y="1409869"/>
            <a:ext cx="6912768" cy="2739211"/>
          </a:xfrm>
          <a:prstGeom prst="rect">
            <a:avLst/>
          </a:prstGeom>
          <a:noFill/>
        </p:spPr>
        <p:txBody>
          <a:bodyPr wrap="square" rtlCol="0">
            <a:spAutoFit/>
          </a:bodyPr>
          <a:lstStyle/>
          <a:p>
            <a:pPr algn="just"/>
            <a:r>
              <a:rPr lang="vi-VN" sz="3200" dirty="0" smtClean="0">
                <a:solidFill>
                  <a:srgbClr val="000099"/>
                </a:solidFill>
              </a:rPr>
              <a:t>       </a:t>
            </a:r>
            <a:r>
              <a:rPr lang="vi-VN" sz="2800" dirty="0" smtClean="0">
                <a:solidFill>
                  <a:srgbClr val="000099"/>
                </a:solidFill>
              </a:rPr>
              <a:t>Chọn dẫn chứng chưa phù hợp hoặc không liên quan đến vấn đề nghị luận, dẫn chứng chưa tiêu biểu, cụ thể và xác thực</a:t>
            </a:r>
          </a:p>
          <a:p>
            <a:pPr algn="just"/>
            <a:r>
              <a:rPr lang="vi-VN" sz="2800" dirty="0" smtClean="0"/>
              <a:t>=&gt; Nguyên nhân: thiếu vốn dẫn chứng</a:t>
            </a:r>
          </a:p>
          <a:p>
            <a:pPr algn="just"/>
            <a:r>
              <a:rPr lang="vi-VN" sz="2800" dirty="0" smtClean="0"/>
              <a:t>=&gt; Khắc phục: tổ chức cho học sinh sưu tầm</a:t>
            </a:r>
            <a:endParaRPr lang="vi-VN" sz="2800" dirty="0"/>
          </a:p>
        </p:txBody>
      </p:sp>
      <p:sp>
        <p:nvSpPr>
          <p:cNvPr id="6" name="TextBox 5"/>
          <p:cNvSpPr txBox="1"/>
          <p:nvPr/>
        </p:nvSpPr>
        <p:spPr>
          <a:xfrm>
            <a:off x="1991544" y="4278575"/>
            <a:ext cx="6885237" cy="2246769"/>
          </a:xfrm>
          <a:prstGeom prst="rect">
            <a:avLst/>
          </a:prstGeom>
          <a:noFill/>
        </p:spPr>
        <p:txBody>
          <a:bodyPr wrap="square" rtlCol="0">
            <a:spAutoFit/>
          </a:bodyPr>
          <a:lstStyle/>
          <a:p>
            <a:pPr algn="just"/>
            <a:r>
              <a:rPr lang="vi-VN" sz="2800" dirty="0" smtClean="0">
                <a:solidFill>
                  <a:srgbClr val="000099"/>
                </a:solidFill>
              </a:rPr>
              <a:t>       Tìm đúng dẫn chứng nhưng viết dẫn chứng không đạt, sa đà vào kể…</a:t>
            </a:r>
          </a:p>
          <a:p>
            <a:pPr algn="just"/>
            <a:r>
              <a:rPr lang="vi-VN" sz="2800" dirty="0" smtClean="0"/>
              <a:t>=&gt; Nguyên nhân: Viết theo bản năng, chưa có sự sắp xếp hợp lí trong lập luận</a:t>
            </a:r>
          </a:p>
          <a:p>
            <a:pPr algn="just"/>
            <a:r>
              <a:rPr lang="vi-VN" sz="2800" dirty="0" smtClean="0"/>
              <a:t>=&gt; Khắc phục: giúp học sinh diễn đạt lại</a:t>
            </a:r>
            <a:endParaRPr lang="vi-VN" sz="2800" dirty="0"/>
          </a:p>
        </p:txBody>
      </p:sp>
    </p:spTree>
    <p:extLst>
      <p:ext uri="{BB962C8B-B14F-4D97-AF65-F5344CB8AC3E}">
        <p14:creationId xmlns:p14="http://schemas.microsoft.com/office/powerpoint/2010/main" val="16842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175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175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0032" y="4516417"/>
            <a:ext cx="2016224" cy="400110"/>
          </a:xfrm>
          <a:prstGeom prst="rect">
            <a:avLst/>
          </a:prstGeom>
          <a:noFill/>
        </p:spPr>
        <p:txBody>
          <a:bodyPr wrap="square" rtlCol="0">
            <a:spAutoFit/>
          </a:bodyPr>
          <a:lstStyle/>
          <a:p>
            <a:r>
              <a:rPr lang="vi-VN" sz="2000" b="1" dirty="0">
                <a:solidFill>
                  <a:srgbClr val="FF0000"/>
                </a:solidFill>
              </a:rPr>
              <a:t>N</a:t>
            </a:r>
            <a:r>
              <a:rPr lang="vi-VN" sz="2000" b="1" dirty="0" smtClean="0">
                <a:solidFill>
                  <a:srgbClr val="FF0000"/>
                </a:solidFill>
              </a:rPr>
              <a:t>ick Vujicic</a:t>
            </a:r>
            <a:endParaRPr lang="vi-VN" sz="2000" b="1" dirty="0">
              <a:solidFill>
                <a:srgbClr val="FF0000"/>
              </a:solidFill>
            </a:endParaRPr>
          </a:p>
        </p:txBody>
      </p:sp>
      <p:sp>
        <p:nvSpPr>
          <p:cNvPr id="2" name="TextBox 1"/>
          <p:cNvSpPr txBox="1"/>
          <p:nvPr/>
        </p:nvSpPr>
        <p:spPr>
          <a:xfrm>
            <a:off x="539552" y="1351796"/>
            <a:ext cx="3168352" cy="4093428"/>
          </a:xfrm>
          <a:prstGeom prst="rect">
            <a:avLst/>
          </a:prstGeom>
          <a:noFill/>
        </p:spPr>
        <p:txBody>
          <a:bodyPr wrap="square" rtlCol="0">
            <a:spAutoFit/>
          </a:bodyPr>
          <a:lstStyle/>
          <a:p>
            <a:pPr algn="just"/>
            <a:r>
              <a:rPr lang="vi-VN" sz="2000" dirty="0" smtClean="0">
                <a:solidFill>
                  <a:srgbClr val="0033CC"/>
                </a:solidFill>
              </a:rPr>
              <a:t>   </a:t>
            </a:r>
            <a:r>
              <a:rPr lang="vi-VN" sz="2000" dirty="0" smtClean="0">
                <a:solidFill>
                  <a:srgbClr val="000099"/>
                </a:solidFill>
              </a:rPr>
              <a:t>Nick </a:t>
            </a:r>
            <a:r>
              <a:rPr lang="vi-VN" sz="2000" b="1" dirty="0" smtClean="0">
                <a:solidFill>
                  <a:srgbClr val="000099"/>
                </a:solidFill>
              </a:rPr>
              <a:t>Vujicic </a:t>
            </a:r>
            <a:r>
              <a:rPr lang="vi-VN" sz="2000" dirty="0" smtClean="0">
                <a:solidFill>
                  <a:srgbClr val="000099"/>
                </a:solidFill>
              </a:rPr>
              <a:t>bị</a:t>
            </a:r>
            <a:r>
              <a:rPr lang="vi-VN" sz="2000" dirty="0">
                <a:solidFill>
                  <a:srgbClr val="000099"/>
                </a:solidFill>
              </a:rPr>
              <a:t> </a:t>
            </a:r>
            <a:r>
              <a:rPr lang="vi-VN" sz="2000" dirty="0">
                <a:solidFill>
                  <a:srgbClr val="000099"/>
                </a:solidFill>
                <a:hlinkClick r:id="rId2" tooltip="Hội chứng tetra-amelia"/>
              </a:rPr>
              <a:t>hội chứng tetra-amelia</a:t>
            </a:r>
            <a:r>
              <a:rPr lang="vi-VN" sz="2000" dirty="0">
                <a:solidFill>
                  <a:srgbClr val="000099"/>
                </a:solidFill>
              </a:rPr>
              <a:t> bẩm sinh, một loại rối loạn hiếm gặp, gây ra sự thiếu vắng cả bốn chi</a:t>
            </a:r>
            <a:r>
              <a:rPr lang="vi-VN" sz="2000" dirty="0" smtClean="0">
                <a:solidFill>
                  <a:srgbClr val="000099"/>
                </a:solidFill>
              </a:rPr>
              <a:t>. Nhưng anh vẫn cố gắng </a:t>
            </a:r>
            <a:r>
              <a:rPr lang="vi-VN" sz="2000" dirty="0" smtClean="0">
                <a:solidFill>
                  <a:srgbClr val="C00000"/>
                </a:solidFill>
              </a:rPr>
              <a:t>vượt qua số phận bằng nghị lực sống và nụ cười. </a:t>
            </a:r>
            <a:r>
              <a:rPr lang="vi-VN" sz="2000" dirty="0" smtClean="0">
                <a:solidFill>
                  <a:srgbClr val="000099"/>
                </a:solidFill>
              </a:rPr>
              <a:t>Anh trở thành người truyền cảm hứng đến cho mọi người trên thế giới bằng những bài diễn văn kể về câu chuyện cuộc đời mình</a:t>
            </a:r>
            <a:endParaRPr lang="vi-VN" sz="2000" dirty="0">
              <a:solidFill>
                <a:srgbClr val="000099"/>
              </a:solidFill>
            </a:endParaRPr>
          </a:p>
        </p:txBody>
      </p:sp>
      <p:pic>
        <p:nvPicPr>
          <p:cNvPr id="1026" name="Picture 2" descr="Káº¿t quáº£ hÃ¬nh áº£nh cho Nick Vujic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433" y="1484784"/>
            <a:ext cx="3817301" cy="28629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par>
                                <p:cTn id="11" presetID="6" presetClass="entr" presetSubtype="3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out)">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335" y="1196752"/>
            <a:ext cx="8481129" cy="3970318"/>
          </a:xfrm>
          <a:prstGeom prst="rect">
            <a:avLst/>
          </a:prstGeom>
          <a:noFill/>
        </p:spPr>
        <p:txBody>
          <a:bodyPr wrap="square" rtlCol="0">
            <a:spAutoFit/>
          </a:bodyPr>
          <a:lstStyle/>
          <a:p>
            <a:pPr algn="just"/>
            <a:r>
              <a:rPr lang="vi-VN" sz="3600" b="1" u="sng" dirty="0">
                <a:solidFill>
                  <a:srgbClr val="0033CC"/>
                </a:solidFill>
              </a:rPr>
              <a:t>Đề bài</a:t>
            </a:r>
            <a:r>
              <a:rPr lang="vi-VN" sz="3600" b="1" dirty="0">
                <a:solidFill>
                  <a:srgbClr val="0033CC"/>
                </a:solidFill>
              </a:rPr>
              <a:t>: </a:t>
            </a:r>
            <a:r>
              <a:rPr lang="vi-VN" sz="3600" dirty="0" smtClean="0">
                <a:solidFill>
                  <a:srgbClr val="0033CC"/>
                </a:solidFill>
              </a:rPr>
              <a:t>Từ văn bản </a:t>
            </a:r>
            <a:r>
              <a:rPr lang="vi-VN" sz="3600" dirty="0">
                <a:solidFill>
                  <a:srgbClr val="0033CC"/>
                </a:solidFill>
              </a:rPr>
              <a:t>“</a:t>
            </a:r>
            <a:r>
              <a:rPr lang="vi-VN" sz="3600" i="1" dirty="0">
                <a:solidFill>
                  <a:srgbClr val="0033CC"/>
                </a:solidFill>
              </a:rPr>
              <a:t>Đấu tranh cho một thế giới hòa bình</a:t>
            </a:r>
            <a:r>
              <a:rPr lang="vi-VN" sz="3600" dirty="0">
                <a:solidFill>
                  <a:srgbClr val="0033CC"/>
                </a:solidFill>
              </a:rPr>
              <a:t>” - G.G.Mác-két và “</a:t>
            </a:r>
            <a:r>
              <a:rPr lang="vi-VN" sz="3600" i="1" dirty="0">
                <a:solidFill>
                  <a:srgbClr val="0033CC"/>
                </a:solidFill>
              </a:rPr>
              <a:t>Tuyên bố thế giới về sự sống còn, quyền được bảo vệ và phát triển của trẻ em</a:t>
            </a:r>
            <a:r>
              <a:rPr lang="vi-VN" sz="3600" dirty="0" smtClean="0">
                <a:solidFill>
                  <a:srgbClr val="0033CC"/>
                </a:solidFill>
              </a:rPr>
              <a:t>”, hãy viết đoạn văn khoảng 2/3 trang giấy thi với chủ đề: </a:t>
            </a:r>
            <a:r>
              <a:rPr lang="vi-VN" sz="3600" b="1" dirty="0" smtClean="0">
                <a:solidFill>
                  <a:srgbClr val="0033CC"/>
                </a:solidFill>
              </a:rPr>
              <a:t>Nỗi </a:t>
            </a:r>
            <a:r>
              <a:rPr lang="vi-VN" sz="3600" b="1" dirty="0">
                <a:solidFill>
                  <a:srgbClr val="0033CC"/>
                </a:solidFill>
              </a:rPr>
              <a:t>đau chiến tranh với trẻ </a:t>
            </a:r>
            <a:r>
              <a:rPr lang="vi-VN" sz="3600" b="1" dirty="0" smtClean="0">
                <a:solidFill>
                  <a:srgbClr val="0033CC"/>
                </a:solidFill>
              </a:rPr>
              <a:t>em</a:t>
            </a:r>
            <a:r>
              <a:rPr lang="vi-VN" sz="3600" dirty="0" smtClean="0">
                <a:solidFill>
                  <a:srgbClr val="0033CC"/>
                </a:solidFill>
              </a:rPr>
              <a:t>. </a:t>
            </a:r>
            <a:endParaRPr lang="vi-VN" sz="3600" dirty="0">
              <a:solidFill>
                <a:srgbClr val="0033CC"/>
              </a:solidFill>
            </a:endParaRPr>
          </a:p>
        </p:txBody>
      </p:sp>
    </p:spTree>
    <p:extLst>
      <p:ext uri="{BB962C8B-B14F-4D97-AF65-F5344CB8AC3E}">
        <p14:creationId xmlns:p14="http://schemas.microsoft.com/office/powerpoint/2010/main" val="414825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73" y="111130"/>
            <a:ext cx="5762967" cy="5078313"/>
          </a:xfrm>
          <a:prstGeom prst="rect">
            <a:avLst/>
          </a:prstGeom>
          <a:noFill/>
        </p:spPr>
        <p:txBody>
          <a:bodyPr wrap="square" rtlCol="0">
            <a:spAutoFit/>
          </a:bodyPr>
          <a:lstStyle/>
          <a:p>
            <a:pPr algn="just"/>
            <a:r>
              <a:rPr lang="vi-VN" sz="2400" dirty="0" smtClean="0"/>
              <a:t>     </a:t>
            </a:r>
            <a:r>
              <a:rPr lang="vi-VN" sz="2000" dirty="0" smtClean="0"/>
              <a:t>Không </a:t>
            </a:r>
            <a:r>
              <a:rPr lang="vi-VN" sz="2000" dirty="0"/>
              <a:t>biết tự bao giờ trên trái đất này tồn tại hai chữ chiến tranh. Chúng ta đang sống trong hòa bình nhưng ở đâu đó, bóng đen của chiến tranh vẫn đang bao trùm, để lại nỗi đau khủng khiếp nhất là với trẻ em – những sinh linh bé nhỏ non nớt, những tâm hồn ngây thơ, trong trắng và dễ bị tổn thương. Nỗi đau chiến tranh là những mất mát, đau đớn cả về thể xác và tinh thần mà chiến tranh đã gây ra cả trong và sau cuộc chiến. Nhớ lại cách đây gần một nửa thế kỷ, cả thế giới phẫn nộ trước hình ảnh một em bé Việt Nam bỏ chạy trên con đường vừa bị quân đội Mỹ dội bom Napalm. Hoảng loạn, bỏng bom, từng mảng da thịt cháy, tuột xuống từ cơ thể gầy gò, non bấy. Đó là em bé trong bức ảnh “Em bé Napalm”. </a:t>
            </a:r>
            <a:r>
              <a:rPr lang="vi-VN" sz="2000" dirty="0" smtClean="0"/>
              <a:t>Hơn 40 năm sau, hình ảnh cậu bé tị nạn người Syria</a:t>
            </a:r>
            <a:endParaRPr lang="vi-VN" sz="20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740" y="116631"/>
            <a:ext cx="3240362" cy="17281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65" y="2420888"/>
            <a:ext cx="3062123" cy="20391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5496" y="5085184"/>
            <a:ext cx="8990606" cy="1600438"/>
          </a:xfrm>
          <a:prstGeom prst="rect">
            <a:avLst/>
          </a:prstGeom>
          <a:noFill/>
        </p:spPr>
        <p:txBody>
          <a:bodyPr wrap="square" rtlCol="0">
            <a:spAutoFit/>
          </a:bodyPr>
          <a:lstStyle/>
          <a:p>
            <a:pPr algn="just"/>
            <a:r>
              <a:rPr lang="vi-VN" sz="2000" dirty="0" smtClean="0"/>
              <a:t>chết </a:t>
            </a:r>
            <a:r>
              <a:rPr lang="vi-VN" sz="2000" dirty="0"/>
              <a:t>bên bãi biển một khu nghỉ dưỡng tại Thổ Nhĩ Kỳ, một lần nữa làm cả thế giới xót xa. Chính cuộc nội chiến Syria (2011 – nay) đã gây ra cái chết đau thương cho cậu bé và hàng nghìn người dân Syria vô tội</a:t>
            </a:r>
            <a:r>
              <a:rPr lang="vi-VN" sz="2000" dirty="0" smtClean="0"/>
              <a:t>. </a:t>
            </a:r>
            <a:r>
              <a:rPr lang="vi-VN" sz="2000" dirty="0"/>
              <a:t> Đó chỉ là hai trong số hàng triệu triệu những gì đớn đau mà chúng ta đang chứng </a:t>
            </a:r>
            <a:r>
              <a:rPr lang="vi-VN" sz="2000" dirty="0" smtClean="0"/>
              <a:t>kiến.</a:t>
            </a:r>
            <a:endParaRPr lang="vi-VN" sz="2000" dirty="0"/>
          </a:p>
          <a:p>
            <a:endParaRPr lang="vi-VN" dirty="0"/>
          </a:p>
        </p:txBody>
      </p:sp>
      <p:sp>
        <p:nvSpPr>
          <p:cNvPr id="7" name="TextBox 6"/>
          <p:cNvSpPr txBox="1"/>
          <p:nvPr/>
        </p:nvSpPr>
        <p:spPr>
          <a:xfrm>
            <a:off x="6588224" y="1876762"/>
            <a:ext cx="2232248" cy="400110"/>
          </a:xfrm>
          <a:prstGeom prst="rect">
            <a:avLst/>
          </a:prstGeom>
          <a:noFill/>
        </p:spPr>
        <p:txBody>
          <a:bodyPr wrap="square" rtlCol="0">
            <a:spAutoFit/>
          </a:bodyPr>
          <a:lstStyle/>
          <a:p>
            <a:r>
              <a:rPr lang="vi-VN" sz="2000" dirty="0">
                <a:solidFill>
                  <a:srgbClr val="0033CC"/>
                </a:solidFill>
              </a:rPr>
              <a:t>Em bé Napalm</a:t>
            </a:r>
          </a:p>
        </p:txBody>
      </p:sp>
      <p:sp>
        <p:nvSpPr>
          <p:cNvPr id="8" name="TextBox 7"/>
          <p:cNvSpPr txBox="1"/>
          <p:nvPr/>
        </p:nvSpPr>
        <p:spPr>
          <a:xfrm>
            <a:off x="5868144" y="4545994"/>
            <a:ext cx="3422162" cy="353943"/>
          </a:xfrm>
          <a:prstGeom prst="rect">
            <a:avLst/>
          </a:prstGeom>
          <a:noFill/>
        </p:spPr>
        <p:txBody>
          <a:bodyPr wrap="square" rtlCol="0">
            <a:spAutoFit/>
          </a:bodyPr>
          <a:lstStyle/>
          <a:p>
            <a:r>
              <a:rPr lang="vi-VN" sz="1700" b="1" dirty="0" smtClean="0">
                <a:solidFill>
                  <a:srgbClr val="0033CC"/>
                </a:solidFill>
              </a:rPr>
              <a:t>Em </a:t>
            </a:r>
            <a:r>
              <a:rPr lang="vi-VN" sz="1700" b="1" dirty="0">
                <a:solidFill>
                  <a:srgbClr val="0033CC"/>
                </a:solidFill>
              </a:rPr>
              <a:t>bé </a:t>
            </a:r>
            <a:r>
              <a:rPr lang="vi-VN" sz="1700" b="1" dirty="0" smtClean="0">
                <a:solidFill>
                  <a:srgbClr val="0033CC"/>
                </a:solidFill>
              </a:rPr>
              <a:t>Syria </a:t>
            </a:r>
            <a:r>
              <a:rPr lang="vi-VN" sz="1700" b="1" dirty="0">
                <a:solidFill>
                  <a:srgbClr val="0033CC"/>
                </a:solidFill>
              </a:rPr>
              <a:t>chết trên bờ biển</a:t>
            </a:r>
          </a:p>
        </p:txBody>
      </p:sp>
    </p:spTree>
    <p:extLst>
      <p:ext uri="{BB962C8B-B14F-4D97-AF65-F5344CB8AC3E}">
        <p14:creationId xmlns:p14="http://schemas.microsoft.com/office/powerpoint/2010/main" val="15903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750" fill="hold"/>
                                        <p:tgtEl>
                                          <p:spTgt spid="4">
                                            <p:txEl>
                                              <p:pRg st="0" end="0"/>
                                            </p:txEl>
                                          </p:spTgt>
                                        </p:tgtEl>
                                        <p:attrNameLst>
                                          <p:attrName>style.color</p:attrName>
                                        </p:attrNameLst>
                                      </p:cBhvr>
                                      <p:to>
                                        <p:clrVal>
                                          <a:schemeClr val="folHlink"/>
                                        </p:clrVal>
                                      </p:to>
                                    </p:set>
                                    <p:set>
                                      <p:cBhvr>
                                        <p:cTn id="7" dur="2750" fill="hold"/>
                                        <p:tgtEl>
                                          <p:spTgt spid="4">
                                            <p:txEl>
                                              <p:pRg st="0" end="0"/>
                                            </p:txEl>
                                          </p:spTgt>
                                        </p:tgtEl>
                                        <p:attrNameLst>
                                          <p:attrName>fillcolor</p:attrName>
                                        </p:attrNameLst>
                                      </p:cBhvr>
                                      <p:to>
                                        <p:clrVal>
                                          <a:schemeClr val="folHlink"/>
                                        </p:clrVal>
                                      </p:to>
                                    </p:set>
                                    <p:set>
                                      <p:cBhvr>
                                        <p:cTn id="8" dur="2750" fill="hold"/>
                                        <p:tgtEl>
                                          <p:spTgt spid="4">
                                            <p:txEl>
                                              <p:pRg st="0" end="0"/>
                                            </p:txEl>
                                          </p:spTgt>
                                        </p:tgtEl>
                                        <p:attrNameLst>
                                          <p:attrName>fill.type</p:attrName>
                                        </p:attrNameLst>
                                      </p:cBhvr>
                                      <p:to>
                                        <p:strVal val="solid"/>
                                      </p:to>
                                    </p:set>
                                  </p:childTnLst>
                                </p:cTn>
                              </p:par>
                            </p:childTnLst>
                          </p:cTn>
                        </p:par>
                        <p:par>
                          <p:cTn id="9" fill="hold">
                            <p:stCondLst>
                              <p:cond delay="66660"/>
                            </p:stCondLst>
                            <p:childTnLst>
                              <p:par>
                                <p:cTn id="10" presetID="16" presetClass="emph" presetSubtype="0" fill="hold" grpId="0" nodeType="afterEffect">
                                  <p:stCondLst>
                                    <p:cond delay="0"/>
                                  </p:stCondLst>
                                  <p:iterate type="lt">
                                    <p:tmPct val="4000"/>
                                  </p:iterate>
                                  <p:childTnLst>
                                    <p:set>
                                      <p:cBhvr override="childStyle">
                                        <p:cTn id="11" dur="2750" fill="hold"/>
                                        <p:tgtEl>
                                          <p:spTgt spid="6"/>
                                        </p:tgtEl>
                                        <p:attrNameLst>
                                          <p:attrName>style.color</p:attrName>
                                        </p:attrNameLst>
                                      </p:cBhvr>
                                      <p:to>
                                        <p:clrVal>
                                          <a:schemeClr val="hlink"/>
                                        </p:clrVal>
                                      </p:to>
                                    </p:set>
                                    <p:set>
                                      <p:cBhvr>
                                        <p:cTn id="12" dur="2750" fill="hold"/>
                                        <p:tgtEl>
                                          <p:spTgt spid="6"/>
                                        </p:tgtEl>
                                        <p:attrNameLst>
                                          <p:attrName>fillcolor</p:attrName>
                                        </p:attrNameLst>
                                      </p:cBhvr>
                                      <p:to>
                                        <p:clrVal>
                                          <a:schemeClr val="hlink"/>
                                        </p:clrVal>
                                      </p:to>
                                    </p:set>
                                    <p:set>
                                      <p:cBhvr>
                                        <p:cTn id="13" dur="275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7384"/>
            <a:ext cx="8964488" cy="6863417"/>
          </a:xfrm>
          <a:prstGeom prst="rect">
            <a:avLst/>
          </a:prstGeom>
          <a:noFill/>
        </p:spPr>
        <p:txBody>
          <a:bodyPr wrap="square" rtlCol="0">
            <a:spAutoFit/>
          </a:bodyPr>
          <a:lstStyle/>
          <a:p>
            <a:pPr algn="just"/>
            <a:r>
              <a:rPr lang="vi-VN" sz="2000" dirty="0"/>
              <a:t>Chiến tranh mang khuôn mặt của một hung thần, chúng sẵn sàng tước đi tất cả không trừ trẻ con. Có biết bao nhiêu đứa trẻ lớn lên mà không biết mặt cha, bao nhiêu đứa trẻ phải sống cả tuổi ấu thơ côi cút bên bà nhưng đau đớn hơn chúng bị tước mất gia đình, trở thành những đứa trẻ vô gia cư, vong quốc, chúng bị cái đói và cái khát hút dần sự sống mong manh, bị ảnh hưởng nặng nề về sức khỏe, chúng bị cướp đi mạng sống,… Rồi khi sự càn quét khủng khiếp ấy qua đi thì bóng đen mang tên chiến tranh vẫn không thôi ám ảnh những tâm hồn và hình hài non nớt. Có những đứa trẻ sinh ra không đủ hình hài của một con người, dù ánh mắt của chúng vẫn trong veo, tội nghiệp biết bao. Chiến tranh để lại những vết sẹo chẳng bao giờ lành như vậy. Thế nhưng vì dã tâm thôn tính, vì phô trương quyền lực, vì lợi ích kinh tế chính trị và rất nhiều những nguyên nhân khác, chiến tranh chưa một phút rời bỏ hành tinh xinh đẹp này. Khi chiến tranh còn tồn tại thì sẽ có hàng triệu đứa trẻ trở thành nạn nhân của nó. Vì thế, với lương tri của con người, ngay từ hôm nay chúng ta hãy cùng nhau xây dựng thông điệp hòa bình. Trân trọng hòa bình, lên án chiến tranh. Và học sinh chúng ta muốn mang lại những thay đổi lớn thì trước hết phải cố gắng học tập và rèn luyện để thành công và theo đuổi những ước mơ có ích để xây dựng cuộc sống hòa bình. Mỗi chúng ta hãy sống với nhau bằng tình yêu thương và giải quyết xung đột bằng lí lẽ và tình người. Mong sao đến lúc chúng ta không phải nhức nhối đặt ra câu hỏi có bao nhiêu “Em bé Napalm”, bao nhiêu ”Em bé Syria" nữa thì thế giới mới được hòa bình?”</a:t>
            </a:r>
          </a:p>
        </p:txBody>
      </p:sp>
    </p:spTree>
    <p:extLst>
      <p:ext uri="{BB962C8B-B14F-4D97-AF65-F5344CB8AC3E}">
        <p14:creationId xmlns:p14="http://schemas.microsoft.com/office/powerpoint/2010/main" val="34424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500" fill="hold"/>
                                        <p:tgtEl>
                                          <p:spTgt spid="5"/>
                                        </p:tgtEl>
                                        <p:attrNameLst>
                                          <p:attrName>style.color</p:attrName>
                                        </p:attrNameLst>
                                      </p:cBhvr>
                                      <p:to>
                                        <p:clrVal>
                                          <a:schemeClr val="hlink"/>
                                        </p:clrVal>
                                      </p:to>
                                    </p:set>
                                    <p:set>
                                      <p:cBhvr>
                                        <p:cTn id="7" dur="2500" fill="hold"/>
                                        <p:tgtEl>
                                          <p:spTgt spid="5"/>
                                        </p:tgtEl>
                                        <p:attrNameLst>
                                          <p:attrName>fillcolor</p:attrName>
                                        </p:attrNameLst>
                                      </p:cBhvr>
                                      <p:to>
                                        <p:clrVal>
                                          <a:schemeClr val="hlink"/>
                                        </p:clrVal>
                                      </p:to>
                                    </p:set>
                                    <p:set>
                                      <p:cBhvr>
                                        <p:cTn id="8" dur="2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628800"/>
            <a:ext cx="6120680" cy="2862322"/>
          </a:xfrm>
          <a:prstGeom prst="rect">
            <a:avLst/>
          </a:prstGeom>
          <a:noFill/>
        </p:spPr>
        <p:txBody>
          <a:bodyPr wrap="square" rtlCol="0">
            <a:spAutoFit/>
          </a:bodyPr>
          <a:lstStyle/>
          <a:p>
            <a:pPr algn="just"/>
            <a:r>
              <a:rPr lang="vi-VN" sz="3600" b="1" dirty="0" smtClean="0">
                <a:solidFill>
                  <a:srgbClr val="0033CC"/>
                </a:solidFill>
              </a:rPr>
              <a:t>Suy nghĩ của em về </a:t>
            </a:r>
            <a:r>
              <a:rPr lang="vi-VN" sz="3600" b="1" u="sng" dirty="0" smtClean="0">
                <a:solidFill>
                  <a:srgbClr val="0033CC"/>
                </a:solidFill>
              </a:rPr>
              <a:t>vai trò của tình mẫu tử</a:t>
            </a:r>
            <a:r>
              <a:rPr lang="vi-VN" sz="3600" b="1" dirty="0" smtClean="0">
                <a:solidFill>
                  <a:srgbClr val="0033CC"/>
                </a:solidFill>
              </a:rPr>
              <a:t> trong </a:t>
            </a:r>
            <a:r>
              <a:rPr lang="vi-VN" sz="3600" b="1" u="sng" dirty="0" smtClean="0">
                <a:solidFill>
                  <a:srgbClr val="0033CC"/>
                </a:solidFill>
              </a:rPr>
              <a:t>cuộc sống hiện nay</a:t>
            </a:r>
            <a:r>
              <a:rPr lang="vi-VN" sz="3600" b="1" dirty="0" smtClean="0">
                <a:solidFill>
                  <a:srgbClr val="0033CC"/>
                </a:solidFill>
              </a:rPr>
              <a:t> bằng một đoạn văn khoảng 2/3 trang giấy thi.</a:t>
            </a:r>
            <a:endParaRPr lang="vi-VN" sz="3600" b="1" dirty="0">
              <a:solidFill>
                <a:srgbClr val="0033CC"/>
              </a:solidFill>
            </a:endParaRPr>
          </a:p>
        </p:txBody>
      </p:sp>
    </p:spTree>
    <p:extLst>
      <p:ext uri="{BB962C8B-B14F-4D97-AF65-F5344CB8AC3E}">
        <p14:creationId xmlns:p14="http://schemas.microsoft.com/office/powerpoint/2010/main" val="2909378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5362" name="Picture 2" descr="C:\Users\pc\Desktop\Untitle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 y="1100"/>
            <a:ext cx="92165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4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pc\Desktop\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0"/>
            <a:ext cx="9171496" cy="685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8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
          <p:cNvPicPr>
            <a:picLocks noChangeAspect="1" noChangeArrowheads="1"/>
          </p:cNvPicPr>
          <p:nvPr/>
        </p:nvPicPr>
        <p:blipFill>
          <a:blip r:embed="rId3">
            <a:extLst>
              <a:ext uri="{28A0092B-C50C-407E-A947-70E740481C1C}">
                <a14:useLocalDpi xmlns:a14="http://schemas.microsoft.com/office/drawing/2010/main" val="0"/>
              </a:ext>
            </a:extLst>
          </a:blip>
          <a:srcRect l="25453" t="6137" r="26724" b="226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Freeform 3"/>
          <p:cNvSpPr>
            <a:spLocks/>
          </p:cNvSpPr>
          <p:nvPr/>
        </p:nvSpPr>
        <p:spPr bwMode="auto">
          <a:xfrm rot="21490767" flipH="1">
            <a:off x="3884613" y="368300"/>
            <a:ext cx="5006975" cy="6338888"/>
          </a:xfrm>
          <a:custGeom>
            <a:avLst/>
            <a:gdLst>
              <a:gd name="T0" fmla="*/ 2147483647 w 2256"/>
              <a:gd name="T1" fmla="*/ 2147483647 h 4320"/>
              <a:gd name="T2" fmla="*/ 2147483647 w 2256"/>
              <a:gd name="T3" fmla="*/ 2147483647 h 4320"/>
              <a:gd name="T4" fmla="*/ 0 w 2256"/>
              <a:gd name="T5" fmla="*/ 0 h 4320"/>
              <a:gd name="T6" fmla="*/ 0 w 2256"/>
              <a:gd name="T7" fmla="*/ 2147483647 h 4320"/>
              <a:gd name="T8" fmla="*/ 2147483647 w 2256"/>
              <a:gd name="T9" fmla="*/ 2147483647 h 4320"/>
              <a:gd name="T10" fmla="*/ 0 60000 65536"/>
              <a:gd name="T11" fmla="*/ 0 60000 65536"/>
              <a:gd name="T12" fmla="*/ 0 60000 65536"/>
              <a:gd name="T13" fmla="*/ 0 60000 65536"/>
              <a:gd name="T14" fmla="*/ 0 60000 65536"/>
              <a:gd name="T15" fmla="*/ 0 w 2256"/>
              <a:gd name="T16" fmla="*/ 0 h 4320"/>
              <a:gd name="T17" fmla="*/ 2256 w 2256"/>
              <a:gd name="T18" fmla="*/ 4320 h 4320"/>
            </a:gdLst>
            <a:ahLst/>
            <a:cxnLst>
              <a:cxn ang="T10">
                <a:pos x="T0" y="T1"/>
              </a:cxn>
              <a:cxn ang="T11">
                <a:pos x="T2" y="T3"/>
              </a:cxn>
              <a:cxn ang="T12">
                <a:pos x="T4" y="T5"/>
              </a:cxn>
              <a:cxn ang="T13">
                <a:pos x="T6" y="T7"/>
              </a:cxn>
              <a:cxn ang="T14">
                <a:pos x="T8" y="T9"/>
              </a:cxn>
            </a:cxnLst>
            <a:rect l="T15" t="T16" r="T17" b="T18"/>
            <a:pathLst>
              <a:path w="2256" h="4320">
                <a:moveTo>
                  <a:pt x="2121" y="631"/>
                </a:moveTo>
                <a:cubicBezTo>
                  <a:pt x="2091" y="621"/>
                  <a:pt x="2035" y="594"/>
                  <a:pt x="2002" y="594"/>
                </a:cubicBezTo>
                <a:lnTo>
                  <a:pt x="0" y="0"/>
                </a:lnTo>
                <a:lnTo>
                  <a:pt x="0" y="3984"/>
                </a:lnTo>
                <a:lnTo>
                  <a:pt x="2256" y="4320"/>
                </a:lnTo>
              </a:path>
            </a:pathLst>
          </a:custGeom>
          <a:solidFill>
            <a:srgbClr val="99CCFF"/>
          </a:solidFill>
          <a:ln w="76200">
            <a:solidFill>
              <a:srgbClr val="FF3300"/>
            </a:solidFill>
            <a:round/>
            <a:headEnd/>
            <a:tailEnd/>
          </a:ln>
        </p:spPr>
        <p:txBody>
          <a:bodyPr/>
          <a:lstStyle/>
          <a:p>
            <a:endParaRPr lang="vi-VN"/>
          </a:p>
        </p:txBody>
      </p:sp>
      <p:sp>
        <p:nvSpPr>
          <p:cNvPr id="25604" name="Freeform 4"/>
          <p:cNvSpPr>
            <a:spLocks/>
          </p:cNvSpPr>
          <p:nvPr/>
        </p:nvSpPr>
        <p:spPr bwMode="auto">
          <a:xfrm rot="213138">
            <a:off x="333375" y="287338"/>
            <a:ext cx="4008438" cy="6400800"/>
          </a:xfrm>
          <a:custGeom>
            <a:avLst/>
            <a:gdLst>
              <a:gd name="T0" fmla="*/ 2147483647 w 2256"/>
              <a:gd name="T1" fmla="*/ 2147483647 h 4320"/>
              <a:gd name="T2" fmla="*/ 2147483647 w 2256"/>
              <a:gd name="T3" fmla="*/ 2147483647 h 4320"/>
              <a:gd name="T4" fmla="*/ 0 w 2256"/>
              <a:gd name="T5" fmla="*/ 0 h 4320"/>
              <a:gd name="T6" fmla="*/ 0 w 2256"/>
              <a:gd name="T7" fmla="*/ 2147483647 h 4320"/>
              <a:gd name="T8" fmla="*/ 2147483647 w 2256"/>
              <a:gd name="T9" fmla="*/ 2147483647 h 4320"/>
              <a:gd name="T10" fmla="*/ 0 60000 65536"/>
              <a:gd name="T11" fmla="*/ 0 60000 65536"/>
              <a:gd name="T12" fmla="*/ 0 60000 65536"/>
              <a:gd name="T13" fmla="*/ 0 60000 65536"/>
              <a:gd name="T14" fmla="*/ 0 60000 65536"/>
              <a:gd name="T15" fmla="*/ 0 w 2256"/>
              <a:gd name="T16" fmla="*/ 0 h 4320"/>
              <a:gd name="T17" fmla="*/ 2256 w 2256"/>
              <a:gd name="T18" fmla="*/ 4320 h 4320"/>
            </a:gdLst>
            <a:ahLst/>
            <a:cxnLst>
              <a:cxn ang="T10">
                <a:pos x="T0" y="T1"/>
              </a:cxn>
              <a:cxn ang="T11">
                <a:pos x="T2" y="T3"/>
              </a:cxn>
              <a:cxn ang="T12">
                <a:pos x="T4" y="T5"/>
              </a:cxn>
              <a:cxn ang="T13">
                <a:pos x="T6" y="T7"/>
              </a:cxn>
              <a:cxn ang="T14">
                <a:pos x="T8" y="T9"/>
              </a:cxn>
            </a:cxnLst>
            <a:rect l="T15" t="T16" r="T17" b="T18"/>
            <a:pathLst>
              <a:path w="2256" h="4320">
                <a:moveTo>
                  <a:pt x="2121" y="631"/>
                </a:moveTo>
                <a:cubicBezTo>
                  <a:pt x="2091" y="621"/>
                  <a:pt x="2035" y="594"/>
                  <a:pt x="2002" y="594"/>
                </a:cubicBezTo>
                <a:lnTo>
                  <a:pt x="0" y="0"/>
                </a:lnTo>
                <a:lnTo>
                  <a:pt x="0" y="3984"/>
                </a:lnTo>
                <a:lnTo>
                  <a:pt x="2256" y="4320"/>
                </a:lnTo>
              </a:path>
            </a:pathLst>
          </a:custGeom>
          <a:gradFill rotWithShape="0">
            <a:gsLst>
              <a:gs pos="0">
                <a:srgbClr val="99CCFF"/>
              </a:gs>
              <a:gs pos="100000">
                <a:srgbClr val="475E76"/>
              </a:gs>
            </a:gsLst>
            <a:lin ang="0" scaled="1"/>
          </a:gradFill>
          <a:ln w="57150">
            <a:solidFill>
              <a:srgbClr val="FF3300"/>
            </a:solidFill>
            <a:round/>
            <a:headEnd/>
            <a:tailEnd/>
          </a:ln>
        </p:spPr>
        <p:txBody>
          <a:bodyPr/>
          <a:lstStyle/>
          <a:p>
            <a:endParaRPr lang="vi-VN"/>
          </a:p>
        </p:txBody>
      </p:sp>
      <p:sp>
        <p:nvSpPr>
          <p:cNvPr id="25605" name="Freeform 5"/>
          <p:cNvSpPr>
            <a:spLocks/>
          </p:cNvSpPr>
          <p:nvPr/>
        </p:nvSpPr>
        <p:spPr bwMode="auto">
          <a:xfrm rot="21490767" flipH="1">
            <a:off x="4210050" y="334963"/>
            <a:ext cx="4562475" cy="6338887"/>
          </a:xfrm>
          <a:custGeom>
            <a:avLst/>
            <a:gdLst>
              <a:gd name="T0" fmla="*/ 2147483647 w 2256"/>
              <a:gd name="T1" fmla="*/ 2147483647 h 4320"/>
              <a:gd name="T2" fmla="*/ 2147483647 w 2256"/>
              <a:gd name="T3" fmla="*/ 2147483647 h 4320"/>
              <a:gd name="T4" fmla="*/ 0 w 2256"/>
              <a:gd name="T5" fmla="*/ 0 h 4320"/>
              <a:gd name="T6" fmla="*/ 0 w 2256"/>
              <a:gd name="T7" fmla="*/ 2147483647 h 4320"/>
              <a:gd name="T8" fmla="*/ 2147483647 w 2256"/>
              <a:gd name="T9" fmla="*/ 2147483647 h 4320"/>
              <a:gd name="T10" fmla="*/ 0 60000 65536"/>
              <a:gd name="T11" fmla="*/ 0 60000 65536"/>
              <a:gd name="T12" fmla="*/ 0 60000 65536"/>
              <a:gd name="T13" fmla="*/ 0 60000 65536"/>
              <a:gd name="T14" fmla="*/ 0 60000 65536"/>
              <a:gd name="T15" fmla="*/ 0 w 2256"/>
              <a:gd name="T16" fmla="*/ 0 h 4320"/>
              <a:gd name="T17" fmla="*/ 2256 w 2256"/>
              <a:gd name="T18" fmla="*/ 4320 h 4320"/>
            </a:gdLst>
            <a:ahLst/>
            <a:cxnLst>
              <a:cxn ang="T10">
                <a:pos x="T0" y="T1"/>
              </a:cxn>
              <a:cxn ang="T11">
                <a:pos x="T2" y="T3"/>
              </a:cxn>
              <a:cxn ang="T12">
                <a:pos x="T4" y="T5"/>
              </a:cxn>
              <a:cxn ang="T13">
                <a:pos x="T6" y="T7"/>
              </a:cxn>
              <a:cxn ang="T14">
                <a:pos x="T8" y="T9"/>
              </a:cxn>
            </a:cxnLst>
            <a:rect l="T15" t="T16" r="T17" b="T18"/>
            <a:pathLst>
              <a:path w="2256" h="4320">
                <a:moveTo>
                  <a:pt x="2121" y="631"/>
                </a:moveTo>
                <a:cubicBezTo>
                  <a:pt x="2091" y="621"/>
                  <a:pt x="2035" y="594"/>
                  <a:pt x="2002" y="594"/>
                </a:cubicBezTo>
                <a:lnTo>
                  <a:pt x="0" y="0"/>
                </a:lnTo>
                <a:lnTo>
                  <a:pt x="0" y="3984"/>
                </a:lnTo>
                <a:lnTo>
                  <a:pt x="2256" y="4320"/>
                </a:lnTo>
              </a:path>
            </a:pathLst>
          </a:custGeom>
          <a:solidFill>
            <a:srgbClr val="99CCFF"/>
          </a:solidFill>
          <a:ln w="6350">
            <a:solidFill>
              <a:srgbClr val="FF3300"/>
            </a:solidFill>
            <a:round/>
            <a:headEnd/>
            <a:tailEnd/>
          </a:ln>
        </p:spPr>
        <p:txBody>
          <a:bodyPr/>
          <a:lstStyle/>
          <a:p>
            <a:endParaRPr lang="vi-VN"/>
          </a:p>
        </p:txBody>
      </p:sp>
      <p:sp>
        <p:nvSpPr>
          <p:cNvPr id="25606" name="Freeform 6"/>
          <p:cNvSpPr>
            <a:spLocks/>
          </p:cNvSpPr>
          <p:nvPr/>
        </p:nvSpPr>
        <p:spPr bwMode="auto">
          <a:xfrm rot="21490767" flipH="1">
            <a:off x="4267200" y="304800"/>
            <a:ext cx="4422775" cy="6338888"/>
          </a:xfrm>
          <a:custGeom>
            <a:avLst/>
            <a:gdLst>
              <a:gd name="T0" fmla="*/ 2147483647 w 2256"/>
              <a:gd name="T1" fmla="*/ 2147483647 h 4320"/>
              <a:gd name="T2" fmla="*/ 2147483647 w 2256"/>
              <a:gd name="T3" fmla="*/ 2147483647 h 4320"/>
              <a:gd name="T4" fmla="*/ 0 w 2256"/>
              <a:gd name="T5" fmla="*/ 0 h 4320"/>
              <a:gd name="T6" fmla="*/ 0 w 2256"/>
              <a:gd name="T7" fmla="*/ 2147483647 h 4320"/>
              <a:gd name="T8" fmla="*/ 2147483647 w 2256"/>
              <a:gd name="T9" fmla="*/ 2147483647 h 4320"/>
              <a:gd name="T10" fmla="*/ 0 60000 65536"/>
              <a:gd name="T11" fmla="*/ 0 60000 65536"/>
              <a:gd name="T12" fmla="*/ 0 60000 65536"/>
              <a:gd name="T13" fmla="*/ 0 60000 65536"/>
              <a:gd name="T14" fmla="*/ 0 60000 65536"/>
              <a:gd name="T15" fmla="*/ 0 w 2256"/>
              <a:gd name="T16" fmla="*/ 0 h 4320"/>
              <a:gd name="T17" fmla="*/ 2256 w 2256"/>
              <a:gd name="T18" fmla="*/ 4320 h 4320"/>
            </a:gdLst>
            <a:ahLst/>
            <a:cxnLst>
              <a:cxn ang="T10">
                <a:pos x="T0" y="T1"/>
              </a:cxn>
              <a:cxn ang="T11">
                <a:pos x="T2" y="T3"/>
              </a:cxn>
              <a:cxn ang="T12">
                <a:pos x="T4" y="T5"/>
              </a:cxn>
              <a:cxn ang="T13">
                <a:pos x="T6" y="T7"/>
              </a:cxn>
              <a:cxn ang="T14">
                <a:pos x="T8" y="T9"/>
              </a:cxn>
            </a:cxnLst>
            <a:rect l="T15" t="T16" r="T17" b="T18"/>
            <a:pathLst>
              <a:path w="2256" h="4320">
                <a:moveTo>
                  <a:pt x="2121" y="631"/>
                </a:moveTo>
                <a:cubicBezTo>
                  <a:pt x="2091" y="621"/>
                  <a:pt x="2035" y="594"/>
                  <a:pt x="2002" y="594"/>
                </a:cubicBezTo>
                <a:lnTo>
                  <a:pt x="0" y="0"/>
                </a:lnTo>
                <a:lnTo>
                  <a:pt x="0" y="3984"/>
                </a:lnTo>
                <a:lnTo>
                  <a:pt x="2256" y="4320"/>
                </a:lnTo>
              </a:path>
            </a:pathLst>
          </a:custGeom>
          <a:solidFill>
            <a:srgbClr val="99CCFF"/>
          </a:solidFill>
          <a:ln w="6350">
            <a:solidFill>
              <a:srgbClr val="FF3300"/>
            </a:solidFill>
            <a:round/>
            <a:headEnd/>
            <a:tailEnd/>
          </a:ln>
        </p:spPr>
        <p:txBody>
          <a:bodyPr/>
          <a:lstStyle/>
          <a:p>
            <a:endParaRPr lang="vi-VN"/>
          </a:p>
        </p:txBody>
      </p:sp>
      <p:pic>
        <p:nvPicPr>
          <p:cNvPr id="25607" name="Picture 7"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1067">
            <a:off x="280988" y="5884863"/>
            <a:ext cx="5842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9067">
            <a:off x="-2537618" y="3024981"/>
            <a:ext cx="58674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9067">
            <a:off x="82550" y="5578475"/>
            <a:ext cx="496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1396">
            <a:off x="414338" y="704850"/>
            <a:ext cx="37846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8127">
            <a:off x="4119563" y="6248400"/>
            <a:ext cx="4525962"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79003">
            <a:off x="5626100" y="3098800"/>
            <a:ext cx="5745163"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6886">
            <a:off x="566738" y="377825"/>
            <a:ext cx="5842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4"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9067">
            <a:off x="387350" y="504825"/>
            <a:ext cx="49688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9836">
            <a:off x="7907338" y="5862638"/>
            <a:ext cx="684212"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193088" y="5605463"/>
            <a:ext cx="571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7"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60584" y="1715616"/>
            <a:ext cx="5715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8"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2552">
            <a:off x="6279597" y="1591791"/>
            <a:ext cx="684212"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9"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2579">
            <a:off x="4105275" y="806450"/>
            <a:ext cx="44434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0"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00375"/>
            <a:ext cx="381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Oval 21"/>
          <p:cNvSpPr>
            <a:spLocks noChangeArrowheads="1"/>
          </p:cNvSpPr>
          <p:nvPr/>
        </p:nvSpPr>
        <p:spPr bwMode="auto">
          <a:xfrm>
            <a:off x="6444697" y="1106016"/>
            <a:ext cx="687387" cy="898525"/>
          </a:xfrm>
          <a:prstGeom prst="ellipse">
            <a:avLst/>
          </a:prstGeom>
          <a:gradFill rotWithShape="1">
            <a:gsLst>
              <a:gs pos="0">
                <a:srgbClr val="D60093"/>
              </a:gs>
              <a:gs pos="100000">
                <a:srgbClr val="630044"/>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sz="2400">
              <a:latin typeface="Times New Roman" pitchFamily="18" charset="0"/>
            </a:endParaRPr>
          </a:p>
        </p:txBody>
      </p:sp>
      <p:sp>
        <p:nvSpPr>
          <p:cNvPr id="168982" name="Oval 22"/>
          <p:cNvSpPr>
            <a:spLocks noChangeArrowheads="1"/>
          </p:cNvSpPr>
          <p:nvPr/>
        </p:nvSpPr>
        <p:spPr bwMode="auto">
          <a:xfrm rot="274639">
            <a:off x="6955872" y="1817216"/>
            <a:ext cx="687387" cy="8858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en-US" sz="2400">
              <a:latin typeface="Times New Roman" pitchFamily="18" charset="0"/>
              <a:cs typeface="+mn-cs"/>
            </a:endParaRPr>
          </a:p>
        </p:txBody>
      </p:sp>
      <p:sp>
        <p:nvSpPr>
          <p:cNvPr id="25623" name="Oval 23"/>
          <p:cNvSpPr>
            <a:spLocks noChangeArrowheads="1"/>
          </p:cNvSpPr>
          <p:nvPr/>
        </p:nvSpPr>
        <p:spPr bwMode="auto">
          <a:xfrm>
            <a:off x="6458984" y="2249016"/>
            <a:ext cx="688975" cy="909638"/>
          </a:xfrm>
          <a:prstGeom prst="ellipse">
            <a:avLst/>
          </a:prstGeom>
          <a:gradFill rotWithShape="1">
            <a:gsLst>
              <a:gs pos="0">
                <a:srgbClr val="3333CC"/>
              </a:gs>
              <a:gs pos="100000">
                <a:srgbClr val="18185E"/>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sz="2400">
              <a:latin typeface="Times New Roman" pitchFamily="18" charset="0"/>
            </a:endParaRPr>
          </a:p>
        </p:txBody>
      </p:sp>
      <p:sp>
        <p:nvSpPr>
          <p:cNvPr id="25624" name="Line 24"/>
          <p:cNvSpPr>
            <a:spLocks noChangeShapeType="1"/>
          </p:cNvSpPr>
          <p:nvPr/>
        </p:nvSpPr>
        <p:spPr bwMode="auto">
          <a:xfrm flipH="1">
            <a:off x="6304997" y="2604616"/>
            <a:ext cx="114300" cy="261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vi-VN"/>
          </a:p>
        </p:txBody>
      </p:sp>
      <p:sp>
        <p:nvSpPr>
          <p:cNvPr id="25625" name="Freeform 25"/>
          <p:cNvSpPr>
            <a:spLocks/>
          </p:cNvSpPr>
          <p:nvPr/>
        </p:nvSpPr>
        <p:spPr bwMode="auto">
          <a:xfrm>
            <a:off x="6304997" y="3163416"/>
            <a:ext cx="457200" cy="2057400"/>
          </a:xfrm>
          <a:custGeom>
            <a:avLst/>
            <a:gdLst>
              <a:gd name="T0" fmla="*/ 2147483647 w 288"/>
              <a:gd name="T1" fmla="*/ 0 h 1296"/>
              <a:gd name="T2" fmla="*/ 2147483647 w 288"/>
              <a:gd name="T3" fmla="*/ 2147483647 h 1296"/>
              <a:gd name="T4" fmla="*/ 0 w 288"/>
              <a:gd name="T5" fmla="*/ 2147483647 h 1296"/>
              <a:gd name="T6" fmla="*/ 0 60000 65536"/>
              <a:gd name="T7" fmla="*/ 0 60000 65536"/>
              <a:gd name="T8" fmla="*/ 0 60000 65536"/>
              <a:gd name="T9" fmla="*/ 0 w 288"/>
              <a:gd name="T10" fmla="*/ 0 h 1296"/>
              <a:gd name="T11" fmla="*/ 288 w 288"/>
              <a:gd name="T12" fmla="*/ 1296 h 1296"/>
            </a:gdLst>
            <a:ahLst/>
            <a:cxnLst>
              <a:cxn ang="T6">
                <a:pos x="T0" y="T1"/>
              </a:cxn>
              <a:cxn ang="T7">
                <a:pos x="T2" y="T3"/>
              </a:cxn>
              <a:cxn ang="T8">
                <a:pos x="T4" y="T5"/>
              </a:cxn>
            </a:cxnLst>
            <a:rect l="T9" t="T10" r="T11" b="T12"/>
            <a:pathLst>
              <a:path w="288" h="1296">
                <a:moveTo>
                  <a:pt x="288" y="0"/>
                </a:moveTo>
                <a:cubicBezTo>
                  <a:pt x="288" y="180"/>
                  <a:pt x="288" y="360"/>
                  <a:pt x="240" y="576"/>
                </a:cubicBezTo>
                <a:cubicBezTo>
                  <a:pt x="192" y="792"/>
                  <a:pt x="96" y="1044"/>
                  <a:pt x="0" y="12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vi-VN"/>
          </a:p>
        </p:txBody>
      </p:sp>
      <p:sp>
        <p:nvSpPr>
          <p:cNvPr id="25626" name="Freeform 26"/>
          <p:cNvSpPr>
            <a:spLocks/>
          </p:cNvSpPr>
          <p:nvPr/>
        </p:nvSpPr>
        <p:spPr bwMode="auto">
          <a:xfrm>
            <a:off x="6304997" y="2630016"/>
            <a:ext cx="990600" cy="2590800"/>
          </a:xfrm>
          <a:custGeom>
            <a:avLst/>
            <a:gdLst>
              <a:gd name="T0" fmla="*/ 2147483647 w 624"/>
              <a:gd name="T1" fmla="*/ 0 h 1632"/>
              <a:gd name="T2" fmla="*/ 2147483647 w 624"/>
              <a:gd name="T3" fmla="*/ 2147483647 h 1632"/>
              <a:gd name="T4" fmla="*/ 0 w 624"/>
              <a:gd name="T5" fmla="*/ 2147483647 h 1632"/>
              <a:gd name="T6" fmla="*/ 0 60000 65536"/>
              <a:gd name="T7" fmla="*/ 0 60000 65536"/>
              <a:gd name="T8" fmla="*/ 0 60000 65536"/>
              <a:gd name="T9" fmla="*/ 0 w 624"/>
              <a:gd name="T10" fmla="*/ 0 h 1632"/>
              <a:gd name="T11" fmla="*/ 624 w 624"/>
              <a:gd name="T12" fmla="*/ 1632 h 1632"/>
            </a:gdLst>
            <a:ahLst/>
            <a:cxnLst>
              <a:cxn ang="T6">
                <a:pos x="T0" y="T1"/>
              </a:cxn>
              <a:cxn ang="T7">
                <a:pos x="T2" y="T3"/>
              </a:cxn>
              <a:cxn ang="T8">
                <a:pos x="T4" y="T5"/>
              </a:cxn>
            </a:cxnLst>
            <a:rect l="T9" t="T10" r="T11" b="T12"/>
            <a:pathLst>
              <a:path w="624" h="1632">
                <a:moveTo>
                  <a:pt x="624" y="0"/>
                </a:moveTo>
                <a:cubicBezTo>
                  <a:pt x="556" y="296"/>
                  <a:pt x="488" y="592"/>
                  <a:pt x="384" y="864"/>
                </a:cubicBezTo>
                <a:cubicBezTo>
                  <a:pt x="280" y="1136"/>
                  <a:pt x="140" y="1384"/>
                  <a:pt x="0" y="16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vi-VN"/>
          </a:p>
        </p:txBody>
      </p:sp>
      <p:sp>
        <p:nvSpPr>
          <p:cNvPr id="25627" name="Freeform 27"/>
          <p:cNvSpPr>
            <a:spLocks/>
          </p:cNvSpPr>
          <p:nvPr/>
        </p:nvSpPr>
        <p:spPr bwMode="auto">
          <a:xfrm>
            <a:off x="6076397" y="2934816"/>
            <a:ext cx="228600" cy="2209800"/>
          </a:xfrm>
          <a:custGeom>
            <a:avLst/>
            <a:gdLst>
              <a:gd name="T0" fmla="*/ 0 w 144"/>
              <a:gd name="T1" fmla="*/ 0 h 1392"/>
              <a:gd name="T2" fmla="*/ 2147483647 w 144"/>
              <a:gd name="T3" fmla="*/ 2147483647 h 1392"/>
              <a:gd name="T4" fmla="*/ 2147483647 w 144"/>
              <a:gd name="T5" fmla="*/ 2147483647 h 1392"/>
              <a:gd name="T6" fmla="*/ 0 60000 65536"/>
              <a:gd name="T7" fmla="*/ 0 60000 65536"/>
              <a:gd name="T8" fmla="*/ 0 60000 65536"/>
              <a:gd name="T9" fmla="*/ 0 w 144"/>
              <a:gd name="T10" fmla="*/ 0 h 1392"/>
              <a:gd name="T11" fmla="*/ 144 w 144"/>
              <a:gd name="T12" fmla="*/ 1392 h 1392"/>
            </a:gdLst>
            <a:ahLst/>
            <a:cxnLst>
              <a:cxn ang="T6">
                <a:pos x="T0" y="T1"/>
              </a:cxn>
              <a:cxn ang="T7">
                <a:pos x="T2" y="T3"/>
              </a:cxn>
              <a:cxn ang="T8">
                <a:pos x="T4" y="T5"/>
              </a:cxn>
            </a:cxnLst>
            <a:rect l="T9" t="T10" r="T11" b="T12"/>
            <a:pathLst>
              <a:path w="144" h="1392">
                <a:moveTo>
                  <a:pt x="0" y="0"/>
                </a:moveTo>
                <a:cubicBezTo>
                  <a:pt x="12" y="268"/>
                  <a:pt x="24" y="536"/>
                  <a:pt x="48" y="768"/>
                </a:cubicBezTo>
                <a:cubicBezTo>
                  <a:pt x="72" y="1000"/>
                  <a:pt x="108" y="1196"/>
                  <a:pt x="144" y="13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vi-VN"/>
          </a:p>
        </p:txBody>
      </p:sp>
      <p:sp>
        <p:nvSpPr>
          <p:cNvPr id="25628" name="Freeform 28"/>
          <p:cNvSpPr>
            <a:spLocks/>
          </p:cNvSpPr>
          <p:nvPr/>
        </p:nvSpPr>
        <p:spPr bwMode="auto">
          <a:xfrm>
            <a:off x="6076397" y="1944216"/>
            <a:ext cx="228600" cy="3429000"/>
          </a:xfrm>
          <a:custGeom>
            <a:avLst/>
            <a:gdLst>
              <a:gd name="T0" fmla="*/ 0 w 384"/>
              <a:gd name="T1" fmla="*/ 0 h 1776"/>
              <a:gd name="T2" fmla="*/ 2147483647 w 384"/>
              <a:gd name="T3" fmla="*/ 2147483647 h 1776"/>
              <a:gd name="T4" fmla="*/ 2147483647 w 384"/>
              <a:gd name="T5" fmla="*/ 2147483647 h 1776"/>
              <a:gd name="T6" fmla="*/ 0 60000 65536"/>
              <a:gd name="T7" fmla="*/ 0 60000 65536"/>
              <a:gd name="T8" fmla="*/ 0 60000 65536"/>
              <a:gd name="T9" fmla="*/ 0 w 384"/>
              <a:gd name="T10" fmla="*/ 0 h 1776"/>
              <a:gd name="T11" fmla="*/ 384 w 384"/>
              <a:gd name="T12" fmla="*/ 1776 h 1776"/>
            </a:gdLst>
            <a:ahLst/>
            <a:cxnLst>
              <a:cxn ang="T6">
                <a:pos x="T0" y="T1"/>
              </a:cxn>
              <a:cxn ang="T7">
                <a:pos x="T2" y="T3"/>
              </a:cxn>
              <a:cxn ang="T8">
                <a:pos x="T4" y="T5"/>
              </a:cxn>
            </a:cxnLst>
            <a:rect l="T9" t="T10" r="T11" b="T12"/>
            <a:pathLst>
              <a:path w="384" h="1776">
                <a:moveTo>
                  <a:pt x="0" y="0"/>
                </a:moveTo>
                <a:cubicBezTo>
                  <a:pt x="16" y="188"/>
                  <a:pt x="32" y="376"/>
                  <a:pt x="96" y="672"/>
                </a:cubicBezTo>
                <a:cubicBezTo>
                  <a:pt x="160" y="968"/>
                  <a:pt x="272" y="1372"/>
                  <a:pt x="384" y="17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vi-VN"/>
          </a:p>
        </p:txBody>
      </p:sp>
      <p:sp>
        <p:nvSpPr>
          <p:cNvPr id="25629" name="Oval 29"/>
          <p:cNvSpPr>
            <a:spLocks noChangeArrowheads="1"/>
          </p:cNvSpPr>
          <p:nvPr/>
        </p:nvSpPr>
        <p:spPr bwMode="auto">
          <a:xfrm rot="-950695">
            <a:off x="5619197" y="2045816"/>
            <a:ext cx="688975" cy="909638"/>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sz="2400">
              <a:latin typeface="Times New Roman" pitchFamily="18" charset="0"/>
            </a:endParaRPr>
          </a:p>
        </p:txBody>
      </p:sp>
      <p:sp>
        <p:nvSpPr>
          <p:cNvPr id="168990" name="Oval 30"/>
          <p:cNvSpPr>
            <a:spLocks noChangeArrowheads="1"/>
          </p:cNvSpPr>
          <p:nvPr/>
        </p:nvSpPr>
        <p:spPr bwMode="auto">
          <a:xfrm rot="-612949">
            <a:off x="5695397" y="1258416"/>
            <a:ext cx="685800" cy="91281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en-US" sz="2400">
              <a:latin typeface="Times New Roman" pitchFamily="18" charset="0"/>
              <a:cs typeface="+mn-cs"/>
            </a:endParaRPr>
          </a:p>
        </p:txBody>
      </p:sp>
      <p:pic>
        <p:nvPicPr>
          <p:cNvPr id="25631" name="Picture 31"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47797" y="2249016"/>
            <a:ext cx="381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2" descr="Picture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81197" y="1812454"/>
            <a:ext cx="330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3" name="Oval 33"/>
          <p:cNvSpPr>
            <a:spLocks noChangeArrowheads="1"/>
          </p:cNvSpPr>
          <p:nvPr/>
        </p:nvSpPr>
        <p:spPr bwMode="auto">
          <a:xfrm>
            <a:off x="6077984" y="1715616"/>
            <a:ext cx="688975" cy="909638"/>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vi-VN" sz="2400">
              <a:latin typeface="Times New Roman" pitchFamily="18" charset="0"/>
            </a:endParaRPr>
          </a:p>
        </p:txBody>
      </p:sp>
      <p:pic>
        <p:nvPicPr>
          <p:cNvPr id="25634" name="Picture 34"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2880">
            <a:off x="171450" y="6323013"/>
            <a:ext cx="40862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Rectangle 35"/>
          <p:cNvSpPr>
            <a:spLocks noChangeArrowheads="1"/>
          </p:cNvSpPr>
          <p:nvPr/>
        </p:nvSpPr>
        <p:spPr bwMode="auto">
          <a:xfrm>
            <a:off x="4051300" y="1293813"/>
            <a:ext cx="217488" cy="5453062"/>
          </a:xfrm>
          <a:prstGeom prst="rect">
            <a:avLst/>
          </a:prstGeom>
          <a:gradFill rotWithShape="1">
            <a:gsLst>
              <a:gs pos="0">
                <a:srgbClr val="475E76"/>
              </a:gs>
              <a:gs pos="50000">
                <a:srgbClr val="99CCFF"/>
              </a:gs>
              <a:gs pos="100000">
                <a:srgbClr val="475E76"/>
              </a:gs>
            </a:gsLst>
            <a:lin ang="0" scaled="1"/>
          </a:gra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endParaRPr lang="vi-VN" sz="2400">
              <a:latin typeface="Times New Roman" pitchFamily="18" charset="0"/>
            </a:endParaRPr>
          </a:p>
        </p:txBody>
      </p:sp>
      <p:sp>
        <p:nvSpPr>
          <p:cNvPr id="2" name="TextBox 1"/>
          <p:cNvSpPr txBox="1"/>
          <p:nvPr/>
        </p:nvSpPr>
        <p:spPr>
          <a:xfrm>
            <a:off x="755576" y="1596856"/>
            <a:ext cx="2592288" cy="3416320"/>
          </a:xfrm>
          <a:prstGeom prst="rect">
            <a:avLst/>
          </a:prstGeom>
          <a:noFill/>
        </p:spPr>
        <p:txBody>
          <a:bodyPr wrap="square" rtlCol="0">
            <a:spAutoFit/>
          </a:bodyPr>
          <a:lstStyle/>
          <a:p>
            <a:pPr algn="ctr"/>
            <a:r>
              <a:rPr lang="vi-VN" sz="5400" b="1" dirty="0" smtClean="0">
                <a:solidFill>
                  <a:srgbClr val="C00000"/>
                </a:solidFill>
              </a:rPr>
              <a:t>Chân thành cảm ơn!</a:t>
            </a:r>
            <a:endParaRPr lang="vi-VN" sz="5400" b="1" dirty="0">
              <a:solidFill>
                <a:srgbClr val="C00000"/>
              </a:solidFill>
            </a:endParaRPr>
          </a:p>
        </p:txBody>
      </p:sp>
    </p:spTree>
    <p:extLst>
      <p:ext uri="{BB962C8B-B14F-4D97-AF65-F5344CB8AC3E}">
        <p14:creationId xmlns:p14="http://schemas.microsoft.com/office/powerpoint/2010/main" val="42206046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580594"/>
            <a:ext cx="6768752" cy="5016758"/>
          </a:xfrm>
          <a:prstGeom prst="rect">
            <a:avLst/>
          </a:prstGeom>
          <a:noFill/>
        </p:spPr>
        <p:txBody>
          <a:bodyPr wrap="square" rtlCol="0">
            <a:spAutoFit/>
          </a:bodyPr>
          <a:lstStyle/>
          <a:p>
            <a:pPr algn="just"/>
            <a:r>
              <a:rPr lang="vi-VN" sz="3200" dirty="0" smtClean="0"/>
              <a:t>              Nguyên </a:t>
            </a:r>
            <a:r>
              <a:rPr lang="vi-VN" sz="3200" dirty="0"/>
              <a:t>tắc lấy dẫn chứng trong đoạn văn ngắn là phải </a:t>
            </a:r>
            <a:r>
              <a:rPr lang="vi-VN" sz="3200" u="sng" dirty="0">
                <a:solidFill>
                  <a:srgbClr val="0033CC"/>
                </a:solidFill>
              </a:rPr>
              <a:t>phù hợp với phạm vi </a:t>
            </a:r>
            <a:r>
              <a:rPr lang="vi-VN" sz="3200" dirty="0"/>
              <a:t>của </a:t>
            </a:r>
            <a:r>
              <a:rPr lang="vi-VN" sz="3200"/>
              <a:t>đề </a:t>
            </a:r>
            <a:r>
              <a:rPr lang="vi-VN" sz="3200" smtClean="0"/>
              <a:t>bài</a:t>
            </a:r>
            <a:r>
              <a:rPr lang="en-US" sz="3200" smtClean="0"/>
              <a:t>.</a:t>
            </a:r>
            <a:r>
              <a:rPr lang="vi-VN" sz="3200" smtClean="0"/>
              <a:t> </a:t>
            </a:r>
            <a:r>
              <a:rPr lang="vi-VN" sz="3200" dirty="0"/>
              <a:t>Một điều cần lưu ý nữa trong lấy dẫn chứng đó là dẫn chứng cần </a:t>
            </a:r>
            <a:r>
              <a:rPr lang="vi-VN" sz="3200" u="sng" dirty="0">
                <a:solidFill>
                  <a:srgbClr val="0033CC"/>
                </a:solidFill>
              </a:rPr>
              <a:t>gần gũi </a:t>
            </a:r>
            <a:r>
              <a:rPr lang="vi-VN" sz="3200" dirty="0"/>
              <a:t>song vẫn phải </a:t>
            </a:r>
            <a:r>
              <a:rPr lang="vi-VN" sz="3200" u="sng" dirty="0">
                <a:solidFill>
                  <a:srgbClr val="0033CC"/>
                </a:solidFill>
              </a:rPr>
              <a:t>có tính thời sự</a:t>
            </a:r>
            <a:r>
              <a:rPr lang="vi-VN" sz="3200" dirty="0"/>
              <a:t>. </a:t>
            </a:r>
            <a:endParaRPr lang="vi-VN" sz="3200" dirty="0" smtClean="0"/>
          </a:p>
          <a:p>
            <a:pPr algn="just"/>
            <a:r>
              <a:rPr lang="vi-VN" sz="3200" dirty="0" smtClean="0"/>
              <a:t>=&gt; Nên </a:t>
            </a:r>
            <a:r>
              <a:rPr lang="vi-VN" sz="3200" dirty="0"/>
              <a:t>sưu tầm cho mình một vài dẫn chứng tiêu biểu, có tính thời sự, và đặc biệt là có thể sử dụng trong nhiều vấn đề khác nhau. </a:t>
            </a:r>
          </a:p>
        </p:txBody>
      </p:sp>
      <p:sp>
        <p:nvSpPr>
          <p:cNvPr id="5" name="TextBox 4"/>
          <p:cNvSpPr txBox="1"/>
          <p:nvPr/>
        </p:nvSpPr>
        <p:spPr>
          <a:xfrm>
            <a:off x="107504" y="620688"/>
            <a:ext cx="1800200" cy="5978944"/>
          </a:xfrm>
          <a:prstGeom prst="rect">
            <a:avLst/>
          </a:prstGeom>
          <a:solidFill>
            <a:srgbClr val="CCFF66"/>
          </a:solidFill>
          <a:ln w="28575">
            <a:solidFill>
              <a:srgbClr val="C00000"/>
            </a:solidFill>
          </a:ln>
        </p:spPr>
        <p:txBody>
          <a:bodyPr wrap="square" rtlCol="0">
            <a:spAutoFit/>
          </a:bodyPr>
          <a:lstStyle/>
          <a:p>
            <a:pPr algn="ctr">
              <a:lnSpc>
                <a:spcPct val="150000"/>
              </a:lnSpc>
            </a:pPr>
            <a:r>
              <a:rPr lang="en-US" sz="3700" b="1" dirty="0" smtClean="0">
                <a:solidFill>
                  <a:srgbClr val="FF0000"/>
                </a:solidFill>
              </a:rPr>
              <a:t>CÁCH LẤY DẪN CHỨNG CHO PHÙ HỢP</a:t>
            </a:r>
            <a:endParaRPr lang="vi-VN" sz="3700" b="1" dirty="0">
              <a:solidFill>
                <a:srgbClr val="FF0000"/>
              </a:solidFill>
            </a:endParaRPr>
          </a:p>
        </p:txBody>
      </p:sp>
    </p:spTree>
    <p:extLst>
      <p:ext uri="{BB962C8B-B14F-4D97-AF65-F5344CB8AC3E}">
        <p14:creationId xmlns:p14="http://schemas.microsoft.com/office/powerpoint/2010/main" val="255565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1800200" cy="5978944"/>
          </a:xfrm>
          <a:prstGeom prst="rect">
            <a:avLst/>
          </a:prstGeom>
          <a:solidFill>
            <a:srgbClr val="CCFF33"/>
          </a:solidFill>
          <a:ln w="19050">
            <a:solidFill>
              <a:srgbClr val="C00000"/>
            </a:solidFill>
          </a:ln>
        </p:spPr>
        <p:txBody>
          <a:bodyPr wrap="square" rtlCol="0">
            <a:spAutoFit/>
          </a:bodyPr>
          <a:lstStyle/>
          <a:p>
            <a:pPr algn="ctr">
              <a:lnSpc>
                <a:spcPct val="150000"/>
              </a:lnSpc>
            </a:pPr>
            <a:r>
              <a:rPr lang="en-US" sz="3700" b="1" dirty="0" smtClean="0">
                <a:solidFill>
                  <a:srgbClr val="FF0000"/>
                </a:solidFill>
              </a:rPr>
              <a:t>YÊU CẦU </a:t>
            </a:r>
            <a:r>
              <a:rPr lang="en-US" sz="3700" b="1" smtClean="0">
                <a:solidFill>
                  <a:srgbClr val="FF0000"/>
                </a:solidFill>
              </a:rPr>
              <a:t>GIỮA </a:t>
            </a:r>
          </a:p>
          <a:p>
            <a:pPr algn="ctr">
              <a:lnSpc>
                <a:spcPct val="150000"/>
              </a:lnSpc>
            </a:pPr>
            <a:r>
              <a:rPr lang="en-US" sz="3700" b="1" smtClean="0">
                <a:solidFill>
                  <a:srgbClr val="FF0000"/>
                </a:solidFill>
              </a:rPr>
              <a:t>LÍ LẼ </a:t>
            </a:r>
          </a:p>
          <a:p>
            <a:pPr algn="ctr">
              <a:lnSpc>
                <a:spcPct val="150000"/>
              </a:lnSpc>
            </a:pPr>
            <a:r>
              <a:rPr lang="en-US" sz="3700" b="1" smtClean="0">
                <a:solidFill>
                  <a:srgbClr val="FF0000"/>
                </a:solidFill>
              </a:rPr>
              <a:t>VÀ </a:t>
            </a:r>
          </a:p>
          <a:p>
            <a:pPr algn="ctr">
              <a:lnSpc>
                <a:spcPct val="150000"/>
              </a:lnSpc>
            </a:pPr>
            <a:r>
              <a:rPr lang="en-US" sz="3700" b="1" smtClean="0">
                <a:solidFill>
                  <a:srgbClr val="FF0000"/>
                </a:solidFill>
              </a:rPr>
              <a:t>DẪN </a:t>
            </a:r>
            <a:r>
              <a:rPr lang="en-US" sz="3700" b="1" dirty="0" smtClean="0">
                <a:solidFill>
                  <a:srgbClr val="FF0000"/>
                </a:solidFill>
              </a:rPr>
              <a:t>CHỨNG</a:t>
            </a:r>
            <a:endParaRPr lang="vi-VN" sz="3700" b="1" dirty="0">
              <a:solidFill>
                <a:srgbClr val="FF0000"/>
              </a:solidFill>
            </a:endParaRPr>
          </a:p>
        </p:txBody>
      </p:sp>
      <p:sp>
        <p:nvSpPr>
          <p:cNvPr id="6" name="TextBox 5"/>
          <p:cNvSpPr txBox="1"/>
          <p:nvPr/>
        </p:nvSpPr>
        <p:spPr>
          <a:xfrm>
            <a:off x="3309036" y="1412776"/>
            <a:ext cx="1368152" cy="584775"/>
          </a:xfrm>
          <a:prstGeom prst="rect">
            <a:avLst/>
          </a:prstGeom>
          <a:noFill/>
        </p:spPr>
        <p:txBody>
          <a:bodyPr wrap="square" rtlCol="0">
            <a:spAutoFit/>
          </a:bodyPr>
          <a:lstStyle/>
          <a:p>
            <a:r>
              <a:rPr lang="en-US" sz="3200" b="1" dirty="0" smtClean="0">
                <a:solidFill>
                  <a:srgbClr val="0033CC"/>
                </a:solidFill>
              </a:rPr>
              <a:t>LÍ LẼ</a:t>
            </a:r>
            <a:endParaRPr lang="vi-VN" sz="3200" b="1" dirty="0">
              <a:solidFill>
                <a:srgbClr val="0033CC"/>
              </a:solidFill>
            </a:endParaRPr>
          </a:p>
        </p:txBody>
      </p:sp>
      <p:sp>
        <p:nvSpPr>
          <p:cNvPr id="7" name="TextBox 6"/>
          <p:cNvSpPr txBox="1"/>
          <p:nvPr/>
        </p:nvSpPr>
        <p:spPr>
          <a:xfrm>
            <a:off x="6507208" y="1474331"/>
            <a:ext cx="2304256" cy="523220"/>
          </a:xfrm>
          <a:prstGeom prst="rect">
            <a:avLst/>
          </a:prstGeom>
          <a:noFill/>
        </p:spPr>
        <p:txBody>
          <a:bodyPr wrap="square" rtlCol="0">
            <a:spAutoFit/>
          </a:bodyPr>
          <a:lstStyle/>
          <a:p>
            <a:r>
              <a:rPr lang="en-US" sz="2800" b="1" dirty="0" smtClean="0">
                <a:solidFill>
                  <a:srgbClr val="0033CC"/>
                </a:solidFill>
              </a:rPr>
              <a:t>DẪN CHỨNG</a:t>
            </a:r>
            <a:endParaRPr lang="vi-VN" sz="2800" b="1" dirty="0">
              <a:solidFill>
                <a:srgbClr val="0033CC"/>
              </a:solidFill>
            </a:endParaRPr>
          </a:p>
        </p:txBody>
      </p:sp>
      <p:sp>
        <p:nvSpPr>
          <p:cNvPr id="8" name="TextBox 7"/>
          <p:cNvSpPr txBox="1"/>
          <p:nvPr/>
        </p:nvSpPr>
        <p:spPr>
          <a:xfrm>
            <a:off x="1976888" y="1997551"/>
            <a:ext cx="4032448" cy="4154984"/>
          </a:xfrm>
          <a:prstGeom prst="rect">
            <a:avLst/>
          </a:prstGeom>
          <a:noFill/>
        </p:spPr>
        <p:txBody>
          <a:bodyPr wrap="square" rtlCol="0">
            <a:spAutoFit/>
          </a:bodyPr>
          <a:lstStyle/>
          <a:p>
            <a:pPr algn="just"/>
            <a:r>
              <a:rPr lang="en-US" sz="2400" smtClean="0"/>
              <a:t>- </a:t>
            </a:r>
            <a:r>
              <a:rPr lang="en-US" sz="2400"/>
              <a:t>C</a:t>
            </a:r>
            <a:r>
              <a:rPr lang="en-US" sz="2400" smtClean="0"/>
              <a:t>ần </a:t>
            </a:r>
            <a:r>
              <a:rPr lang="en-US" sz="2400" dirty="0" smtClean="0"/>
              <a:t>hợp lí, phong phú, soi chiếu trên nhiều khía cạnh:</a:t>
            </a:r>
          </a:p>
          <a:p>
            <a:pPr algn="just"/>
            <a:r>
              <a:rPr lang="en-US" sz="2400" dirty="0" smtClean="0"/>
              <a:t>+ Với xã hội, với bản thân,…</a:t>
            </a:r>
          </a:p>
          <a:p>
            <a:pPr algn="just"/>
            <a:r>
              <a:rPr lang="en-US" sz="2400" dirty="0" smtClean="0"/>
              <a:t>+ Với công việc, với </a:t>
            </a:r>
            <a:r>
              <a:rPr lang="en-US" sz="2400" smtClean="0"/>
              <a:t>học tập</a:t>
            </a:r>
            <a:r>
              <a:rPr lang="en-US" sz="2400" dirty="0" smtClean="0"/>
              <a:t>,..</a:t>
            </a:r>
          </a:p>
          <a:p>
            <a:pPr algn="just"/>
            <a:r>
              <a:rPr lang="en-US" sz="2400" dirty="0" smtClean="0"/>
              <a:t>+ Với các khía cạnh của tự nhiên, xã hội,…</a:t>
            </a:r>
          </a:p>
          <a:p>
            <a:pPr algn="just"/>
            <a:r>
              <a:rPr lang="en-US" sz="2400" dirty="0" smtClean="0"/>
              <a:t>+ Phương diện chủ quan, khách quan,…</a:t>
            </a:r>
          </a:p>
          <a:p>
            <a:pPr algn="just"/>
            <a:r>
              <a:rPr lang="en-US" sz="2400" dirty="0" smtClean="0"/>
              <a:t>- Có thể trích những câu danh ngôn hay những câu nói để tăng sức thuyết phục…</a:t>
            </a:r>
            <a:endParaRPr lang="vi-VN" sz="2400" dirty="0"/>
          </a:p>
        </p:txBody>
      </p:sp>
      <p:sp>
        <p:nvSpPr>
          <p:cNvPr id="9" name="TextBox 8"/>
          <p:cNvSpPr txBox="1"/>
          <p:nvPr/>
        </p:nvSpPr>
        <p:spPr>
          <a:xfrm>
            <a:off x="6156176" y="2110204"/>
            <a:ext cx="2430256" cy="3046988"/>
          </a:xfrm>
          <a:prstGeom prst="rect">
            <a:avLst/>
          </a:prstGeom>
          <a:noFill/>
        </p:spPr>
        <p:txBody>
          <a:bodyPr wrap="square" rtlCol="0">
            <a:spAutoFit/>
          </a:bodyPr>
          <a:lstStyle/>
          <a:p>
            <a:pPr algn="just"/>
            <a:r>
              <a:rPr lang="en-US" sz="2400" smtClean="0"/>
              <a:t>- </a:t>
            </a:r>
            <a:r>
              <a:rPr lang="en-US" sz="2400"/>
              <a:t>P</a:t>
            </a:r>
            <a:r>
              <a:rPr lang="en-US" sz="2400" smtClean="0"/>
              <a:t>hải </a:t>
            </a:r>
            <a:r>
              <a:rPr lang="en-US" sz="2400" dirty="0" smtClean="0"/>
              <a:t>tiêu biểu, cụ thể, xác thực</a:t>
            </a:r>
          </a:p>
          <a:p>
            <a:pPr algn="just"/>
            <a:r>
              <a:rPr lang="en-US" sz="2400" dirty="0" smtClean="0"/>
              <a:t>- Không kể lể dẫn chứng, cần bàn luận, phân tích dẫn chứng ngắn gọn để làm sáng tỏ vấn đề</a:t>
            </a:r>
            <a:endParaRPr lang="vi-VN" sz="2400" dirty="0"/>
          </a:p>
        </p:txBody>
      </p:sp>
      <p:cxnSp>
        <p:nvCxnSpPr>
          <p:cNvPr id="11" name="Straight Connector 10"/>
          <p:cNvCxnSpPr/>
          <p:nvPr/>
        </p:nvCxnSpPr>
        <p:spPr>
          <a:xfrm>
            <a:off x="6084168" y="2169159"/>
            <a:ext cx="18016" cy="4178744"/>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29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500"/>
                                        <p:tgtEl>
                                          <p:spTgt spid="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150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500"/>
                                        <p:tgtEl>
                                          <p:spTgt spid="8"/>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1500"/>
                                        <p:tgtEl>
                                          <p:spTgt spid="9"/>
                                        </p:tgtEl>
                                      </p:cBhvr>
                                    </p:animEffect>
                                  </p:childTnLst>
                                </p:cTn>
                              </p:par>
                              <p:par>
                                <p:cTn id="17" presetID="6"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out)">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980728"/>
            <a:ext cx="8208912" cy="5616922"/>
          </a:xfrm>
          <a:prstGeom prst="rect">
            <a:avLst/>
          </a:prstGeom>
          <a:solidFill>
            <a:srgbClr val="92D050"/>
          </a:solidFill>
          <a:ln w="19050">
            <a:solidFill>
              <a:srgbClr val="C00000"/>
            </a:solidFill>
          </a:ln>
        </p:spPr>
        <p:txBody>
          <a:bodyPr wrap="square" rtlCol="0">
            <a:spAutoFit/>
          </a:bodyPr>
          <a:lstStyle/>
          <a:p>
            <a:pPr algn="ctr"/>
            <a:r>
              <a:rPr lang="en-US" sz="2300" b="1" dirty="0" err="1" smtClean="0">
                <a:solidFill>
                  <a:srgbClr val="C00000"/>
                </a:solidFill>
                <a:latin typeface="Times New Roman" pitchFamily="18" charset="0"/>
                <a:cs typeface="Times New Roman" pitchFamily="18" charset="0"/>
              </a:rPr>
              <a:t>VD1</a:t>
            </a:r>
            <a:r>
              <a:rPr lang="en-US" sz="2300" b="1" smtClean="0">
                <a:solidFill>
                  <a:srgbClr val="C00000"/>
                </a:solidFill>
                <a:latin typeface="Times New Roman" pitchFamily="18" charset="0"/>
                <a:cs typeface="Times New Roman" pitchFamily="18" charset="0"/>
              </a:rPr>
              <a:t>: “SỐNG </a:t>
            </a:r>
            <a:r>
              <a:rPr lang="en-US" sz="2300" b="1" dirty="0" smtClean="0">
                <a:solidFill>
                  <a:srgbClr val="C00000"/>
                </a:solidFill>
                <a:latin typeface="Times New Roman" pitchFamily="18" charset="0"/>
                <a:cs typeface="Times New Roman" pitchFamily="18" charset="0"/>
              </a:rPr>
              <a:t>LÀ </a:t>
            </a:r>
            <a:r>
              <a:rPr lang="en-US" sz="2300" b="1" smtClean="0">
                <a:solidFill>
                  <a:srgbClr val="C00000"/>
                </a:solidFill>
                <a:latin typeface="Times New Roman" pitchFamily="18" charset="0"/>
                <a:cs typeface="Times New Roman" pitchFamily="18" charset="0"/>
              </a:rPr>
              <a:t>CHO ĐI”</a:t>
            </a:r>
            <a:endParaRPr lang="en-US" sz="2300" b="1" dirty="0" smtClean="0">
              <a:solidFill>
                <a:srgbClr val="C00000"/>
              </a:solidFill>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Đời sống là một cuộc chuyển hóa giữa cho và nhận, nhận và cho. Chúng ta không thể sống mà cô lập, không kết nối với người khác, ngay cả cái yêu ghét của chúng ta cũng là yêu ghét trước cộng đồng. </a:t>
            </a:r>
            <a:r>
              <a:rPr lang="en-US" sz="2800" i="1" smtClean="0">
                <a:latin typeface="Times New Roman" pitchFamily="18" charset="0"/>
                <a:cs typeface="Times New Roman" pitchFamily="18" charset="0"/>
              </a:rPr>
              <a:t>“Bày tỏ mình, đối thoại cũng là tồn tại” </a:t>
            </a:r>
            <a:r>
              <a:rPr lang="en-US" sz="2800" smtClean="0">
                <a:latin typeface="Times New Roman" pitchFamily="18" charset="0"/>
                <a:cs typeface="Times New Roman" pitchFamily="18" charset="0"/>
              </a:rPr>
              <a:t>(Quan điểm của Bakhtin). Bạn biết đó, một đứa trẻ chỉ thật sự khôn lớn khi nó nhận được sự chăm sóc của cha mẹ, gia đình. Sau đó nữa, đứa trẻ sẽ nhận được sự giáo dục của nhà trường, sự bảo trợ của xã hội. Khi trưởng thành, đứa bé ngày nào sẽ lao động để thực hiện quyền lợi và nghĩa vụ với đất nước. Như vậy, đứa bé kia (hay chính chúng ta) nhận nhiều như vậy, lẽ nào lại không cho đi? (Sưu tầm)</a:t>
            </a:r>
            <a:endParaRPr lang="vi-VN" sz="2800" dirty="0">
              <a:latin typeface="Times New Roman" pitchFamily="18" charset="0"/>
              <a:cs typeface="Times New Roman" pitchFamily="18" charset="0"/>
            </a:endParaRPr>
          </a:p>
        </p:txBody>
      </p:sp>
      <p:pic>
        <p:nvPicPr>
          <p:cNvPr id="2" name="Thoại 0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592" y="260648"/>
            <a:ext cx="609600" cy="609600"/>
          </a:xfrm>
          <a:prstGeom prst="rect">
            <a:avLst/>
          </a:prstGeom>
        </p:spPr>
      </p:pic>
    </p:spTree>
    <p:extLst>
      <p:ext uri="{BB962C8B-B14F-4D97-AF65-F5344CB8AC3E}">
        <p14:creationId xmlns:p14="http://schemas.microsoft.com/office/powerpoint/2010/main" val="2984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01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7504" y="44624"/>
            <a:ext cx="4608512" cy="6817251"/>
          </a:xfrm>
          <a:prstGeom prst="rect">
            <a:avLst/>
          </a:prstGeom>
          <a:solidFill>
            <a:srgbClr val="92D050"/>
          </a:solidFill>
          <a:ln w="19050">
            <a:solidFill>
              <a:srgbClr val="C00000"/>
            </a:solidFill>
          </a:ln>
        </p:spPr>
        <p:txBody>
          <a:bodyPr wrap="square" rtlCol="0">
            <a:spAutoFit/>
          </a:bodyPr>
          <a:lstStyle/>
          <a:p>
            <a:pPr algn="just"/>
            <a:r>
              <a:rPr lang="en-US" sz="2300" b="1" dirty="0" err="1" smtClean="0">
                <a:solidFill>
                  <a:srgbClr val="C00000"/>
                </a:solidFill>
                <a:latin typeface="Times New Roman" pitchFamily="18" charset="0"/>
                <a:cs typeface="Times New Roman" pitchFamily="18" charset="0"/>
              </a:rPr>
              <a:t>VD1</a:t>
            </a:r>
            <a:r>
              <a:rPr lang="en-US" sz="2300" b="1" smtClean="0">
                <a:solidFill>
                  <a:srgbClr val="C00000"/>
                </a:solidFill>
                <a:latin typeface="Times New Roman" pitchFamily="18" charset="0"/>
                <a:cs typeface="Times New Roman" pitchFamily="18" charset="0"/>
              </a:rPr>
              <a:t>: “SỐNG </a:t>
            </a:r>
            <a:r>
              <a:rPr lang="en-US" sz="2300" b="1" dirty="0" smtClean="0">
                <a:solidFill>
                  <a:srgbClr val="C00000"/>
                </a:solidFill>
                <a:latin typeface="Times New Roman" pitchFamily="18" charset="0"/>
                <a:cs typeface="Times New Roman" pitchFamily="18" charset="0"/>
              </a:rPr>
              <a:t>LÀ </a:t>
            </a:r>
            <a:r>
              <a:rPr lang="en-US" sz="2300" b="1" smtClean="0">
                <a:solidFill>
                  <a:srgbClr val="C00000"/>
                </a:solidFill>
                <a:latin typeface="Times New Roman" pitchFamily="18" charset="0"/>
                <a:cs typeface="Times New Roman" pitchFamily="18" charset="0"/>
              </a:rPr>
              <a:t>CHO ĐI”</a:t>
            </a:r>
            <a:endParaRPr lang="en-US" sz="2300" b="1" dirty="0" smtClean="0">
              <a:solidFill>
                <a:srgbClr val="C00000"/>
              </a:solidFill>
              <a:latin typeface="Times New Roman" pitchFamily="18" charset="0"/>
              <a:cs typeface="Times New Roman" pitchFamily="18" charset="0"/>
            </a:endParaRPr>
          </a:p>
          <a:p>
            <a:pPr algn="just"/>
            <a:r>
              <a:rPr lang="en-US" sz="2300" dirty="0" smtClean="0">
                <a:latin typeface="Times New Roman" pitchFamily="18" charset="0"/>
                <a:cs typeface="Times New Roman" pitchFamily="18" charset="0"/>
              </a:rPr>
              <a:t>        Kỉ niệm đáng nhớ của </a:t>
            </a:r>
            <a:r>
              <a:rPr lang="en-US" sz="2300" b="1" dirty="0" smtClean="0">
                <a:solidFill>
                  <a:srgbClr val="C00000"/>
                </a:solidFill>
                <a:latin typeface="Times New Roman" pitchFamily="18" charset="0"/>
                <a:cs typeface="Times New Roman" pitchFamily="18" charset="0"/>
              </a:rPr>
              <a:t>Beethoven</a:t>
            </a:r>
            <a:r>
              <a:rPr lang="en-US" sz="2300" dirty="0" smtClean="0">
                <a:latin typeface="Times New Roman" pitchFamily="18" charset="0"/>
                <a:cs typeface="Times New Roman" pitchFamily="18" charset="0"/>
              </a:rPr>
              <a:t> không phải giây phút vinh quang mà  là trong một ngày u buồn vì tình yêu dang dở. Ông đã cất lên tiếng dương cầm trầm bằng để thương cho ước mong của cô gái </a:t>
            </a:r>
            <a:r>
              <a:rPr lang="en-US" sz="2300" smtClean="0">
                <a:latin typeface="Times New Roman" pitchFamily="18" charset="0"/>
                <a:cs typeface="Times New Roman" pitchFamily="18" charset="0"/>
              </a:rPr>
              <a:t>mù được ngắm nhìn </a:t>
            </a:r>
            <a:r>
              <a:rPr lang="en-US" sz="2300" dirty="0" smtClean="0">
                <a:latin typeface="Times New Roman" pitchFamily="18" charset="0"/>
                <a:cs typeface="Times New Roman" pitchFamily="18" charset="0"/>
              </a:rPr>
              <a:t>hồ đêm </a:t>
            </a:r>
            <a:r>
              <a:rPr lang="en-US" sz="2300" smtClean="0">
                <a:latin typeface="Times New Roman" pitchFamily="18" charset="0"/>
                <a:cs typeface="Times New Roman" pitchFamily="18" charset="0"/>
              </a:rPr>
              <a:t>dưới trăng. </a:t>
            </a:r>
            <a:r>
              <a:rPr lang="en-US" sz="2300" dirty="0" smtClean="0">
                <a:latin typeface="Times New Roman" pitchFamily="18" charset="0"/>
                <a:cs typeface="Times New Roman" pitchFamily="18" charset="0"/>
              </a:rPr>
              <a:t>Bản </a:t>
            </a:r>
            <a:r>
              <a:rPr lang="en-US" sz="2300" dirty="0" err="1" smtClean="0">
                <a:latin typeface="Times New Roman" pitchFamily="18" charset="0"/>
                <a:cs typeface="Times New Roman" pitchFamily="18" charset="0"/>
              </a:rPr>
              <a:t>Sonat</a:t>
            </a:r>
            <a:r>
              <a:rPr lang="en-US" sz="2300" dirty="0" smtClean="0">
                <a:latin typeface="Times New Roman" pitchFamily="18" charset="0"/>
                <a:cs typeface="Times New Roman" pitchFamily="18" charset="0"/>
              </a:rPr>
              <a:t> “Ánh trăng” vĩ </a:t>
            </a:r>
            <a:r>
              <a:rPr lang="en-US" sz="2300" smtClean="0">
                <a:latin typeface="Times New Roman" pitchFamily="18" charset="0"/>
                <a:cs typeface="Times New Roman" pitchFamily="18" charset="0"/>
              </a:rPr>
              <a:t>đại - tiếng đàn ấy đã </a:t>
            </a:r>
            <a:r>
              <a:rPr lang="en-US" sz="2300">
                <a:latin typeface="Times New Roman" pitchFamily="18" charset="0"/>
                <a:cs typeface="Times New Roman" pitchFamily="18" charset="0"/>
              </a:rPr>
              <a:t>giúp người con gái tội nghiệp  kia một lần duy nhất trong đời </a:t>
            </a:r>
            <a:r>
              <a:rPr lang="en-US" sz="2300" smtClean="0">
                <a:latin typeface="Times New Roman" pitchFamily="18" charset="0"/>
                <a:cs typeface="Times New Roman" pitchFamily="18" charset="0"/>
              </a:rPr>
              <a:t>nhìn </a:t>
            </a:r>
            <a:r>
              <a:rPr lang="en-US" sz="2300">
                <a:latin typeface="Times New Roman" pitchFamily="18" charset="0"/>
                <a:cs typeface="Times New Roman" pitchFamily="18" charset="0"/>
              </a:rPr>
              <a:t>được bằng trái </a:t>
            </a:r>
            <a:r>
              <a:rPr lang="en-US" sz="2300" smtClean="0">
                <a:latin typeface="Times New Roman" pitchFamily="18" charset="0"/>
                <a:cs typeface="Times New Roman" pitchFamily="18" charset="0"/>
              </a:rPr>
              <a:t>tim. Ánh </a:t>
            </a:r>
            <a:r>
              <a:rPr lang="en-US" sz="2300">
                <a:latin typeface="Times New Roman" pitchFamily="18" charset="0"/>
                <a:cs typeface="Times New Roman" pitchFamily="18" charset="0"/>
              </a:rPr>
              <a:t>trăng huyền </a:t>
            </a:r>
            <a:r>
              <a:rPr lang="en-US" sz="2300" smtClean="0">
                <a:latin typeface="Times New Roman" pitchFamily="18" charset="0"/>
                <a:cs typeface="Times New Roman" pitchFamily="18" charset="0"/>
              </a:rPr>
              <a:t>ảo đã </a:t>
            </a:r>
            <a:r>
              <a:rPr lang="en-US" sz="2300" dirty="0" smtClean="0">
                <a:latin typeface="Times New Roman" pitchFamily="18" charset="0"/>
                <a:cs typeface="Times New Roman" pitchFamily="18" charset="0"/>
              </a:rPr>
              <a:t>ra đời như thế. Sống không phải chỉ cất lên tiếng đàn của hoan ca, của ảo não riêng tư, mà  là để cất lên tiếng đàn cho nỗi buồn vui của đồng loại. Sống, là như thế, cho tất cả và nhận về bình yên</a:t>
            </a:r>
            <a:r>
              <a:rPr lang="en-US" sz="230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Sưu tầm)</a:t>
            </a:r>
            <a:endParaRPr lang="vi-VN" sz="2300" dirty="0">
              <a:latin typeface="Times New Roman" pitchFamily="18" charset="0"/>
              <a:cs typeface="Times New Roman" pitchFamily="18" charset="0"/>
            </a:endParaRPr>
          </a:p>
        </p:txBody>
      </p:sp>
      <p:pic>
        <p:nvPicPr>
          <p:cNvPr id="2052" name="Picture 4" descr="Image result for Bethov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5469" y="2061528"/>
            <a:ext cx="1664745" cy="10603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Rounded Rectangle 6"/>
          <p:cNvSpPr/>
          <p:nvPr/>
        </p:nvSpPr>
        <p:spPr>
          <a:xfrm>
            <a:off x="6206259" y="3501005"/>
            <a:ext cx="2880321" cy="936104"/>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00"/>
                </a:solidFill>
              </a:rPr>
              <a:t>Giúp cô gái mù “thấy” được ánh trăng bằng tiếng đàn của mình</a:t>
            </a:r>
            <a:endParaRPr lang="en-US" sz="2000">
              <a:solidFill>
                <a:srgbClr val="FFFF00"/>
              </a:solidFill>
            </a:endParaRPr>
          </a:p>
        </p:txBody>
      </p:sp>
      <p:sp>
        <p:nvSpPr>
          <p:cNvPr id="10" name="Rounded Rectangle 9"/>
          <p:cNvSpPr/>
          <p:nvPr/>
        </p:nvSpPr>
        <p:spPr>
          <a:xfrm>
            <a:off x="6782325" y="4632172"/>
            <a:ext cx="2304256" cy="951978"/>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00"/>
                </a:solidFill>
              </a:rPr>
              <a:t>Sống là cất tiếng đàn cho vui buồn đồng loại</a:t>
            </a:r>
            <a:endParaRPr lang="en-US" sz="2000">
              <a:solidFill>
                <a:srgbClr val="FFFF00"/>
              </a:solidFill>
            </a:endParaRPr>
          </a:p>
        </p:txBody>
      </p:sp>
      <p:sp>
        <p:nvSpPr>
          <p:cNvPr id="11" name="Rounded Rectangle 10"/>
          <p:cNvSpPr/>
          <p:nvPr/>
        </p:nvSpPr>
        <p:spPr>
          <a:xfrm>
            <a:off x="7212909" y="5737473"/>
            <a:ext cx="1873671" cy="931884"/>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00"/>
                </a:solidFill>
              </a:rPr>
              <a:t>Sống là cho tất cả và nhận về bình yên</a:t>
            </a:r>
            <a:endParaRPr lang="en-US" sz="2000">
              <a:solidFill>
                <a:srgbClr val="FFFF00"/>
              </a:solidFill>
            </a:endParaRPr>
          </a:p>
        </p:txBody>
      </p:sp>
      <p:sp>
        <p:nvSpPr>
          <p:cNvPr id="15" name="Bent-Up Arrow 14"/>
          <p:cNvSpPr/>
          <p:nvPr/>
        </p:nvSpPr>
        <p:spPr>
          <a:xfrm rot="5400000">
            <a:off x="5592526" y="3535347"/>
            <a:ext cx="832153"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rot="5400000">
            <a:off x="6206415" y="4702704"/>
            <a:ext cx="756507"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rot="5400000">
            <a:off x="6663817" y="5881980"/>
            <a:ext cx="756507"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88024" y="3645024"/>
            <a:ext cx="1418235" cy="400110"/>
          </a:xfrm>
          <a:prstGeom prst="rect">
            <a:avLst/>
          </a:prstGeom>
          <a:noFill/>
        </p:spPr>
        <p:txBody>
          <a:bodyPr wrap="square" rtlCol="0">
            <a:spAutoFit/>
          </a:bodyPr>
          <a:lstStyle/>
          <a:p>
            <a:r>
              <a:rPr lang="en-US" sz="2000" b="1" smtClean="0">
                <a:solidFill>
                  <a:srgbClr val="C00000"/>
                </a:solidFill>
              </a:rPr>
              <a:t>Tái hiện</a:t>
            </a:r>
            <a:endParaRPr lang="en-US" sz="2000" b="1">
              <a:solidFill>
                <a:srgbClr val="C00000"/>
              </a:solidFill>
            </a:endParaRPr>
          </a:p>
        </p:txBody>
      </p:sp>
      <p:sp>
        <p:nvSpPr>
          <p:cNvPr id="19" name="TextBox 18"/>
          <p:cNvSpPr txBox="1"/>
          <p:nvPr/>
        </p:nvSpPr>
        <p:spPr>
          <a:xfrm>
            <a:off x="5008320" y="4639336"/>
            <a:ext cx="1745940" cy="400110"/>
          </a:xfrm>
          <a:prstGeom prst="rect">
            <a:avLst/>
          </a:prstGeom>
          <a:noFill/>
        </p:spPr>
        <p:txBody>
          <a:bodyPr wrap="square" rtlCol="0">
            <a:spAutoFit/>
          </a:bodyPr>
          <a:lstStyle/>
          <a:p>
            <a:r>
              <a:rPr lang="en-US" sz="2000" b="1" smtClean="0">
                <a:solidFill>
                  <a:srgbClr val="C00000"/>
                </a:solidFill>
              </a:rPr>
              <a:t>Bình luận</a:t>
            </a:r>
            <a:endParaRPr lang="en-US" sz="2000" b="1">
              <a:solidFill>
                <a:srgbClr val="C00000"/>
              </a:solidFill>
            </a:endParaRPr>
          </a:p>
        </p:txBody>
      </p:sp>
      <p:sp>
        <p:nvSpPr>
          <p:cNvPr id="20" name="TextBox 19"/>
          <p:cNvSpPr txBox="1"/>
          <p:nvPr/>
        </p:nvSpPr>
        <p:spPr>
          <a:xfrm>
            <a:off x="5156452" y="5867514"/>
            <a:ext cx="1872210" cy="400110"/>
          </a:xfrm>
          <a:prstGeom prst="rect">
            <a:avLst/>
          </a:prstGeom>
          <a:noFill/>
        </p:spPr>
        <p:txBody>
          <a:bodyPr wrap="square" rtlCol="0">
            <a:spAutoFit/>
          </a:bodyPr>
          <a:lstStyle/>
          <a:p>
            <a:r>
              <a:rPr lang="en-US" sz="2000" b="1" smtClean="0">
                <a:solidFill>
                  <a:srgbClr val="C00000"/>
                </a:solidFill>
              </a:rPr>
              <a:t>Chốt ý bám đề</a:t>
            </a:r>
            <a:endParaRPr lang="en-US" sz="2000" b="1">
              <a:solidFill>
                <a:srgbClr val="C00000"/>
              </a:solidFill>
            </a:endParaRPr>
          </a:p>
        </p:txBody>
      </p:sp>
      <p:sp>
        <p:nvSpPr>
          <p:cNvPr id="13" name="Rounded Rectangle 12"/>
          <p:cNvSpPr/>
          <p:nvPr/>
        </p:nvSpPr>
        <p:spPr>
          <a:xfrm>
            <a:off x="4884343" y="764704"/>
            <a:ext cx="2328566" cy="906917"/>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Lí lẽ: </a:t>
            </a:r>
            <a:r>
              <a:rPr lang="en-US" sz="2000" smtClean="0">
                <a:solidFill>
                  <a:srgbClr val="FFFF00"/>
                </a:solidFill>
              </a:rPr>
              <a:t>Sống là cho và nhận, ta đã nhận =&gt; Phải cho đi</a:t>
            </a:r>
            <a:endParaRPr lang="en-US" sz="2000">
              <a:solidFill>
                <a:srgbClr val="FFFF00"/>
              </a:solidFill>
            </a:endParaRPr>
          </a:p>
        </p:txBody>
      </p:sp>
      <p:sp>
        <p:nvSpPr>
          <p:cNvPr id="14" name="Bent-Up Arrow 13"/>
          <p:cNvSpPr/>
          <p:nvPr/>
        </p:nvSpPr>
        <p:spPr>
          <a:xfrm rot="5400000">
            <a:off x="4862598" y="1860021"/>
            <a:ext cx="763571" cy="46878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09222" y="2500129"/>
            <a:ext cx="958027" cy="707886"/>
          </a:xfrm>
          <a:prstGeom prst="rect">
            <a:avLst/>
          </a:prstGeom>
          <a:noFill/>
        </p:spPr>
        <p:txBody>
          <a:bodyPr wrap="square" rtlCol="0">
            <a:spAutoFit/>
          </a:bodyPr>
          <a:lstStyle/>
          <a:p>
            <a:r>
              <a:rPr lang="en-US" sz="2000" b="1" smtClean="0">
                <a:solidFill>
                  <a:srgbClr val="C00000"/>
                </a:solidFill>
              </a:rPr>
              <a:t>Dẫn </a:t>
            </a:r>
          </a:p>
          <a:p>
            <a:r>
              <a:rPr lang="en-US" sz="2000" b="1">
                <a:solidFill>
                  <a:srgbClr val="C00000"/>
                </a:solidFill>
              </a:rPr>
              <a:t>c</a:t>
            </a:r>
            <a:r>
              <a:rPr lang="en-US" sz="2000" b="1" smtClean="0">
                <a:solidFill>
                  <a:srgbClr val="C00000"/>
                </a:solidFill>
              </a:rPr>
              <a:t>hứng</a:t>
            </a:r>
            <a:endParaRPr lang="en-US" sz="2000" b="1">
              <a:solidFill>
                <a:srgbClr val="C00000"/>
              </a:solidFill>
            </a:endParaRPr>
          </a:p>
        </p:txBody>
      </p:sp>
      <p:cxnSp>
        <p:nvCxnSpPr>
          <p:cNvPr id="3" name="Straight Connector 2"/>
          <p:cNvCxnSpPr/>
          <p:nvPr/>
        </p:nvCxnSpPr>
        <p:spPr>
          <a:xfrm>
            <a:off x="1907704" y="3555604"/>
            <a:ext cx="266429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520" y="3915644"/>
            <a:ext cx="43204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520" y="4295241"/>
            <a:ext cx="43204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9512" y="4995764"/>
            <a:ext cx="5040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520" y="5646173"/>
            <a:ext cx="43204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1720" y="6034188"/>
            <a:ext cx="25202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520" y="6435921"/>
            <a:ext cx="43204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Thoại 0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87012" y="166399"/>
            <a:ext cx="609600" cy="609600"/>
          </a:xfrm>
          <a:prstGeom prst="rect">
            <a:avLst/>
          </a:prstGeom>
        </p:spPr>
      </p:pic>
    </p:spTree>
    <p:extLst>
      <p:ext uri="{BB962C8B-B14F-4D97-AF65-F5344CB8AC3E}">
        <p14:creationId xmlns:p14="http://schemas.microsoft.com/office/powerpoint/2010/main" val="42061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out)">
                                      <p:cBhvr>
                                        <p:cTn id="12" dur="1250"/>
                                        <p:tgtEl>
                                          <p:spTgt spid="2052"/>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1250"/>
                                        <p:tgtEl>
                                          <p:spTgt spid="13"/>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out)">
                                      <p:cBhvr>
                                        <p:cTn id="18" dur="1250"/>
                                        <p:tgtEl>
                                          <p:spTgt spid="14"/>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out)">
                                      <p:cBhvr>
                                        <p:cTn id="21" dur="12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out)">
                                      <p:cBhvr>
                                        <p:cTn id="26" dur="1250"/>
                                        <p:tgtEl>
                                          <p:spTgt spid="7"/>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out)">
                                      <p:cBhvr>
                                        <p:cTn id="29" dur="1250"/>
                                        <p:tgtEl>
                                          <p:spTgt spid="15"/>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out)">
                                      <p:cBhvr>
                                        <p:cTn id="32" dur="1250"/>
                                        <p:tgtEl>
                                          <p:spTgt spid="9"/>
                                        </p:tgtEl>
                                      </p:cBhvr>
                                    </p:animEffect>
                                  </p:childTnLst>
                                </p:cTn>
                              </p:par>
                              <p:par>
                                <p:cTn id="33" presetID="6" presetClass="entr" presetSubtype="32"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out)">
                                      <p:cBhvr>
                                        <p:cTn id="35" dur="1000"/>
                                        <p:tgtEl>
                                          <p:spTgt spid="3"/>
                                        </p:tgtEl>
                                      </p:cBhvr>
                                    </p:animEffect>
                                  </p:childTnLst>
                                </p:cTn>
                              </p:par>
                              <p:par>
                                <p:cTn id="36" presetID="6" presetClass="entr" presetSubtype="3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out)">
                                      <p:cBhvr>
                                        <p:cTn id="38" dur="1000"/>
                                        <p:tgtEl>
                                          <p:spTgt spid="21"/>
                                        </p:tgtEl>
                                      </p:cBhvr>
                                    </p:animEffect>
                                  </p:childTnLst>
                                </p:cTn>
                              </p:par>
                              <p:par>
                                <p:cTn id="39" presetID="6" presetClass="entr" presetSubtype="3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out)">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out)">
                                      <p:cBhvr>
                                        <p:cTn id="46" dur="1250"/>
                                        <p:tgtEl>
                                          <p:spTgt spid="10"/>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out)">
                                      <p:cBhvr>
                                        <p:cTn id="49" dur="1250"/>
                                        <p:tgtEl>
                                          <p:spTgt spid="16"/>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out)">
                                      <p:cBhvr>
                                        <p:cTn id="52" dur="1250"/>
                                        <p:tgtEl>
                                          <p:spTgt spid="19"/>
                                        </p:tgtEl>
                                      </p:cBhvr>
                                    </p:animEffect>
                                  </p:childTnLst>
                                </p:cTn>
                              </p:par>
                              <p:par>
                                <p:cTn id="53" presetID="6" presetClass="entr" presetSubtype="32"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1000"/>
                                        <p:tgtEl>
                                          <p:spTgt spid="23"/>
                                        </p:tgtEl>
                                      </p:cBhvr>
                                    </p:animEffect>
                                  </p:childTnLst>
                                </p:cTn>
                              </p:par>
                              <p:par>
                                <p:cTn id="56" presetID="6" presetClass="entr" presetSubtype="32"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out)">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out)">
                                      <p:cBhvr>
                                        <p:cTn id="63" dur="1000"/>
                                        <p:tgtEl>
                                          <p:spTgt spid="11"/>
                                        </p:tgtEl>
                                      </p:cBhvr>
                                    </p:animEffect>
                                  </p:childTnLst>
                                </p:cTn>
                              </p:par>
                              <p:par>
                                <p:cTn id="64" presetID="6" presetClass="entr" presetSubtype="32"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ircle(out)">
                                      <p:cBhvr>
                                        <p:cTn id="66" dur="1000"/>
                                        <p:tgtEl>
                                          <p:spTgt spid="17"/>
                                        </p:tgtEl>
                                      </p:cBhvr>
                                    </p:animEffect>
                                  </p:childTnLst>
                                </p:cTn>
                              </p:par>
                              <p:par>
                                <p:cTn id="67" presetID="6" presetClass="entr" presetSubtype="3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out)">
                                      <p:cBhvr>
                                        <p:cTn id="69" dur="1000"/>
                                        <p:tgtEl>
                                          <p:spTgt spid="20"/>
                                        </p:tgtEl>
                                      </p:cBhvr>
                                    </p:animEffect>
                                  </p:childTnLst>
                                </p:cTn>
                              </p:par>
                              <p:par>
                                <p:cTn id="70" presetID="6" presetClass="entr" presetSubtype="32"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circle(out)">
                                      <p:cBhvr>
                                        <p:cTn id="72" dur="1000"/>
                                        <p:tgtEl>
                                          <p:spTgt spid="25"/>
                                        </p:tgtEl>
                                      </p:cBhvr>
                                    </p:animEffect>
                                  </p:childTnLst>
                                </p:cTn>
                              </p:par>
                              <p:par>
                                <p:cTn id="73" presetID="6" presetClass="entr" presetSubtype="32"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circle(out)">
                                      <p:cBhvr>
                                        <p:cTn id="7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43979" fill="hold"/>
                                        <p:tgtEl>
                                          <p:spTgt spid="2"/>
                                        </p:tgtEl>
                                      </p:cBhvr>
                                    </p:cmd>
                                  </p:childTnLst>
                                </p:cTn>
                              </p:par>
                            </p:childTnLst>
                          </p:cTn>
                        </p:par>
                      </p:childTnLst>
                    </p:cTn>
                  </p:par>
                </p:childTnLst>
              </p:cTn>
              <p:nextCondLst>
                <p:cond evt="onClick" delay="0">
                  <p:tgtEl>
                    <p:spTgt spid="2"/>
                  </p:tgtEl>
                </p:cond>
              </p:nextCondLst>
            </p:seq>
            <p:audio>
              <p:cMediaNode vol="80000">
                <p:cTn id="81" fill="hold" display="0">
                  <p:stCondLst>
                    <p:cond delay="indefinite"/>
                  </p:stCondLst>
                  <p:endCondLst>
                    <p:cond evt="onStopAudio" delay="0">
                      <p:tgtEl>
                        <p:sldTgt/>
                      </p:tgtEl>
                    </p:cond>
                  </p:endCondLst>
                </p:cTn>
                <p:tgtEl>
                  <p:spTgt spid="2"/>
                </p:tgtEl>
              </p:cMediaNode>
            </p:audio>
          </p:childTnLst>
        </p:cTn>
      </p:par>
    </p:tnLst>
    <p:bldLst>
      <p:bldP spid="5" grpId="0" animBg="1"/>
      <p:bldP spid="7" grpId="0" animBg="1"/>
      <p:bldP spid="10" grpId="0" animBg="1"/>
      <p:bldP spid="11" grpId="0" animBg="1"/>
      <p:bldP spid="15" grpId="0" animBg="1"/>
      <p:bldP spid="16" grpId="0" animBg="1"/>
      <p:bldP spid="17" grpId="0" animBg="1"/>
      <p:bldP spid="9" grpId="0"/>
      <p:bldP spid="19" grpId="0"/>
      <p:bldP spid="20" grpId="0"/>
      <p:bldP spid="13" grpId="0" animBg="1"/>
      <p:bldP spid="14"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24744"/>
            <a:ext cx="8532440" cy="5570756"/>
          </a:xfrm>
          <a:prstGeom prst="rect">
            <a:avLst/>
          </a:prstGeom>
          <a:solidFill>
            <a:srgbClr val="92D050"/>
          </a:solidFill>
          <a:ln w="19050" cmpd="thickThin">
            <a:solidFill>
              <a:srgbClr val="C00000"/>
            </a:solidFill>
          </a:ln>
        </p:spPr>
        <p:txBody>
          <a:bodyPr wrap="square" rtlCol="0">
            <a:spAutoFit/>
          </a:bodyPr>
          <a:lstStyle/>
          <a:p>
            <a:pPr algn="ctr"/>
            <a:r>
              <a:rPr lang="en-US" sz="2400" b="1" u="sng" smtClean="0">
                <a:solidFill>
                  <a:srgbClr val="C00000"/>
                </a:solidFill>
                <a:latin typeface="Times New Roman" pitchFamily="18" charset="0"/>
                <a:cs typeface="Times New Roman" pitchFamily="18" charset="0"/>
              </a:rPr>
              <a:t>VD2</a:t>
            </a:r>
            <a:r>
              <a:rPr lang="en-US" sz="2400" b="1" smtClean="0">
                <a:solidFill>
                  <a:srgbClr val="C00000"/>
                </a:solidFill>
                <a:latin typeface="Times New Roman" pitchFamily="18" charset="0"/>
                <a:cs typeface="Times New Roman" pitchFamily="18" charset="0"/>
              </a:rPr>
              <a:t>: CUỘC SỐNG PHẢI TRẢI QUA KHÓ KHĂN </a:t>
            </a:r>
          </a:p>
          <a:p>
            <a:pPr algn="ctr"/>
            <a:r>
              <a:rPr lang="en-US" sz="2400" b="1" smtClean="0">
                <a:solidFill>
                  <a:srgbClr val="C00000"/>
                </a:solidFill>
                <a:latin typeface="Times New Roman" pitchFamily="18" charset="0"/>
                <a:cs typeface="Times New Roman" pitchFamily="18" charset="0"/>
              </a:rPr>
              <a:t>VÀ THỬ THÁCH</a:t>
            </a:r>
            <a:endParaRPr lang="en-US" sz="2400" b="1" dirty="0" smtClean="0">
              <a:solidFill>
                <a:srgbClr val="C00000"/>
              </a:solidFill>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Phan Bội Châu từng viết:</a:t>
            </a:r>
          </a:p>
          <a:p>
            <a:pPr algn="just"/>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i="1" smtClean="0">
                <a:latin typeface="Times New Roman" pitchFamily="18" charset="0"/>
                <a:cs typeface="Times New Roman" pitchFamily="18" charset="0"/>
              </a:rPr>
              <a:t>Ví phỏng đường đời bằng phẳng cả</a:t>
            </a:r>
          </a:p>
          <a:p>
            <a:pPr algn="just"/>
            <a:r>
              <a:rPr lang="en-US" sz="2800" i="1">
                <a:latin typeface="Times New Roman" pitchFamily="18" charset="0"/>
                <a:cs typeface="Times New Roman" pitchFamily="18" charset="0"/>
              </a:rPr>
              <a:t> </a:t>
            </a:r>
            <a:r>
              <a:rPr lang="en-US" sz="2800" i="1" smtClean="0">
                <a:latin typeface="Times New Roman" pitchFamily="18" charset="0"/>
                <a:cs typeface="Times New Roman" pitchFamily="18" charset="0"/>
              </a:rPr>
              <a:t>                      Anh hùng hào kiệt có hơn ai</a:t>
            </a:r>
            <a:r>
              <a:rPr lang="en-US" sz="2800" smtClean="0">
                <a:latin typeface="Times New Roman" pitchFamily="18" charset="0"/>
                <a:cs typeface="Times New Roman" pitchFamily="18" charset="0"/>
              </a:rPr>
              <a:t>.</a:t>
            </a:r>
          </a:p>
          <a:p>
            <a:pPr algn="just"/>
            <a:r>
              <a:rPr lang="en-US" sz="2800" smtClean="0">
                <a:latin typeface="Times New Roman" pitchFamily="18" charset="0"/>
                <a:cs typeface="Times New Roman" pitchFamily="18" charset="0"/>
              </a:rPr>
              <a:t>Chính vì cuộc sống không bằng phẳng, ta mới có thể tỏa sáng theo cách riêng của mình, được là chính mình. Nếu không dám tự tin để chứng tỏ bản thân, ta sẽ trôi theo dòng đời bất tận, chìm giữa cuộc đời bấp bênh. Nếu ta chỉ oán thán cuộc đời bất công, méo mó thì làm gì có thời gian để nghĩ đến những điều tốt đẹp và đặc biệt làm sao xây dựng được thương hiệu cho riêng mình từ những khó khăn và thử thách đó? </a:t>
            </a:r>
            <a:endParaRPr lang="vi-VN" sz="2800" dirty="0">
              <a:latin typeface="Times New Roman" pitchFamily="18" charset="0"/>
              <a:cs typeface="Times New Roman" pitchFamily="18" charset="0"/>
            </a:endParaRPr>
          </a:p>
        </p:txBody>
      </p:sp>
      <p:pic>
        <p:nvPicPr>
          <p:cNvPr id="2" name="Thoại 0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71800" y="188640"/>
            <a:ext cx="609600" cy="609600"/>
          </a:xfrm>
          <a:prstGeom prst="rect">
            <a:avLst/>
          </a:prstGeom>
        </p:spPr>
      </p:pic>
    </p:spTree>
    <p:extLst>
      <p:ext uri="{BB962C8B-B14F-4D97-AF65-F5344CB8AC3E}">
        <p14:creationId xmlns:p14="http://schemas.microsoft.com/office/powerpoint/2010/main" val="38945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432"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72008" y="71340"/>
            <a:ext cx="4572000" cy="6724918"/>
          </a:xfrm>
          <a:prstGeom prst="rect">
            <a:avLst/>
          </a:prstGeom>
          <a:solidFill>
            <a:srgbClr val="92D050"/>
          </a:solidFill>
          <a:ln w="19050" cmpd="thickThin">
            <a:solidFill>
              <a:srgbClr val="C00000"/>
            </a:solidFill>
          </a:ln>
        </p:spPr>
        <p:txBody>
          <a:bodyPr wrap="square" rtlCol="0">
            <a:spAutoFit/>
          </a:bodyPr>
          <a:lstStyle/>
          <a:p>
            <a:pPr algn="just"/>
            <a:r>
              <a:rPr lang="en-US" sz="2000" b="1" u="sng" smtClean="0">
                <a:solidFill>
                  <a:srgbClr val="C00000"/>
                </a:solidFill>
                <a:latin typeface="Times New Roman" pitchFamily="18" charset="0"/>
                <a:cs typeface="Times New Roman" pitchFamily="18" charset="0"/>
              </a:rPr>
              <a:t>VD2</a:t>
            </a:r>
            <a:r>
              <a:rPr lang="en-US" sz="2000" b="1" smtClean="0">
                <a:solidFill>
                  <a:srgbClr val="C00000"/>
                </a:solidFill>
                <a:latin typeface="Times New Roman" pitchFamily="18" charset="0"/>
                <a:cs typeface="Times New Roman" pitchFamily="18" charset="0"/>
              </a:rPr>
              <a:t>: CUỘC SỐNG PHẢI TRẢI QUA KHÓ KHĂN VÀ THỬ THÁCH</a:t>
            </a:r>
            <a:endParaRPr lang="en-US" sz="2000" b="1" dirty="0" smtClean="0">
              <a:solidFill>
                <a:srgbClr val="C00000"/>
              </a:solidFill>
              <a:latin typeface="Times New Roman" pitchFamily="18" charset="0"/>
              <a:cs typeface="Times New Roman" pitchFamily="18" charset="0"/>
            </a:endParaRPr>
          </a:p>
          <a:p>
            <a:pPr algn="just"/>
            <a:r>
              <a:rPr lang="en-US" sz="2300" smtClean="0">
                <a:latin typeface="Times New Roman" pitchFamily="18" charset="0"/>
                <a:cs typeface="Times New Roman" pitchFamily="18" charset="0"/>
              </a:rPr>
              <a:t>        Ta không khó để tìm kiếm những con người như vậy trong cuộc sống muôn hình hiện nay. Đó là chủ tịch tập đoàn Microsoft: </a:t>
            </a:r>
            <a:r>
              <a:rPr lang="en-US" sz="2300" b="1" smtClean="0">
                <a:solidFill>
                  <a:srgbClr val="C00000"/>
                </a:solidFill>
                <a:latin typeface="Times New Roman" pitchFamily="18" charset="0"/>
                <a:cs typeface="Times New Roman" pitchFamily="18" charset="0"/>
              </a:rPr>
              <a:t>Bill Gates</a:t>
            </a:r>
            <a:r>
              <a:rPr lang="en-US" sz="2300" smtClean="0">
                <a:latin typeface="Times New Roman" pitchFamily="18" charset="0"/>
                <a:cs typeface="Times New Roman" pitchFamily="18" charset="0"/>
              </a:rPr>
              <a:t>. Chọn ngã rẽ khác thay vì đại học, ông đã chọn cho mình một thương hiệu riêng bằng khả năng của bản thân để rồi ông trở thành tỉ phú thế giới và tập đoàn Microsoft được công chúng biết đến, sử dụng rộng rãi trên toàn cầu. Dù sóng gió trong cuộc đời ông không ít nhưng ông lại chọn cho mình một hướng đi riêng để thành công. Phải chăng ông đang tìm hạnh phúc cho riêng mình bằng những khó khăn và thử thách?</a:t>
            </a:r>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p>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Sưu tầm)</a:t>
            </a:r>
            <a:endParaRPr lang="vi-VN" sz="2300" dirty="0">
              <a:latin typeface="Times New Roman" pitchFamily="18" charset="0"/>
              <a:cs typeface="Times New Roman" pitchFamily="18" charset="0"/>
            </a:endParaRPr>
          </a:p>
        </p:txBody>
      </p:sp>
      <p:pic>
        <p:nvPicPr>
          <p:cNvPr id="3074" name="Picture 2" descr="Image result for Bill ga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4329" y="1988840"/>
            <a:ext cx="1783975" cy="11322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Rounded Rectangle 6"/>
          <p:cNvSpPr/>
          <p:nvPr/>
        </p:nvSpPr>
        <p:spPr>
          <a:xfrm>
            <a:off x="6156174" y="3284984"/>
            <a:ext cx="2880321" cy="936104"/>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00"/>
                </a:solidFill>
              </a:rPr>
              <a:t>Chọn con đường riêng: bỏ học Đại học, mở c.ty</a:t>
            </a:r>
            <a:endParaRPr lang="en-US" sz="2000">
              <a:solidFill>
                <a:srgbClr val="FFFF00"/>
              </a:solidFill>
            </a:endParaRPr>
          </a:p>
        </p:txBody>
      </p:sp>
      <p:sp>
        <p:nvSpPr>
          <p:cNvPr id="8" name="Rounded Rectangle 7"/>
          <p:cNvSpPr/>
          <p:nvPr/>
        </p:nvSpPr>
        <p:spPr>
          <a:xfrm>
            <a:off x="6588224" y="4349230"/>
            <a:ext cx="2448272" cy="951978"/>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FF00"/>
                </a:solidFill>
              </a:rPr>
              <a:t>Phải trải qua nhiều khó khăn, thử thách</a:t>
            </a:r>
            <a:endParaRPr lang="en-US" sz="2000">
              <a:solidFill>
                <a:srgbClr val="FFFF00"/>
              </a:solidFill>
            </a:endParaRPr>
          </a:p>
        </p:txBody>
      </p:sp>
      <p:sp>
        <p:nvSpPr>
          <p:cNvPr id="9" name="Rounded Rectangle 8"/>
          <p:cNvSpPr/>
          <p:nvPr/>
        </p:nvSpPr>
        <p:spPr>
          <a:xfrm>
            <a:off x="7020272" y="5504679"/>
            <a:ext cx="2016223" cy="1291578"/>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FF00"/>
                </a:solidFill>
              </a:rPr>
              <a:t>S</a:t>
            </a:r>
            <a:r>
              <a:rPr lang="en-US" sz="2000" smtClean="0">
                <a:solidFill>
                  <a:srgbClr val="FFFF00"/>
                </a:solidFill>
              </a:rPr>
              <a:t>óng gió cuộc đời không ít: đã thành công và hạnh phúc</a:t>
            </a:r>
            <a:endParaRPr lang="en-US" sz="2000">
              <a:solidFill>
                <a:srgbClr val="FFFF00"/>
              </a:solidFill>
            </a:endParaRPr>
          </a:p>
        </p:txBody>
      </p:sp>
      <p:sp>
        <p:nvSpPr>
          <p:cNvPr id="10" name="Bent-Up Arrow 9"/>
          <p:cNvSpPr/>
          <p:nvPr/>
        </p:nvSpPr>
        <p:spPr>
          <a:xfrm rot="5400000">
            <a:off x="5617775" y="3394657"/>
            <a:ext cx="681486"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44008" y="3460938"/>
            <a:ext cx="1178826" cy="400110"/>
          </a:xfrm>
          <a:prstGeom prst="rect">
            <a:avLst/>
          </a:prstGeom>
          <a:noFill/>
        </p:spPr>
        <p:txBody>
          <a:bodyPr wrap="square" rtlCol="0">
            <a:spAutoFit/>
          </a:bodyPr>
          <a:lstStyle/>
          <a:p>
            <a:r>
              <a:rPr lang="en-US" sz="2000" b="1" smtClean="0">
                <a:solidFill>
                  <a:srgbClr val="C00000"/>
                </a:solidFill>
              </a:rPr>
              <a:t>Tái hiện</a:t>
            </a:r>
            <a:endParaRPr lang="en-US" sz="2000" b="1">
              <a:solidFill>
                <a:srgbClr val="C00000"/>
              </a:solidFill>
            </a:endParaRPr>
          </a:p>
        </p:txBody>
      </p:sp>
      <p:sp>
        <p:nvSpPr>
          <p:cNvPr id="14" name="TextBox 13"/>
          <p:cNvSpPr txBox="1"/>
          <p:nvPr/>
        </p:nvSpPr>
        <p:spPr>
          <a:xfrm>
            <a:off x="4644008" y="4469050"/>
            <a:ext cx="1745940" cy="400110"/>
          </a:xfrm>
          <a:prstGeom prst="rect">
            <a:avLst/>
          </a:prstGeom>
          <a:noFill/>
        </p:spPr>
        <p:txBody>
          <a:bodyPr wrap="square" rtlCol="0">
            <a:spAutoFit/>
          </a:bodyPr>
          <a:lstStyle/>
          <a:p>
            <a:r>
              <a:rPr lang="en-US" sz="2000" b="1" smtClean="0">
                <a:solidFill>
                  <a:srgbClr val="C00000"/>
                </a:solidFill>
              </a:rPr>
              <a:t>Bình luận</a:t>
            </a:r>
            <a:endParaRPr lang="en-US" sz="2000" b="1">
              <a:solidFill>
                <a:srgbClr val="C00000"/>
              </a:solidFill>
            </a:endParaRPr>
          </a:p>
        </p:txBody>
      </p:sp>
      <p:sp>
        <p:nvSpPr>
          <p:cNvPr id="15" name="TextBox 14"/>
          <p:cNvSpPr txBox="1"/>
          <p:nvPr/>
        </p:nvSpPr>
        <p:spPr>
          <a:xfrm>
            <a:off x="4788022" y="5693186"/>
            <a:ext cx="1872210" cy="400110"/>
          </a:xfrm>
          <a:prstGeom prst="rect">
            <a:avLst/>
          </a:prstGeom>
          <a:noFill/>
        </p:spPr>
        <p:txBody>
          <a:bodyPr wrap="square" rtlCol="0">
            <a:spAutoFit/>
          </a:bodyPr>
          <a:lstStyle/>
          <a:p>
            <a:r>
              <a:rPr lang="en-US" sz="2000" b="1" smtClean="0">
                <a:solidFill>
                  <a:srgbClr val="C00000"/>
                </a:solidFill>
              </a:rPr>
              <a:t>Chốt ý bám đề</a:t>
            </a:r>
            <a:endParaRPr lang="en-US" sz="2000" b="1">
              <a:solidFill>
                <a:srgbClr val="C00000"/>
              </a:solidFill>
            </a:endParaRPr>
          </a:p>
        </p:txBody>
      </p:sp>
      <p:sp>
        <p:nvSpPr>
          <p:cNvPr id="16" name="Bent-Up Arrow 15"/>
          <p:cNvSpPr/>
          <p:nvPr/>
        </p:nvSpPr>
        <p:spPr>
          <a:xfrm rot="5400000">
            <a:off x="6015623" y="4404603"/>
            <a:ext cx="698512"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rot="5400000">
            <a:off x="6399161" y="5688209"/>
            <a:ext cx="846910"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752019" y="570212"/>
            <a:ext cx="2412269" cy="914572"/>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Lí lẽ: </a:t>
            </a:r>
            <a:r>
              <a:rPr lang="en-US" sz="2000" smtClean="0">
                <a:solidFill>
                  <a:srgbClr val="FFFF00"/>
                </a:solidFill>
              </a:rPr>
              <a:t>Khó khăn, thử thách giúp ta độc lập và thành công</a:t>
            </a:r>
            <a:endParaRPr lang="en-US" sz="2000">
              <a:solidFill>
                <a:srgbClr val="FFFF00"/>
              </a:solidFill>
            </a:endParaRPr>
          </a:p>
        </p:txBody>
      </p:sp>
      <p:sp>
        <p:nvSpPr>
          <p:cNvPr id="19" name="Bent-Up Arrow 18"/>
          <p:cNvSpPr/>
          <p:nvPr/>
        </p:nvSpPr>
        <p:spPr>
          <a:xfrm rot="5400000">
            <a:off x="4780327" y="1673233"/>
            <a:ext cx="628194" cy="395312"/>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81668" y="2204864"/>
            <a:ext cx="959489" cy="707886"/>
          </a:xfrm>
          <a:prstGeom prst="rect">
            <a:avLst/>
          </a:prstGeom>
          <a:noFill/>
        </p:spPr>
        <p:txBody>
          <a:bodyPr wrap="square" rtlCol="0">
            <a:spAutoFit/>
          </a:bodyPr>
          <a:lstStyle/>
          <a:p>
            <a:r>
              <a:rPr lang="en-US" sz="2000" b="1" smtClean="0">
                <a:solidFill>
                  <a:srgbClr val="C00000"/>
                </a:solidFill>
              </a:rPr>
              <a:t>Dẫn chứng</a:t>
            </a:r>
            <a:endParaRPr lang="en-US" sz="2000" b="1">
              <a:solidFill>
                <a:srgbClr val="C00000"/>
              </a:solidFill>
            </a:endParaRPr>
          </a:p>
        </p:txBody>
      </p:sp>
      <p:cxnSp>
        <p:nvCxnSpPr>
          <p:cNvPr id="21" name="Straight Connector 20"/>
          <p:cNvCxnSpPr/>
          <p:nvPr/>
        </p:nvCxnSpPr>
        <p:spPr>
          <a:xfrm>
            <a:off x="179512" y="2492896"/>
            <a:ext cx="42484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39752" y="4581128"/>
            <a:ext cx="21602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9512" y="4946788"/>
            <a:ext cx="2592288" cy="47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79712" y="5589240"/>
            <a:ext cx="2520280" cy="3243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4220" y="5949280"/>
            <a:ext cx="3649809" cy="162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Thoại 0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26696" y="83275"/>
            <a:ext cx="609600" cy="609600"/>
          </a:xfrm>
          <a:prstGeom prst="rect">
            <a:avLst/>
          </a:prstGeom>
        </p:spPr>
      </p:pic>
    </p:spTree>
    <p:extLst>
      <p:ext uri="{BB962C8B-B14F-4D97-AF65-F5344CB8AC3E}">
        <p14:creationId xmlns:p14="http://schemas.microsoft.com/office/powerpoint/2010/main" val="295722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out)">
                                      <p:cBhvr>
                                        <p:cTn id="12" dur="1000"/>
                                        <p:tgtEl>
                                          <p:spTgt spid="3074"/>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out)">
                                      <p:cBhvr>
                                        <p:cTn id="18" dur="1000"/>
                                        <p:tgtEl>
                                          <p:spTgt spid="19"/>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out)">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out)">
                                      <p:cBhvr>
                                        <p:cTn id="26" dur="1000"/>
                                        <p:tgtEl>
                                          <p:spTgt spid="7"/>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out)">
                                      <p:cBhvr>
                                        <p:cTn id="29" dur="1000"/>
                                        <p:tgtEl>
                                          <p:spTgt spid="10"/>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1000"/>
                                        <p:tgtEl>
                                          <p:spTgt spid="13"/>
                                        </p:tgtEl>
                                      </p:cBhvr>
                                    </p:animEffect>
                                  </p:childTnLst>
                                </p:cTn>
                              </p:par>
                              <p:par>
                                <p:cTn id="33" presetID="6" presetClass="entr" presetSubtype="32"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out)">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out)">
                                      <p:cBhvr>
                                        <p:cTn id="40" dur="1000"/>
                                        <p:tgtEl>
                                          <p:spTgt spid="8"/>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out)">
                                      <p:cBhvr>
                                        <p:cTn id="43" dur="1000"/>
                                        <p:tgtEl>
                                          <p:spTgt spid="14"/>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out)">
                                      <p:cBhvr>
                                        <p:cTn id="46" dur="1000"/>
                                        <p:tgtEl>
                                          <p:spTgt spid="16"/>
                                        </p:tgtEl>
                                      </p:cBhvr>
                                    </p:animEffect>
                                  </p:childTnLst>
                                </p:cTn>
                              </p:par>
                              <p:par>
                                <p:cTn id="47" presetID="6" presetClass="entr" presetSubtype="32"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out)">
                                      <p:cBhvr>
                                        <p:cTn id="49" dur="1000"/>
                                        <p:tgtEl>
                                          <p:spTgt spid="22"/>
                                        </p:tgtEl>
                                      </p:cBhvr>
                                    </p:animEffect>
                                  </p:childTnLst>
                                </p:cTn>
                              </p:par>
                              <p:par>
                                <p:cTn id="50" presetID="6" presetClass="entr" presetSubtype="32"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ou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out)">
                                      <p:cBhvr>
                                        <p:cTn id="57" dur="1000"/>
                                        <p:tgtEl>
                                          <p:spTgt spid="9"/>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out)">
                                      <p:cBhvr>
                                        <p:cTn id="60" dur="1000"/>
                                        <p:tgtEl>
                                          <p:spTgt spid="15"/>
                                        </p:tgtEl>
                                      </p:cBhvr>
                                    </p:animEffect>
                                  </p:childTnLst>
                                </p:cTn>
                              </p:par>
                              <p:par>
                                <p:cTn id="61" presetID="6" presetClass="entr" presetSubtype="3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out)">
                                      <p:cBhvr>
                                        <p:cTn id="63" dur="1000"/>
                                        <p:tgtEl>
                                          <p:spTgt spid="17"/>
                                        </p:tgtEl>
                                      </p:cBhvr>
                                    </p:animEffect>
                                  </p:childTnLst>
                                </p:cTn>
                              </p:par>
                              <p:par>
                                <p:cTn id="64" presetID="6" presetClass="entr" presetSubtype="3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out)">
                                      <p:cBhvr>
                                        <p:cTn id="66" dur="1000"/>
                                        <p:tgtEl>
                                          <p:spTgt spid="24"/>
                                        </p:tgtEl>
                                      </p:cBhvr>
                                    </p:animEffect>
                                  </p:childTnLst>
                                </p:cTn>
                              </p:par>
                              <p:par>
                                <p:cTn id="67" presetID="6" presetClass="entr" presetSubtype="32"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ircle(out)">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38266" fill="hold"/>
                                        <p:tgtEl>
                                          <p:spTgt spid="2"/>
                                        </p:tgtEl>
                                      </p:cBhvr>
                                    </p:cmd>
                                  </p:childTnLst>
                                </p:cTn>
                              </p:par>
                            </p:childTnLst>
                          </p:cTn>
                        </p:par>
                      </p:childTnLst>
                    </p:cTn>
                  </p:par>
                </p:childTnLst>
              </p:cTn>
              <p:nextCondLst>
                <p:cond evt="onClick" delay="0">
                  <p:tgtEl>
                    <p:spTgt spid="2"/>
                  </p:tgtEl>
                </p:cond>
              </p:nextCondLst>
            </p:seq>
            <p:audio>
              <p:cMediaNode vol="80000">
                <p:cTn id="75" fill="hold" display="0">
                  <p:stCondLst>
                    <p:cond delay="indefinite"/>
                  </p:stCondLst>
                  <p:endCondLst>
                    <p:cond evt="onStopAudio" delay="0">
                      <p:tgtEl>
                        <p:sldTgt/>
                      </p:tgtEl>
                    </p:cond>
                  </p:endCondLst>
                </p:cTn>
                <p:tgtEl>
                  <p:spTgt spid="2"/>
                </p:tgtEl>
              </p:cMediaNode>
            </p:audio>
          </p:childTnLst>
        </p:cTn>
      </p:par>
    </p:tnLst>
    <p:bldLst>
      <p:bldP spid="5" grpId="0" animBg="1"/>
      <p:bldP spid="7" grpId="0" animBg="1"/>
      <p:bldP spid="8" grpId="0" animBg="1"/>
      <p:bldP spid="9" grpId="0" animBg="1"/>
      <p:bldP spid="10" grpId="0" animBg="1"/>
      <p:bldP spid="13" grpId="0"/>
      <p:bldP spid="14" grpId="0"/>
      <p:bldP spid="15" grpId="0"/>
      <p:bldP spid="16" grpId="0" animBg="1"/>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07504" y="2780928"/>
            <a:ext cx="8928992" cy="4016484"/>
          </a:xfrm>
          <a:prstGeom prst="rect">
            <a:avLst/>
          </a:prstGeom>
          <a:solidFill>
            <a:srgbClr val="CCFF66"/>
          </a:solidFill>
          <a:ln w="28575">
            <a:solidFill>
              <a:srgbClr val="C00000"/>
            </a:solidFill>
          </a:ln>
        </p:spPr>
        <p:txBody>
          <a:bodyPr wrap="square" rtlCol="0">
            <a:spAutoFit/>
          </a:bodyPr>
          <a:lstStyle/>
          <a:p>
            <a:pPr algn="just"/>
            <a:r>
              <a:rPr lang="en-US" sz="2100" b="1" u="sng" smtClean="0">
                <a:solidFill>
                  <a:srgbClr val="C00000"/>
                </a:solidFill>
                <a:latin typeface="Times New Roman" pitchFamily="18" charset="0"/>
                <a:cs typeface="Times New Roman" pitchFamily="18" charset="0"/>
              </a:rPr>
              <a:t>VD3</a:t>
            </a:r>
            <a:r>
              <a:rPr lang="en-US" sz="2100" b="1" smtClean="0">
                <a:solidFill>
                  <a:srgbClr val="C00000"/>
                </a:solidFill>
                <a:latin typeface="Times New Roman" pitchFamily="18" charset="0"/>
                <a:cs typeface="Times New Roman" pitchFamily="18" charset="0"/>
              </a:rPr>
              <a:t>: CUỘC SỐNG PHẢI TRẢI QUA KHÓ KHĂN, THỬ THÁCH</a:t>
            </a:r>
          </a:p>
          <a:p>
            <a:pPr algn="just"/>
            <a:r>
              <a:rPr lang="en-US" sz="2200" smtClean="0">
                <a:latin typeface="Times New Roman" pitchFamily="18" charset="0"/>
                <a:cs typeface="Times New Roman" pitchFamily="18" charset="0"/>
              </a:rPr>
              <a:t>            </a:t>
            </a:r>
            <a:r>
              <a:rPr lang="en-US" sz="2100" smtClean="0">
                <a:latin typeface="Times New Roman" pitchFamily="18" charset="0"/>
                <a:cs typeface="Times New Roman" pitchFamily="18" charset="0"/>
              </a:rPr>
              <a:t>Thành công hay chiến thắng đạt được sau quá trình gian nan, thử thách của cuộc sống sẽ là tiền bạc, danh vọng hoặc địa vị. Song điều vô giá nhất mà chúng ta có được chính là những bài học kinh nghiệm, chiến thắng bản thân trước mọi khó khăn dù hoàn cảnh có nghiệt ngã. Bền bỉ như </a:t>
            </a:r>
            <a:r>
              <a:rPr lang="en-US" sz="2100" b="1" smtClean="0">
                <a:solidFill>
                  <a:srgbClr val="C00000"/>
                </a:solidFill>
                <a:latin typeface="Times New Roman" pitchFamily="18" charset="0"/>
                <a:cs typeface="Times New Roman" pitchFamily="18" charset="0"/>
              </a:rPr>
              <a:t>Thomas Edison </a:t>
            </a:r>
            <a:r>
              <a:rPr lang="en-US" sz="2100" smtClean="0">
                <a:latin typeface="Times New Roman" pitchFamily="18" charset="0"/>
                <a:cs typeface="Times New Roman" pitchFamily="18" charset="0"/>
              </a:rPr>
              <a:t>thất bại hàng ngàn lần trước khi sáng chế ra bóng đèn điện – phát minh có ý nghĩa lớn lao với toàn nhân loại. Táo bạo như </a:t>
            </a:r>
            <a:r>
              <a:rPr lang="en-US" sz="2100" b="1" smtClean="0">
                <a:solidFill>
                  <a:srgbClr val="C00000"/>
                </a:solidFill>
                <a:latin typeface="Times New Roman" pitchFamily="18" charset="0"/>
                <a:cs typeface="Times New Roman" pitchFamily="18" charset="0"/>
              </a:rPr>
              <a:t>Picasso</a:t>
            </a:r>
            <a:r>
              <a:rPr lang="en-US" sz="2100" smtClean="0">
                <a:latin typeface="Times New Roman" pitchFamily="18" charset="0"/>
                <a:cs typeface="Times New Roman" pitchFamily="18" charset="0"/>
              </a:rPr>
              <a:t> trong hoàn cảnh khốn khó đem những đồng bạc cuối cùng đánh cược với vận may, ông thuê rất nhiều người đến các hàng tranh của nước Pháp để hỏi “</a:t>
            </a:r>
            <a:r>
              <a:rPr lang="en-US" sz="2100" i="1" smtClean="0">
                <a:latin typeface="Times New Roman" pitchFamily="18" charset="0"/>
                <a:cs typeface="Times New Roman" pitchFamily="18" charset="0"/>
              </a:rPr>
              <a:t>Ở đây có bán tranh của Picasso không</a:t>
            </a:r>
            <a:r>
              <a:rPr lang="en-US" sz="2100" smtClean="0">
                <a:latin typeface="Times New Roman" pitchFamily="18" charset="0"/>
                <a:cs typeface="Times New Roman" pitchFamily="18" charset="0"/>
              </a:rPr>
              <a:t>?”. Nhờ vậy, ông đã trở thành họa sĩ lừng danh vào cuối thế kỉ XX. Cuộc đời của Edison và Picasso đều khẳng định một chân lí: </a:t>
            </a:r>
            <a:r>
              <a:rPr lang="en-US" sz="2100" b="1" i="1" smtClean="0">
                <a:latin typeface="Times New Roman" pitchFamily="18" charset="0"/>
                <a:cs typeface="Times New Roman" pitchFamily="18" charset="0"/>
              </a:rPr>
              <a:t>Cuộc đời không trải hoa hồng nhưng chính nghị lực vươn lên nghịch cảnh đã tạo ra những đóa hoa tỏa hương</a:t>
            </a:r>
            <a:r>
              <a:rPr lang="en-US" sz="2100" smtClean="0">
                <a:latin typeface="Times New Roman" pitchFamily="18" charset="0"/>
                <a:cs typeface="Times New Roman" pitchFamily="18" charset="0"/>
              </a:rPr>
              <a:t>. </a:t>
            </a:r>
            <a:endParaRPr lang="vi-VN" sz="2100" dirty="0">
              <a:latin typeface="Times New Roman" pitchFamily="18" charset="0"/>
              <a:cs typeface="Times New Roman" pitchFamily="18" charset="0"/>
            </a:endParaRPr>
          </a:p>
        </p:txBody>
      </p:sp>
      <p:pic>
        <p:nvPicPr>
          <p:cNvPr id="1026" name="Picture 2" descr="Kết quả hình ảnh cho thomas edis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53" y="873980"/>
            <a:ext cx="1008527" cy="564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Kết quả hình ảnh cho picas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1364" y="876884"/>
            <a:ext cx="1022528" cy="6078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Rounded Rectangle 4"/>
          <p:cNvSpPr/>
          <p:nvPr/>
        </p:nvSpPr>
        <p:spPr>
          <a:xfrm>
            <a:off x="179512" y="2033532"/>
            <a:ext cx="8784975" cy="60338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FFFF00"/>
                </a:solidFill>
                <a:latin typeface="Times New Roman" pitchFamily="18" charset="0"/>
                <a:cs typeface="Times New Roman" pitchFamily="18" charset="0"/>
              </a:rPr>
              <a:t>Cuộc đời không trải hoa hồng nhưng chính nghị lực vươn lên nghịch cảnh đã tạo ra những đóa hoa tỏa hương</a:t>
            </a:r>
            <a:endParaRPr lang="en-US" sz="2000">
              <a:solidFill>
                <a:srgbClr val="FFFF00"/>
              </a:solidFill>
            </a:endParaRPr>
          </a:p>
        </p:txBody>
      </p:sp>
      <p:sp>
        <p:nvSpPr>
          <p:cNvPr id="7" name="Rounded Rectangle 6"/>
          <p:cNvSpPr/>
          <p:nvPr/>
        </p:nvSpPr>
        <p:spPr>
          <a:xfrm>
            <a:off x="1907704" y="147913"/>
            <a:ext cx="4306804" cy="60338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mtClean="0">
                <a:latin typeface="Times New Roman" pitchFamily="18" charset="0"/>
                <a:cs typeface="Times New Roman" pitchFamily="18" charset="0"/>
              </a:rPr>
              <a:t>Lí lẽ: </a:t>
            </a:r>
            <a:r>
              <a:rPr lang="en-US" sz="2000" smtClean="0">
                <a:solidFill>
                  <a:srgbClr val="FFFF00"/>
                </a:solidFill>
                <a:latin typeface="Times New Roman" pitchFamily="18" charset="0"/>
                <a:cs typeface="Times New Roman" pitchFamily="18" charset="0"/>
              </a:rPr>
              <a:t>Khó khăn giúp ta có kinh nghiệm chiến thắng bản thân</a:t>
            </a:r>
            <a:endParaRPr lang="en-US" sz="2000">
              <a:solidFill>
                <a:srgbClr val="FFFF00"/>
              </a:solidFill>
            </a:endParaRPr>
          </a:p>
        </p:txBody>
      </p:sp>
      <p:sp>
        <p:nvSpPr>
          <p:cNvPr id="3" name="Bent-Up Arrow 2"/>
          <p:cNvSpPr/>
          <p:nvPr/>
        </p:nvSpPr>
        <p:spPr>
          <a:xfrm rot="10800000">
            <a:off x="1043608" y="427383"/>
            <a:ext cx="792088" cy="409329"/>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rot="5400000">
            <a:off x="6456525" y="194217"/>
            <a:ext cx="400477" cy="884512"/>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5496" y="43777"/>
            <a:ext cx="1656184" cy="400110"/>
          </a:xfrm>
          <a:prstGeom prst="rect">
            <a:avLst/>
          </a:prstGeom>
          <a:noFill/>
        </p:spPr>
        <p:txBody>
          <a:bodyPr wrap="square" rtlCol="0">
            <a:spAutoFit/>
          </a:bodyPr>
          <a:lstStyle/>
          <a:p>
            <a:r>
              <a:rPr lang="en-US" sz="2000" b="1" smtClean="0">
                <a:solidFill>
                  <a:srgbClr val="C00000"/>
                </a:solidFill>
              </a:rPr>
              <a:t>Dẫn chứng 1</a:t>
            </a:r>
            <a:endParaRPr lang="en-US" sz="2000" b="1">
              <a:solidFill>
                <a:srgbClr val="C00000"/>
              </a:solidFill>
            </a:endParaRPr>
          </a:p>
        </p:txBody>
      </p:sp>
      <p:sp>
        <p:nvSpPr>
          <p:cNvPr id="17" name="TextBox 16"/>
          <p:cNvSpPr txBox="1"/>
          <p:nvPr/>
        </p:nvSpPr>
        <p:spPr>
          <a:xfrm>
            <a:off x="6214507" y="28163"/>
            <a:ext cx="1656184" cy="400110"/>
          </a:xfrm>
          <a:prstGeom prst="rect">
            <a:avLst/>
          </a:prstGeom>
          <a:noFill/>
        </p:spPr>
        <p:txBody>
          <a:bodyPr wrap="square" rtlCol="0">
            <a:spAutoFit/>
          </a:bodyPr>
          <a:lstStyle/>
          <a:p>
            <a:r>
              <a:rPr lang="en-US" sz="2000" b="1" smtClean="0">
                <a:solidFill>
                  <a:srgbClr val="C00000"/>
                </a:solidFill>
              </a:rPr>
              <a:t>Dẫn chứng 2</a:t>
            </a:r>
            <a:endParaRPr lang="en-US" sz="2000" b="1">
              <a:solidFill>
                <a:srgbClr val="C00000"/>
              </a:solidFill>
            </a:endParaRPr>
          </a:p>
        </p:txBody>
      </p:sp>
      <p:sp>
        <p:nvSpPr>
          <p:cNvPr id="13" name="Left-Right-Up Arrow 12"/>
          <p:cNvSpPr/>
          <p:nvPr/>
        </p:nvSpPr>
        <p:spPr>
          <a:xfrm rot="10800000">
            <a:off x="1864862" y="1129320"/>
            <a:ext cx="4392488" cy="672251"/>
          </a:xfrm>
          <a:prstGeom prst="leftRigh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51" y="1442097"/>
            <a:ext cx="3528600" cy="400110"/>
          </a:xfrm>
          <a:prstGeom prst="rect">
            <a:avLst/>
          </a:prstGeom>
          <a:noFill/>
        </p:spPr>
        <p:txBody>
          <a:bodyPr wrap="square" rtlCol="0">
            <a:spAutoFit/>
          </a:bodyPr>
          <a:lstStyle/>
          <a:p>
            <a:r>
              <a:rPr lang="en-US" sz="2000" b="1" smtClean="0">
                <a:solidFill>
                  <a:srgbClr val="C00000"/>
                </a:solidFill>
              </a:rPr>
              <a:t>Vượt qua hàng ngàn thất bại</a:t>
            </a:r>
            <a:endParaRPr lang="en-US" sz="2000" b="1">
              <a:solidFill>
                <a:srgbClr val="C00000"/>
              </a:solidFill>
            </a:endParaRPr>
          </a:p>
        </p:txBody>
      </p:sp>
      <p:sp>
        <p:nvSpPr>
          <p:cNvPr id="14" name="TextBox 13"/>
          <p:cNvSpPr txBox="1"/>
          <p:nvPr/>
        </p:nvSpPr>
        <p:spPr>
          <a:xfrm>
            <a:off x="5659228" y="1484784"/>
            <a:ext cx="2766741" cy="400110"/>
          </a:xfrm>
          <a:prstGeom prst="rect">
            <a:avLst/>
          </a:prstGeom>
          <a:noFill/>
        </p:spPr>
        <p:txBody>
          <a:bodyPr wrap="square" rtlCol="0">
            <a:spAutoFit/>
          </a:bodyPr>
          <a:lstStyle/>
          <a:p>
            <a:r>
              <a:rPr lang="en-US" sz="2000" b="1" smtClean="0">
                <a:solidFill>
                  <a:srgbClr val="C00000"/>
                </a:solidFill>
              </a:rPr>
              <a:t>Đánh cược với số phận</a:t>
            </a:r>
            <a:endParaRPr lang="en-US" sz="2000" b="1">
              <a:solidFill>
                <a:srgbClr val="C00000"/>
              </a:solidFill>
            </a:endParaRPr>
          </a:p>
        </p:txBody>
      </p:sp>
      <p:pic>
        <p:nvPicPr>
          <p:cNvPr id="2" name="Thoại 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93149" y="243832"/>
            <a:ext cx="609600" cy="609600"/>
          </a:xfrm>
          <a:prstGeom prst="rect">
            <a:avLst/>
          </a:prstGeom>
        </p:spPr>
      </p:pic>
    </p:spTree>
    <p:extLst>
      <p:ext uri="{BB962C8B-B14F-4D97-AF65-F5344CB8AC3E}">
        <p14:creationId xmlns:p14="http://schemas.microsoft.com/office/powerpoint/2010/main" val="8984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out)">
                                      <p:cBhvr>
                                        <p:cTn id="17" dur="1000"/>
                                        <p:tgtEl>
                                          <p:spTgt spid="102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out)">
                                      <p:cBhvr>
                                        <p:cTn id="20" dur="1000"/>
                                        <p:tgtEl>
                                          <p:spTgt spid="3"/>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out)">
                                      <p:cBhvr>
                                        <p:cTn id="23" dur="1000"/>
                                        <p:tgtEl>
                                          <p:spTgt spid="16"/>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circle(out)">
                                      <p:cBhvr>
                                        <p:cTn id="31" dur="1000"/>
                                        <p:tgtEl>
                                          <p:spTgt spid="1028"/>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out)">
                                      <p:cBhvr>
                                        <p:cTn id="34" dur="1000"/>
                                        <p:tgtEl>
                                          <p:spTgt spid="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1000"/>
                                        <p:tgtEl>
                                          <p:spTgt spid="17"/>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ou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out)">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circle(out)">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54776" fill="hold"/>
                                        <p:tgtEl>
                                          <p:spTgt spid="2"/>
                                        </p:tgtEl>
                                      </p:cBhvr>
                                    </p:cmd>
                                  </p:childTnLst>
                                </p:cTn>
                              </p:par>
                            </p:childTnLst>
                          </p:cTn>
                        </p:par>
                      </p:childTnLst>
                    </p:cTn>
                  </p:par>
                </p:childTnLst>
              </p:cTn>
              <p:nextCondLst>
                <p:cond evt="onClick" delay="0">
                  <p:tgtEl>
                    <p:spTgt spid="2"/>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7" grpId="0" animBg="1"/>
      <p:bldP spid="3" grpId="0" animBg="1"/>
      <p:bldP spid="9" grpId="0" animBg="1"/>
      <p:bldP spid="16" grpId="0"/>
      <p:bldP spid="17" grpId="0"/>
      <p:bldP spid="13" grpId="0" animBg="1"/>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17&quot;&gt;&lt;object type=&quot;3&quot; unique_id=&quot;10018&quot;&gt;&lt;property id=&quot;20148&quot; value=&quot;5&quot;/&gt;&lt;property id=&quot;20300&quot; value=&quot;Slide 1&quot;/&gt;&lt;property id=&quot;20307&quot; value=&quot;257&quot;/&gt;&lt;/object&gt;&lt;object type=&quot;3&quot; unique_id=&quot;10534&quot;&gt;&lt;property id=&quot;20148&quot; value=&quot;5&quot;/&gt;&lt;property id=&quot;20300&quot; value=&quot;Slide 2&quot;/&gt;&lt;property id=&quot;20307&quot; value=&quot;271&quot;/&gt;&lt;/object&gt;&lt;object type=&quot;3&quot; unique_id=&quot;10535&quot;&gt;&lt;property id=&quot;20148&quot; value=&quot;5&quot;/&gt;&lt;property id=&quot;20300&quot; value=&quot;Slide 3&quot;/&gt;&lt;property id=&quot;20307&quot; value=&quot;272&quot;/&gt;&lt;/object&gt;&lt;object type=&quot;3&quot; unique_id=&quot;10536&quot;&gt;&lt;property id=&quot;20148&quot; value=&quot;5&quot;/&gt;&lt;property id=&quot;20300&quot; value=&quot;Slide 4&quot;/&gt;&lt;property id=&quot;20307&quot; value=&quot;273&quot;/&gt;&lt;/object&gt;&lt;object type=&quot;3&quot; unique_id=&quot;10537&quot;&gt;&lt;property id=&quot;20148&quot; value=&quot;5&quot;/&gt;&lt;property id=&quot;20300&quot; value=&quot;Slide 5&quot;/&gt;&lt;property id=&quot;20307&quot; value=&quot;280&quot;/&gt;&lt;/object&gt;&lt;object type=&quot;3&quot; unique_id=&quot;10538&quot;&gt;&lt;property id=&quot;20148&quot; value=&quot;5&quot;/&gt;&lt;property id=&quot;20300&quot; value=&quot;Slide 6&quot;/&gt;&lt;property id=&quot;20307&quot; value=&quot;275&quot;/&gt;&lt;/object&gt;&lt;object type=&quot;3&quot; unique_id=&quot;10539&quot;&gt;&lt;property id=&quot;20148&quot; value=&quot;5&quot;/&gt;&lt;property id=&quot;20300&quot; value=&quot;Slide 7&quot;/&gt;&lt;property id=&quot;20307&quot; value=&quot;281&quot;/&gt;&lt;/object&gt;&lt;object type=&quot;3&quot; unique_id=&quot;10540&quot;&gt;&lt;property id=&quot;20148&quot; value=&quot;5&quot;/&gt;&lt;property id=&quot;20300&quot; value=&quot;Slide 8&quot;/&gt;&lt;property id=&quot;20307&quot; value=&quot;274&quot;/&gt;&lt;/object&gt;&lt;object type=&quot;3&quot; unique_id=&quot;10541&quot;&gt;&lt;property id=&quot;20148&quot; value=&quot;5&quot;/&gt;&lt;property id=&quot;20300&quot; value=&quot;Slide 9&quot;/&gt;&lt;property id=&quot;20307&quot; value=&quot;276&quot;/&gt;&lt;/object&gt;&lt;object type=&quot;3&quot; unique_id=&quot;10542&quot;&gt;&lt;property id=&quot;20148&quot; value=&quot;5&quot;/&gt;&lt;property id=&quot;20300&quot; value=&quot;Slide 10&quot;/&gt;&lt;property id=&quot;20307&quot; value=&quot;279&quot;/&gt;&lt;/object&gt;&lt;object type=&quot;3&quot; unique_id=&quot;10543&quot;&gt;&lt;property id=&quot;20148&quot; value=&quot;5&quot;/&gt;&lt;property id=&quot;20300&quot; value=&quot;Slide 11&quot;/&gt;&lt;property id=&quot;20307&quot; value=&quot;291&quot;/&gt;&lt;/object&gt;&lt;object type=&quot;3&quot; unique_id=&quot;10544&quot;&gt;&lt;property id=&quot;20148&quot; value=&quot;5&quot;/&gt;&lt;property id=&quot;20300&quot; value=&quot;Slide 12&quot;/&gt;&lt;property id=&quot;20307&quot; value=&quot;290&quot;/&gt;&lt;/object&gt;&lt;object type=&quot;3&quot; unique_id=&quot;10545&quot;&gt;&lt;property id=&quot;20148&quot; value=&quot;5&quot;/&gt;&lt;property id=&quot;20300&quot; value=&quot;Slide 13&quot;/&gt;&lt;property id=&quot;20307&quot; value=&quot;293&quot;/&gt;&lt;/object&gt;&lt;object type=&quot;3&quot; unique_id=&quot;10546&quot;&gt;&lt;property id=&quot;20148&quot; value=&quot;5&quot;/&gt;&lt;property id=&quot;20300&quot; value=&quot;Slide 15&quot;/&gt;&lt;property id=&quot;20307&quot; value=&quot;284&quot;/&gt;&lt;/object&gt;&lt;object type=&quot;3&quot; unique_id=&quot;10547&quot;&gt;&lt;property id=&quot;20148&quot; value=&quot;5&quot;/&gt;&lt;property id=&quot;20300&quot; value=&quot;Slide 16&quot;/&gt;&lt;property id=&quot;20307&quot; value=&quot;286&quot;/&gt;&lt;/object&gt;&lt;object type=&quot;3&quot; unique_id=&quot;10548&quot;&gt;&lt;property id=&quot;20148&quot; value=&quot;5&quot;/&gt;&lt;property id=&quot;20300&quot; value=&quot;Slide 17&quot;/&gt;&lt;property id=&quot;20307&quot; value=&quot;285&quot;/&gt;&lt;/object&gt;&lt;object type=&quot;3&quot; unique_id=&quot;10549&quot;&gt;&lt;property id=&quot;20148&quot; value=&quot;5&quot;/&gt;&lt;property id=&quot;20300&quot; value=&quot;Slide 18&quot;/&gt;&lt;property id=&quot;20307&quot; value=&quot;287&quot;/&gt;&lt;/object&gt;&lt;object type=&quot;3&quot; unique_id=&quot;10550&quot;&gt;&lt;property id=&quot;20148&quot; value=&quot;5&quot;/&gt;&lt;property id=&quot;20300&quot; value=&quot;Slide 19&quot;/&gt;&lt;property id=&quot;20307&quot; value=&quot;289&quot;/&gt;&lt;/object&gt;&lt;object type=&quot;3&quot; unique_id=&quot;10551&quot;&gt;&lt;property id=&quot;20148&quot; value=&quot;5&quot;/&gt;&lt;property id=&quot;20300&quot; value=&quot;Slide 20&quot;/&gt;&lt;property id=&quot;20307&quot; value=&quot;288&quot;/&gt;&lt;/object&gt;&lt;object type=&quot;3&quot; unique_id=&quot;10552&quot;&gt;&lt;property id=&quot;20148&quot; value=&quot;5&quot;/&gt;&lt;property id=&quot;20300&quot; value=&quot;Slide 27&quot;/&gt;&lt;property id=&quot;20307&quot; value=&quot;282&quot;/&gt;&lt;/object&gt;&lt;object type=&quot;3&quot; unique_id=&quot;11373&quot;&gt;&lt;property id=&quot;20148&quot; value=&quot;5&quot;/&gt;&lt;property id=&quot;20300&quot; value=&quot;Slide 14&quot;/&gt;&lt;property id=&quot;20307&quot; value=&quot;294&quot;/&gt;&lt;/object&gt;&lt;object type=&quot;3&quot; unique_id=&quot;11374&quot;&gt;&lt;property id=&quot;20148&quot; value=&quot;5&quot;/&gt;&lt;property id=&quot;20300&quot; value=&quot;Slide 21&quot;/&gt;&lt;property id=&quot;20307&quot; value=&quot;295&quot;/&gt;&lt;/object&gt;&lt;object type=&quot;3&quot; unique_id=&quot;11375&quot;&gt;&lt;property id=&quot;20148&quot; value=&quot;5&quot;/&gt;&lt;property id=&quot;20300&quot; value=&quot;Slide 22&quot;/&gt;&lt;property id=&quot;20307&quot; value=&quot;296&quot;/&gt;&lt;/object&gt;&lt;object type=&quot;3&quot; unique_id=&quot;11376&quot;&gt;&lt;property id=&quot;20148&quot; value=&quot;5&quot;/&gt;&lt;property id=&quot;20300&quot; value=&quot;Slide 23&quot;/&gt;&lt;property id=&quot;20307&quot; value=&quot;297&quot;/&gt;&lt;/object&gt;&lt;object type=&quot;3&quot; unique_id=&quot;11377&quot;&gt;&lt;property id=&quot;20148&quot; value=&quot;5&quot;/&gt;&lt;property id=&quot;20300&quot; value=&quot;Slide 24&quot;/&gt;&lt;property id=&quot;20307&quot; value=&quot;298&quot;/&gt;&lt;/object&gt;&lt;object type=&quot;3&quot; unique_id=&quot;11378&quot;&gt;&lt;property id=&quot;20148&quot; value=&quot;5&quot;/&gt;&lt;property id=&quot;20300&quot; value=&quot;Slide 25&quot;/&gt;&lt;property id=&quot;20307&quot; value=&quot;299&quot;/&gt;&lt;/object&gt;&lt;object type=&quot;3&quot; unique_id=&quot;11379&quot;&gt;&lt;property id=&quot;20148&quot; value=&quot;5&quot;/&gt;&lt;property id=&quot;20300&quot; value=&quot;Slide 26&quot;/&gt;&lt;property id=&quot;20307&quot; value=&quot;300&quot;/&gt;&lt;/object&gt;&lt;/object&gt;&lt;object type=&quot;8&quot; unique_id=&quot;1002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2840</Words>
  <Application>Microsoft Office PowerPoint</Application>
  <PresentationFormat>On-screen Show (4:3)</PresentationFormat>
  <Paragraphs>122</Paragraphs>
  <Slides>27</Slides>
  <Notes>4</Notes>
  <HiddenSlides>0</HiddenSlides>
  <MMClips>5</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116</cp:revision>
  <dcterms:created xsi:type="dcterms:W3CDTF">2018-04-07T05:54:59Z</dcterms:created>
  <dcterms:modified xsi:type="dcterms:W3CDTF">2020-06-19T11:12:18Z</dcterms:modified>
</cp:coreProperties>
</file>