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84" r:id="rId2"/>
    <p:sldId id="432" r:id="rId3"/>
    <p:sldId id="559" r:id="rId4"/>
    <p:sldId id="560" r:id="rId5"/>
    <p:sldId id="561" r:id="rId6"/>
    <p:sldId id="562" r:id="rId7"/>
    <p:sldId id="633" r:id="rId8"/>
    <p:sldId id="632" r:id="rId9"/>
    <p:sldId id="631" r:id="rId10"/>
    <p:sldId id="630" r:id="rId11"/>
    <p:sldId id="582" r:id="rId12"/>
    <p:sldId id="575" r:id="rId13"/>
    <p:sldId id="596" r:id="rId14"/>
    <p:sldId id="583" r:id="rId15"/>
    <p:sldId id="597" r:id="rId16"/>
    <p:sldId id="580" r:id="rId17"/>
    <p:sldId id="595" r:id="rId18"/>
    <p:sldId id="594" r:id="rId19"/>
    <p:sldId id="619" r:id="rId20"/>
    <p:sldId id="589" r:id="rId21"/>
    <p:sldId id="590" r:id="rId22"/>
    <p:sldId id="591" r:id="rId23"/>
    <p:sldId id="571" r:id="rId24"/>
    <p:sldId id="572" r:id="rId25"/>
    <p:sldId id="592" r:id="rId26"/>
    <p:sldId id="573" r:id="rId27"/>
    <p:sldId id="593" r:id="rId28"/>
    <p:sldId id="584" r:id="rId29"/>
    <p:sldId id="634" r:id="rId30"/>
    <p:sldId id="451" r:id="rId31"/>
    <p:sldId id="636" r:id="rId32"/>
    <p:sldId id="63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6D9"/>
    <a:srgbClr val="8C2FBF"/>
    <a:srgbClr val="FFFF66"/>
    <a:srgbClr val="24CA40"/>
    <a:srgbClr val="B2EEB3"/>
    <a:srgbClr val="FF3399"/>
    <a:srgbClr val="00CC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3" autoAdjust="0"/>
    <p:restoredTop sz="93849" autoAdjust="0"/>
  </p:normalViewPr>
  <p:slideViewPr>
    <p:cSldViewPr>
      <p:cViewPr varScale="1">
        <p:scale>
          <a:sx n="112" d="100"/>
          <a:sy n="112" d="100"/>
        </p:scale>
        <p:origin x="26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3/9/2022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t>18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t>21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3/9/2022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4.GIF"/><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B&#210;%20B&#210;%20B&#210;/S&#7921;%20n&#7903;%20v&#236;%20nhi&#7879;t%20c&#7911;a%20ch&#7845;t%20l&#7887;ng.mp4" TargetMode="External"/><Relationship Id="rId4" Type="http://schemas.openxmlformats.org/officeDocument/2006/relationships/hyperlink" Target="TN2.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6.GIF"/><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285750" y="4248150"/>
            <a:ext cx="8648700" cy="646331"/>
          </a:xfrm>
          <a:prstGeom prst="rect">
            <a:avLst/>
          </a:prstGeom>
          <a:noFill/>
        </p:spPr>
        <p:txBody>
          <a:bodyPr wrap="square" rtlCol="0">
            <a:spAutoFit/>
          </a:bodyPr>
          <a:lstStyle/>
          <a:p>
            <a:pPr algn="ctr"/>
            <a:endParaRPr lang="en-US" sz="3600" b="1" dirty="0">
              <a:latin typeface="+mj-lt"/>
              <a:ea typeface="HP001 5Ha" pitchFamily="34" charset="-127"/>
              <a:cs typeface="Arial" panose="020B0604020202020204" pitchFamily="34" charset="0"/>
            </a:endParaRPr>
          </a:p>
        </p:txBody>
      </p:sp>
      <p:sp>
        <p:nvSpPr>
          <p:cNvPr id="23" name="TextBox 22"/>
          <p:cNvSpPr txBox="1"/>
          <p:nvPr/>
        </p:nvSpPr>
        <p:spPr>
          <a:xfrm>
            <a:off x="-76200" y="590550"/>
            <a:ext cx="9144000" cy="1938020"/>
          </a:xfrm>
          <a:prstGeom prst="rect">
            <a:avLst/>
          </a:prstGeom>
          <a:noFill/>
        </p:spPr>
        <p:txBody>
          <a:bodyPr wrap="square" rtlCol="0">
            <a:spAutoFit/>
          </a:bodyPr>
          <a:lstStyle/>
          <a:p>
            <a:pPr algn="ctr">
              <a:lnSpc>
                <a:spcPct val="150000"/>
              </a:lnSpc>
            </a:pPr>
            <a:r>
              <a:rPr lang="en-US" sz="4800" b="1" dirty="0">
                <a:ln>
                  <a:solidFill>
                    <a:sysClr val="windowText" lastClr="000000"/>
                  </a:solidFill>
                </a:ln>
                <a:solidFill>
                  <a:srgbClr val="8C2FBF"/>
                </a:solidFill>
                <a:latin typeface="Times New Roman" panose="02020603050405020304" pitchFamily="18" charset="0"/>
                <a:cs typeface="Times New Roman" panose="02020603050405020304" pitchFamily="18" charset="0"/>
              </a:rPr>
              <a:t>MÔN KHOA HỌC LỚP 4</a:t>
            </a:r>
          </a:p>
          <a:p>
            <a:pPr algn="ctr">
              <a:defRPr/>
            </a:pPr>
            <a:endParaRPr lang="en-US" sz="48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 descr="957f51e0e82cebbe4ab8c07068d989d2"/>
          <p:cNvPicPr>
            <a:picLocks noChangeAspect="1"/>
          </p:cNvPicPr>
          <p:nvPr/>
        </p:nvPicPr>
        <p:blipFill>
          <a:blip r:embed="rId4"/>
          <a:stretch>
            <a:fillRect/>
          </a:stretch>
        </p:blipFill>
        <p:spPr>
          <a:xfrm>
            <a:off x="1981200" y="2096135"/>
            <a:ext cx="5109210" cy="2769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304800" y="590550"/>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7" name="Rectangle 6"/>
            <p:cNvSpPr/>
            <p:nvPr/>
          </p:nvSpPr>
          <p:spPr>
            <a:xfrm>
              <a:off x="2299063" y="1246632"/>
              <a:ext cx="2288527" cy="50708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 </a:t>
              </a:r>
              <a:r>
                <a:rPr lang="vi-VN" alt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1</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a:t>
              </a:r>
            </a:p>
          </p:txBody>
        </p:sp>
      </p:grpSp>
      <p:sp>
        <p:nvSpPr>
          <p:cNvPr id="215101" name="WordArt 61"/>
          <p:cNvSpPr>
            <a:spLocks noChangeArrowheads="1" noChangeShapeType="1" noTextEdit="1"/>
          </p:cNvSpPr>
          <p:nvPr/>
        </p:nvSpPr>
        <p:spPr bwMode="auto">
          <a:xfrm>
            <a:off x="1420495" y="1570990"/>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Tìm hiểu về sự truyền điện</a:t>
            </a:r>
          </a:p>
        </p:txBody>
      </p:sp>
    </p:spTree>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3950"/>
            <a:ext cx="4918710" cy="4019550"/>
          </a:xfrm>
        </p:spPr>
        <p:txBody>
          <a:bodyPr>
            <a:noAutofit/>
          </a:bodyPr>
          <a:lstStyle/>
          <a:p>
            <a:pPr marL="0" indent="0">
              <a:buNone/>
            </a:pPr>
            <a:r>
              <a:rPr lang="vi-VN" sz="2400" dirty="0">
                <a:latin typeface="Times New Roman Regular" panose="02020603050405020304" charset="0"/>
                <a:cs typeface="Times New Roman Regular" panose="02020603050405020304" charset="0"/>
              </a:rPr>
              <a:t>- </a:t>
            </a:r>
            <a:r>
              <a:rPr lang="en-US" sz="2400" dirty="0">
                <a:latin typeface="Times New Roman Regular" panose="02020603050405020304" charset="0"/>
                <a:cs typeface="Times New Roman Regular" panose="02020603050405020304" charset="0"/>
              </a:rPr>
              <a:t>Đặt một cốc nước nóng vào trong một chậu nước.</a:t>
            </a:r>
          </a:p>
          <a:p>
            <a:pPr marL="0" indent="0">
              <a:buNone/>
            </a:pPr>
            <a:r>
              <a:rPr lang="vi-VN" sz="2400" dirty="0">
                <a:latin typeface="Times New Roman Regular" panose="02020603050405020304" charset="0"/>
                <a:cs typeface="Times New Roman Regular" panose="02020603050405020304" charset="0"/>
              </a:rPr>
              <a:t>- </a:t>
            </a:r>
            <a:r>
              <a:rPr lang="en-US" sz="2400" dirty="0">
                <a:latin typeface="Times New Roman Regular" panose="02020603050405020304" charset="0"/>
                <a:cs typeface="Times New Roman Regular" panose="02020603050405020304" charset="0"/>
              </a:rPr>
              <a:t>Hãy dự đoán xem, một lúc sau mức độ nóng, lạnh của cốc nước và chậu nước thay đổi không. Nếu có thì thay đổi như thế nào?</a:t>
            </a:r>
          </a:p>
        </p:txBody>
      </p:sp>
      <p:pic>
        <p:nvPicPr>
          <p:cNvPr id="1026" name="Picture 2" descr="C:\Documents and Settings\Nguyet_NT\My Documents\Downloads\Nong, lanh va nhiet do.jpg"/>
          <p:cNvPicPr>
            <a:picLocks noChangeAspect="1" noChangeArrowheads="1"/>
          </p:cNvPicPr>
          <p:nvPr/>
        </p:nvPicPr>
        <p:blipFill>
          <a:blip r:embed="rId4" cstate="print"/>
          <a:srcRect/>
          <a:stretch>
            <a:fillRect/>
          </a:stretch>
        </p:blipFill>
        <p:spPr bwMode="auto">
          <a:xfrm>
            <a:off x="5029200" y="742926"/>
            <a:ext cx="3621633" cy="3298213"/>
          </a:xfrm>
          <a:prstGeom prst="rect">
            <a:avLst/>
          </a:prstGeom>
          <a:noFill/>
          <a:ln w="3175">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Left-Right Arrow 3"/>
          <p:cNvSpPr/>
          <p:nvPr/>
        </p:nvSpPr>
        <p:spPr>
          <a:xfrm>
            <a:off x="2043430" y="265430"/>
            <a:ext cx="5436870" cy="134239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solidFill>
                  <a:srgbClr val="0000CC"/>
                </a:solidFill>
                <a:latin typeface="+mj-lt"/>
              </a:rPr>
              <a:t>Kết </a:t>
            </a:r>
            <a:r>
              <a:rPr lang="en-US" sz="2800" dirty="0">
                <a:solidFill>
                  <a:srgbClr val="0000CC"/>
                </a:solidFill>
                <a:latin typeface="+mj-lt"/>
              </a:rPr>
              <a:t>l</a:t>
            </a:r>
            <a:r>
              <a:rPr lang="vi-VN" sz="2800" dirty="0">
                <a:solidFill>
                  <a:srgbClr val="0000CC"/>
                </a:solidFill>
                <a:latin typeface="+mj-lt"/>
              </a:rPr>
              <a:t>uận</a:t>
            </a:r>
          </a:p>
        </p:txBody>
      </p:sp>
      <p:sp>
        <p:nvSpPr>
          <p:cNvPr id="5" name="Rounded Rectangle 4"/>
          <p:cNvSpPr/>
          <p:nvPr/>
        </p:nvSpPr>
        <p:spPr>
          <a:xfrm>
            <a:off x="1223645" y="1531620"/>
            <a:ext cx="6777355" cy="2380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a:r>
              <a:rPr lang="vi-VN" sz="2000" dirty="0">
                <a:latin typeface="+mj-lt"/>
              </a:rPr>
              <a:t>       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4"/>
          <a:srcRect/>
          <a:stretch>
            <a:fillRect/>
          </a:stretch>
        </p:blipFill>
        <p:spPr bwMode="auto">
          <a:xfrm>
            <a:off x="1295400" y="1657350"/>
            <a:ext cx="685800" cy="800100"/>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295400" y="1531620"/>
            <a:ext cx="6400800" cy="82994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314450" y="2343150"/>
            <a:ext cx="645795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2" name="Picture 1" descr="qustionbig_w"/>
          <p:cNvPicPr>
            <a:picLocks noChangeAspect="1" noChangeArrowheads="1" noCrop="1"/>
          </p:cNvPicPr>
          <p:nvPr/>
        </p:nvPicPr>
        <p:blipFill>
          <a:blip r:embed="rId5"/>
          <a:srcRect/>
          <a:stretch>
            <a:fillRect/>
          </a:stretch>
        </p:blipFill>
        <p:spPr bwMode="auto">
          <a:xfrm>
            <a:off x="419100" y="1094232"/>
            <a:ext cx="895350" cy="879029"/>
          </a:xfrm>
          <a:prstGeom prst="rect">
            <a:avLst/>
          </a:prstGeom>
          <a:noFill/>
          <a:ln w="9525">
            <a:noFill/>
            <a:miter lim="800000"/>
            <a:headEnd/>
            <a:tailEnd/>
          </a:ln>
        </p:spPr>
      </p:pic>
      <p:sp>
        <p:nvSpPr>
          <p:cNvPr id="76804" name="Rectangle 4"/>
          <p:cNvSpPr>
            <a:spLocks noChangeArrowheads="1"/>
          </p:cNvSpPr>
          <p:nvPr/>
        </p:nvSpPr>
        <p:spPr bwMode="auto">
          <a:xfrm>
            <a:off x="1697672" y="1787525"/>
            <a:ext cx="582930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Các vật lạnh đi: để rau,củ quả vào tủ lạnh, lúc lấy ra thấy lạnh.</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Cho đá vào cốc, cốc lạnh đi, chườm đá trên trán, trán lạnh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0661"/>
                                        </p:tgtEl>
                                        <p:attrNameLst>
                                          <p:attrName>style.visibility</p:attrName>
                                        </p:attrNameLst>
                                      </p:cBhvr>
                                      <p:to>
                                        <p:strVal val="visible"/>
                                      </p:to>
                                    </p:set>
                                    <p:animEffect transition="in" filter="barn(inVertical)">
                                      <p:cBhvr>
                                        <p:cTn id="41" dur="500"/>
                                        <p:tgtEl>
                                          <p:spTgt spid="7066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0662"/>
                                        </p:tgtEl>
                                        <p:attrNameLst>
                                          <p:attrName>style.visibility</p:attrName>
                                        </p:attrNameLst>
                                      </p:cBhvr>
                                      <p:to>
                                        <p:strVal val="visible"/>
                                      </p:to>
                                    </p:set>
                                    <p:animEffect transition="in" filter="randombar(horizontal)">
                                      <p:cBhvr>
                                        <p:cTn id="46" dur="500"/>
                                        <p:tgtEl>
                                          <p:spTgt spid="7066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70661"/>
                                        </p:tgtEl>
                                      </p:cBhvr>
                                    </p:animEffect>
                                    <p:set>
                                      <p:cBhvr>
                                        <p:cTn id="51" dur="1" fill="hold">
                                          <p:stCondLst>
                                            <p:cond delay="499"/>
                                          </p:stCondLst>
                                        </p:cTn>
                                        <p:tgtEl>
                                          <p:spTgt spid="7066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0662"/>
                                        </p:tgtEl>
                                      </p:cBhvr>
                                    </p:animEffect>
                                    <p:set>
                                      <p:cBhvr>
                                        <p:cTn id="57" dur="1" fill="hold">
                                          <p:stCondLst>
                                            <p:cond delay="499"/>
                                          </p:stCondLst>
                                        </p:cTn>
                                        <p:tgtEl>
                                          <p:spTgt spid="7066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6804"/>
                                        </p:tgtEl>
                                        <p:attrNameLst>
                                          <p:attrName>style.visibility</p:attrName>
                                        </p:attrNameLst>
                                      </p:cBhvr>
                                      <p:to>
                                        <p:strVal val="visible"/>
                                      </p:to>
                                    </p:set>
                                    <p:anim calcmode="lin" valueType="num">
                                      <p:cBhvr additive="base">
                                        <p:cTn id="62" dur="500" fill="hold"/>
                                        <p:tgtEl>
                                          <p:spTgt spid="76804"/>
                                        </p:tgtEl>
                                        <p:attrNameLst>
                                          <p:attrName>ppt_x</p:attrName>
                                        </p:attrNameLst>
                                      </p:cBhvr>
                                      <p:tavLst>
                                        <p:tav tm="0">
                                          <p:val>
                                            <p:strVal val="#ppt_x"/>
                                          </p:val>
                                        </p:tav>
                                        <p:tav tm="100000">
                                          <p:val>
                                            <p:strVal val="#ppt_x"/>
                                          </p:val>
                                        </p:tav>
                                      </p:tavLst>
                                    </p:anim>
                                    <p:anim calcmode="lin" valueType="num">
                                      <p:cBhvr additive="base">
                                        <p:cTn id="6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70661" grpId="0" bldLvl="0" animBg="1"/>
      <p:bldP spid="70661" grpId="1" bldLvl="0" animBg="1"/>
      <p:bldP spid="70662" grpId="0" bldLvl="0" animBg="1"/>
      <p:bldP spid="70662" grpId="1" bldLvl="0" animBg="1"/>
      <p:bldP spid="7680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298710" y="1246632"/>
              <a:ext cx="2289231"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621790" y="1511935"/>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Tìm hiểu về sự co giãn của nước</a:t>
            </a:r>
          </a:p>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 khi lạnh đi và khi nóng lên</a:t>
            </a: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20" y="575310"/>
            <a:ext cx="4748530" cy="4034790"/>
          </a:xfrm>
        </p:spPr>
        <p:txBody>
          <a:bodyPr>
            <a:normAutofit/>
          </a:bodyPr>
          <a:lstStyle/>
          <a:p>
            <a:pPr algn="just">
              <a:buFontTx/>
              <a:buChar char="-"/>
            </a:pPr>
            <a:r>
              <a:rPr lang="en-US" sz="2400" dirty="0">
                <a:latin typeface="Times New Roman Regular" panose="02020603050405020304" charset="0"/>
                <a:cs typeface="Times New Roman Regular" panose="02020603050405020304" charset="0"/>
              </a:rPr>
              <a:t>Đặt lọ nước vào chậu nước nóng, điều gì xảy ra với mực nước trong ống?</a:t>
            </a:r>
          </a:p>
          <a:p>
            <a:pPr algn="just">
              <a:buFontTx/>
              <a:buChar char="-"/>
            </a:pPr>
            <a:r>
              <a:rPr lang="en-US" sz="2400" dirty="0">
                <a:latin typeface="Times New Roman Regular" panose="02020603050405020304" charset="0"/>
                <a:cs typeface="Times New Roman Regular" panose="02020603050405020304" charset="0"/>
              </a:rPr>
              <a:t>Đặt lọ nước vào chậu nước lạnh, điều gì xảy ra với mực nước trong ống?</a:t>
            </a:r>
          </a:p>
        </p:txBody>
      </p:sp>
      <p:pic>
        <p:nvPicPr>
          <p:cNvPr id="2051" name="Picture 3" descr="C:\Documents and Settings\Nguyet_NT\My Documents\Downloads\Nong, lanh va nhiet do (2).jpg"/>
          <p:cNvPicPr>
            <a:picLocks noChangeAspect="1" noChangeArrowheads="1"/>
          </p:cNvPicPr>
          <p:nvPr/>
        </p:nvPicPr>
        <p:blipFill>
          <a:blip r:embed="rId4" cstate="print"/>
          <a:srcRect/>
          <a:stretch>
            <a:fillRect/>
          </a:stretch>
        </p:blipFill>
        <p:spPr bwMode="auto">
          <a:xfrm>
            <a:off x="5115560" y="525780"/>
            <a:ext cx="3733800" cy="3297555"/>
          </a:xfrm>
          <a:prstGeom prst="rect">
            <a:avLst/>
          </a:prstGeom>
          <a:noFill/>
        </p:spPr>
      </p:pic>
      <p:sp>
        <p:nvSpPr>
          <p:cNvPr id="8" name="TextBox 7"/>
          <p:cNvSpPr txBox="1"/>
          <p:nvPr/>
        </p:nvSpPr>
        <p:spPr>
          <a:xfrm>
            <a:off x="5115560" y="3829050"/>
            <a:ext cx="1470025" cy="398780"/>
          </a:xfrm>
          <a:prstGeom prst="rect">
            <a:avLst/>
          </a:prstGeom>
          <a:noFill/>
        </p:spPr>
        <p:txBody>
          <a:bodyPr wrap="square" rtlCol="0">
            <a:spAutoFit/>
          </a:bodyPr>
          <a:lstStyle/>
          <a:p>
            <a:r>
              <a:rPr lang="en-US" sz="2000" dirty="0">
                <a:solidFill>
                  <a:srgbClr val="00B050"/>
                </a:solidFill>
                <a:latin typeface="Times New Roman Regular" panose="02020603050405020304" charset="0"/>
                <a:cs typeface="Times New Roman Regular" panose="02020603050405020304" charset="0"/>
              </a:rPr>
              <a:t>Lọ nước</a:t>
            </a:r>
          </a:p>
        </p:txBody>
      </p:sp>
      <p:sp>
        <p:nvSpPr>
          <p:cNvPr id="9" name="TextBox 8"/>
          <p:cNvSpPr txBox="1"/>
          <p:nvPr/>
        </p:nvSpPr>
        <p:spPr>
          <a:xfrm>
            <a:off x="6238240" y="3865880"/>
            <a:ext cx="1630045" cy="398780"/>
          </a:xfrm>
          <a:prstGeom prst="rect">
            <a:avLst/>
          </a:prstGeom>
          <a:noFill/>
        </p:spPr>
        <p:txBody>
          <a:bodyPr wrap="square" rtlCol="0">
            <a:spAutoFit/>
          </a:bodyPr>
          <a:lstStyle/>
          <a:p>
            <a:r>
              <a:rPr lang="en-US" sz="2000" dirty="0">
                <a:solidFill>
                  <a:srgbClr val="C00000"/>
                </a:solidFill>
                <a:latin typeface="Times New Roman Regular" panose="02020603050405020304" charset="0"/>
                <a:cs typeface="Times New Roman Regular" panose="02020603050405020304" charset="0"/>
              </a:rPr>
              <a:t>Nước nóng</a:t>
            </a:r>
          </a:p>
        </p:txBody>
      </p:sp>
      <p:sp>
        <p:nvSpPr>
          <p:cNvPr id="10" name="TextBox 9"/>
          <p:cNvSpPr txBox="1"/>
          <p:nvPr/>
        </p:nvSpPr>
        <p:spPr>
          <a:xfrm>
            <a:off x="7560945" y="3899535"/>
            <a:ext cx="1604645" cy="398780"/>
          </a:xfrm>
          <a:prstGeom prst="rect">
            <a:avLst/>
          </a:prstGeom>
          <a:noFill/>
        </p:spPr>
        <p:txBody>
          <a:bodyPr wrap="square" rtlCol="0">
            <a:spAutoFit/>
          </a:bodyPr>
          <a:lstStyle/>
          <a:p>
            <a:r>
              <a:rPr lang="en-US" sz="2000" dirty="0">
                <a:solidFill>
                  <a:schemeClr val="tx2"/>
                </a:solidFill>
                <a:latin typeface="Times New Roman Regular" panose="02020603050405020304" charset="0"/>
                <a:cs typeface="Times New Roman Regular" panose="02020603050405020304" charset="0"/>
              </a:rPr>
              <a:t>Nước lạnh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linds(horizontal)">
                                      <p:cBhvr>
                                        <p:cTn id="21" dur="500"/>
                                        <p:tgtEl>
                                          <p:spTgt spid="3">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906" name="Rectangle 10"/>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09" name="Rectangle 13"/>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1" name="Rectangle 15"/>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3" name="Rectangle 17"/>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5" name="Rectangle 19"/>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7" name="Rectangle 21"/>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47" name="WordArt 51"/>
          <p:cNvSpPr>
            <a:spLocks noChangeArrowheads="1" noChangeShapeType="1" noTextEdit="1"/>
          </p:cNvSpPr>
          <p:nvPr/>
        </p:nvSpPr>
        <p:spPr bwMode="auto">
          <a:xfrm>
            <a:off x="3359150" y="521335"/>
            <a:ext cx="2870200" cy="4070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T</a:t>
            </a:r>
            <a:r>
              <a:rPr lang="en-US"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hí nghiệm</a:t>
            </a: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 2</a:t>
            </a:r>
          </a:p>
        </p:txBody>
      </p:sp>
      <p:sp>
        <p:nvSpPr>
          <p:cNvPr id="208948" name="Text Box 52"/>
          <p:cNvSpPr txBox="1">
            <a:spLocks noChangeArrowheads="1"/>
          </p:cNvSpPr>
          <p:nvPr/>
        </p:nvSpPr>
        <p:spPr bwMode="auto">
          <a:xfrm>
            <a:off x="2895600" y="407035"/>
            <a:ext cx="8572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latin typeface="Times New Roman Regular" panose="02020603050405020304" charset="0"/>
                <a:cs typeface="Times New Roman Regular" panose="02020603050405020304" charset="0"/>
                <a:hlinkClick r:id="rId4" action="ppaction://hlinkfile"/>
              </a:rPr>
              <a:t>*</a:t>
            </a:r>
          </a:p>
        </p:txBody>
      </p:sp>
      <p:sp>
        <p:nvSpPr>
          <p:cNvPr id="208949" name="Text Box 53"/>
          <p:cNvSpPr txBox="1">
            <a:spLocks noChangeArrowheads="1"/>
          </p:cNvSpPr>
          <p:nvPr/>
        </p:nvSpPr>
        <p:spPr bwMode="auto">
          <a:xfrm>
            <a:off x="1219200" y="1276350"/>
            <a:ext cx="7069455" cy="251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ts val="900"/>
              </a:spcBef>
            </a:pPr>
            <a:r>
              <a:rPr lang="en-US" sz="2800" dirty="0">
                <a:latin typeface="Times New Roman Regular" panose="02020603050405020304" charset="0"/>
                <a:cs typeface="Times New Roman Regular" panose="02020603050405020304" charset="0"/>
              </a:rPr>
              <a:t>- Tìm hiểu nước trong lọ nở ra hay co lại khi :</a:t>
            </a:r>
          </a:p>
          <a:p>
            <a:pPr>
              <a:lnSpc>
                <a:spcPct val="120000"/>
              </a:lnSpc>
              <a:spcBef>
                <a:spcPts val="900"/>
              </a:spcBef>
            </a:pPr>
            <a:r>
              <a:rPr lang="en-US" sz="2800" dirty="0">
                <a:latin typeface="Times New Roman Regular" panose="02020603050405020304" charset="0"/>
                <a:cs typeface="Times New Roman Regular" panose="02020603050405020304" charset="0"/>
              </a:rPr>
              <a:t>+ Đặt lọ nước vào nước nóng.</a:t>
            </a:r>
          </a:p>
          <a:p>
            <a:pPr>
              <a:lnSpc>
                <a:spcPct val="120000"/>
              </a:lnSpc>
              <a:spcBef>
                <a:spcPts val="900"/>
              </a:spcBef>
            </a:pPr>
            <a:r>
              <a:rPr lang="en-US" sz="2800" dirty="0">
                <a:latin typeface="Times New Roman Regular" panose="02020603050405020304" charset="0"/>
                <a:cs typeface="Times New Roman Regular" panose="02020603050405020304" charset="0"/>
              </a:rPr>
              <a:t>+ Đặt lọ nước vào nước lạnh.</a:t>
            </a:r>
          </a:p>
          <a:p>
            <a:pPr algn="just">
              <a:spcBef>
                <a:spcPct val="50000"/>
              </a:spcBef>
            </a:pPr>
            <a:endParaRPr lang="en-US" altLang="en-US" sz="2800" b="1" dirty="0">
              <a:latin typeface="Times New Roman Regular" panose="02020603050405020304" charset="0"/>
              <a:cs typeface="Times New Roman Regular" panose="02020603050405020304" charset="0"/>
            </a:endParaRPr>
          </a:p>
        </p:txBody>
      </p:sp>
      <p:sp>
        <p:nvSpPr>
          <p:cNvPr id="2" name="Sun 1">
            <a:hlinkClick r:id="rId5" action="ppaction://hlinkfile"/>
          </p:cNvPr>
          <p:cNvSpPr/>
          <p:nvPr/>
        </p:nvSpPr>
        <p:spPr>
          <a:xfrm>
            <a:off x="6374892" y="412446"/>
            <a:ext cx="742950" cy="62323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Regular" panose="02020603050405020304" charset="0"/>
              <a:cs typeface="Times New Roman Regular" panose="02020603050405020304" charset="0"/>
            </a:endParaRPr>
          </a:p>
        </p:txBody>
      </p:sp>
      <p:sp>
        <p:nvSpPr>
          <p:cNvPr id="73732" name="Text Box 4"/>
          <p:cNvSpPr txBox="1">
            <a:spLocks noChangeArrowheads="1"/>
          </p:cNvSpPr>
          <p:nvPr/>
        </p:nvSpPr>
        <p:spPr bwMode="auto">
          <a:xfrm>
            <a:off x="836295" y="1123950"/>
            <a:ext cx="828865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dirty="0">
                <a:latin typeface="Times New Roman" panose="02020603050405020304" pitchFamily="18" charset="0"/>
              </a:rPr>
              <a:t>*Tìm hiểu nước trong lọ nở ra hay co lại khi:</a:t>
            </a: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nóng (hình 2b)</a:t>
            </a:r>
          </a:p>
          <a:p>
            <a:pPr algn="l">
              <a:spcBef>
                <a:spcPct val="50000"/>
              </a:spcBef>
            </a:pPr>
            <a:endParaRPr lang="en-US" altLang="en-US" sz="2400" b="1" dirty="0">
              <a:latin typeface="Times New Roman" panose="02020603050405020304" pitchFamily="18" charset="0"/>
            </a:endParaRP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lạnh (hình 2c)</a:t>
            </a:r>
          </a:p>
          <a:p>
            <a:pPr algn="l">
              <a:spcBef>
                <a:spcPct val="50000"/>
              </a:spcBef>
            </a:pPr>
            <a:endParaRPr lang="en-US" altLang="en-US" sz="2400" b="1" dirty="0">
              <a:latin typeface="Times New Roman" panose="02020603050405020304" pitchFamily="18" charset="0"/>
            </a:endParaRPr>
          </a:p>
        </p:txBody>
      </p:sp>
      <p:sp>
        <p:nvSpPr>
          <p:cNvPr id="73733" name="Text Box 5"/>
          <p:cNvSpPr txBox="1">
            <a:spLocks noChangeArrowheads="1"/>
          </p:cNvSpPr>
          <p:nvPr/>
        </p:nvSpPr>
        <p:spPr bwMode="auto">
          <a:xfrm>
            <a:off x="2190750" y="2197735"/>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CC00CC"/>
                </a:solidFill>
                <a:latin typeface="Times New Roman" panose="02020603050405020304" pitchFamily="18" charset="0"/>
              </a:rPr>
              <a:t>Mức nước tăng lên</a:t>
            </a:r>
          </a:p>
        </p:txBody>
      </p:sp>
      <p:sp>
        <p:nvSpPr>
          <p:cNvPr id="73734" name="Text Box 6"/>
          <p:cNvSpPr txBox="1">
            <a:spLocks noChangeArrowheads="1"/>
          </p:cNvSpPr>
          <p:nvPr/>
        </p:nvSpPr>
        <p:spPr bwMode="auto">
          <a:xfrm>
            <a:off x="2133600" y="3181350"/>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0000FF"/>
                </a:solidFill>
                <a:latin typeface="Times New Roman" panose="02020603050405020304" pitchFamily="18" charset="0"/>
              </a:rPr>
              <a:t>Mức nước giảm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8949"/>
                                        </p:tgtEl>
                                        <p:attrNameLst>
                                          <p:attrName>style.visibility</p:attrName>
                                        </p:attrNameLst>
                                      </p:cBhvr>
                                      <p:to>
                                        <p:strVal val="visible"/>
                                      </p:to>
                                    </p:set>
                                    <p:animEffect transition="in" filter="randombar(horizontal)">
                                      <p:cBhvr>
                                        <p:cTn id="14" dur="1000"/>
                                        <p:tgtEl>
                                          <p:spTgt spid="20894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208906"/>
                                        </p:tgtEl>
                                      </p:cBhvr>
                                    </p:animEffect>
                                    <p:set>
                                      <p:cBhvr>
                                        <p:cTn id="19" dur="1" fill="hold">
                                          <p:stCondLst>
                                            <p:cond delay="499"/>
                                          </p:stCondLst>
                                        </p:cTn>
                                        <p:tgtEl>
                                          <p:spTgt spid="208906"/>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208909"/>
                                        </p:tgtEl>
                                      </p:cBhvr>
                                    </p:animEffect>
                                    <p:set>
                                      <p:cBhvr>
                                        <p:cTn id="22" dur="1" fill="hold">
                                          <p:stCondLst>
                                            <p:cond delay="499"/>
                                          </p:stCondLst>
                                        </p:cTn>
                                        <p:tgtEl>
                                          <p:spTgt spid="208909"/>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208911"/>
                                        </p:tgtEl>
                                      </p:cBhvr>
                                    </p:animEffect>
                                    <p:set>
                                      <p:cBhvr>
                                        <p:cTn id="25" dur="1" fill="hold">
                                          <p:stCondLst>
                                            <p:cond delay="499"/>
                                          </p:stCondLst>
                                        </p:cTn>
                                        <p:tgtEl>
                                          <p:spTgt spid="208911"/>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208913"/>
                                        </p:tgtEl>
                                      </p:cBhvr>
                                    </p:animEffect>
                                    <p:set>
                                      <p:cBhvr>
                                        <p:cTn id="28" dur="1" fill="hold">
                                          <p:stCondLst>
                                            <p:cond delay="499"/>
                                          </p:stCondLst>
                                        </p:cTn>
                                        <p:tgtEl>
                                          <p:spTgt spid="208913"/>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208915"/>
                                        </p:tgtEl>
                                      </p:cBhvr>
                                    </p:animEffect>
                                    <p:set>
                                      <p:cBhvr>
                                        <p:cTn id="31" dur="1" fill="hold">
                                          <p:stCondLst>
                                            <p:cond delay="499"/>
                                          </p:stCondLst>
                                        </p:cTn>
                                        <p:tgtEl>
                                          <p:spTgt spid="208915"/>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208917"/>
                                        </p:tgtEl>
                                      </p:cBhvr>
                                    </p:animEffect>
                                    <p:set>
                                      <p:cBhvr>
                                        <p:cTn id="34" dur="1" fill="hold">
                                          <p:stCondLst>
                                            <p:cond delay="499"/>
                                          </p:stCondLst>
                                        </p:cTn>
                                        <p:tgtEl>
                                          <p:spTgt spid="208917"/>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208947"/>
                                        </p:tgtEl>
                                      </p:cBhvr>
                                    </p:animEffect>
                                    <p:set>
                                      <p:cBhvr>
                                        <p:cTn id="37" dur="1" fill="hold">
                                          <p:stCondLst>
                                            <p:cond delay="499"/>
                                          </p:stCondLst>
                                        </p:cTn>
                                        <p:tgtEl>
                                          <p:spTgt spid="208947"/>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208948"/>
                                        </p:tgtEl>
                                      </p:cBhvr>
                                    </p:animEffect>
                                    <p:set>
                                      <p:cBhvr>
                                        <p:cTn id="40" dur="1" fill="hold">
                                          <p:stCondLst>
                                            <p:cond delay="499"/>
                                          </p:stCondLst>
                                        </p:cTn>
                                        <p:tgtEl>
                                          <p:spTgt spid="20894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08949"/>
                                        </p:tgtEl>
                                      </p:cBhvr>
                                    </p:animEffect>
                                    <p:set>
                                      <p:cBhvr>
                                        <p:cTn id="43" dur="1" fill="hold">
                                          <p:stCondLst>
                                            <p:cond delay="499"/>
                                          </p:stCondLst>
                                        </p:cTn>
                                        <p:tgtEl>
                                          <p:spTgt spid="208949"/>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73732"/>
                                        </p:tgtEl>
                                        <p:attrNameLst>
                                          <p:attrName>style.visibility</p:attrName>
                                        </p:attrNameLst>
                                      </p:cBhvr>
                                      <p:to>
                                        <p:strVal val="visible"/>
                                      </p:to>
                                    </p:set>
                                    <p:anim calcmode="lin" valueType="num">
                                      <p:cBhvr>
                                        <p:cTn id="51" dur="500" fill="hold"/>
                                        <p:tgtEl>
                                          <p:spTgt spid="73732"/>
                                        </p:tgtEl>
                                        <p:attrNameLst>
                                          <p:attrName>ppt_w</p:attrName>
                                        </p:attrNameLst>
                                      </p:cBhvr>
                                      <p:tavLst>
                                        <p:tav tm="0">
                                          <p:val>
                                            <p:fltVal val="0"/>
                                          </p:val>
                                        </p:tav>
                                        <p:tav tm="100000">
                                          <p:val>
                                            <p:strVal val="#ppt_w"/>
                                          </p:val>
                                        </p:tav>
                                      </p:tavLst>
                                    </p:anim>
                                    <p:anim calcmode="lin" valueType="num">
                                      <p:cBhvr>
                                        <p:cTn id="52" dur="500" fill="hold"/>
                                        <p:tgtEl>
                                          <p:spTgt spid="73732"/>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73733"/>
                                        </p:tgtEl>
                                        <p:attrNameLst>
                                          <p:attrName>style.visibility</p:attrName>
                                        </p:attrNameLst>
                                      </p:cBhvr>
                                      <p:to>
                                        <p:strVal val="visible"/>
                                      </p:to>
                                    </p:set>
                                    <p:anim calcmode="lin" valueType="num">
                                      <p:cBhvr>
                                        <p:cTn id="57" dur="500" fill="hold"/>
                                        <p:tgtEl>
                                          <p:spTgt spid="73733"/>
                                        </p:tgtEl>
                                        <p:attrNameLst>
                                          <p:attrName>ppt_w</p:attrName>
                                        </p:attrNameLst>
                                      </p:cBhvr>
                                      <p:tavLst>
                                        <p:tav tm="0">
                                          <p:val>
                                            <p:fltVal val="0"/>
                                          </p:val>
                                        </p:tav>
                                        <p:tav tm="100000">
                                          <p:val>
                                            <p:strVal val="#ppt_w"/>
                                          </p:val>
                                        </p:tav>
                                      </p:tavLst>
                                    </p:anim>
                                    <p:anim calcmode="lin" valueType="num">
                                      <p:cBhvr>
                                        <p:cTn id="58" dur="500" fill="hold"/>
                                        <p:tgtEl>
                                          <p:spTgt spid="7373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3734"/>
                                        </p:tgtEl>
                                        <p:attrNameLst>
                                          <p:attrName>style.visibility</p:attrName>
                                        </p:attrNameLst>
                                      </p:cBhvr>
                                      <p:to>
                                        <p:strVal val="visible"/>
                                      </p:to>
                                    </p:set>
                                    <p:anim calcmode="lin" valueType="num">
                                      <p:cBhvr>
                                        <p:cTn id="63" dur="500" fill="hold"/>
                                        <p:tgtEl>
                                          <p:spTgt spid="73734"/>
                                        </p:tgtEl>
                                        <p:attrNameLst>
                                          <p:attrName>ppt_w</p:attrName>
                                        </p:attrNameLst>
                                      </p:cBhvr>
                                      <p:tavLst>
                                        <p:tav tm="0">
                                          <p:val>
                                            <p:fltVal val="0"/>
                                          </p:val>
                                        </p:tav>
                                        <p:tav tm="100000">
                                          <p:val>
                                            <p:strVal val="#ppt_w"/>
                                          </p:val>
                                        </p:tav>
                                      </p:tavLst>
                                    </p:anim>
                                    <p:anim calcmode="lin" valueType="num">
                                      <p:cBhvr>
                                        <p:cTn id="64"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bldLvl="0" animBg="1"/>
      <p:bldP spid="208909" grpId="0" bldLvl="0" animBg="1"/>
      <p:bldP spid="208911" grpId="0" bldLvl="0" animBg="1"/>
      <p:bldP spid="208913" grpId="0" bldLvl="0" animBg="1"/>
      <p:bldP spid="208915" grpId="0" bldLvl="0" animBg="1"/>
      <p:bldP spid="208917" grpId="0" bldLvl="0" animBg="1"/>
      <p:bldP spid="208947" grpId="0"/>
      <p:bldP spid="208948" grpId="0" bldLvl="0" animBg="1"/>
      <p:bldP spid="208949" grpId="0" bldLvl="0" animBg="1"/>
      <p:bldP spid="208949" grpId="1" bldLvl="0" animBg="1"/>
      <p:bldP spid="2" grpId="0" bldLvl="0" animBg="1"/>
      <p:bldP spid="73732" grpId="0" bldLvl="0" animBg="1"/>
      <p:bldP spid="73733" grpId="0" bldLvl="0" animBg="1"/>
      <p:bldP spid="7373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40665" y="781050"/>
            <a:ext cx="8517890"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Nhận xét về mức chất lỏng trong ống nhiệt kế?</a:t>
            </a:r>
          </a:p>
          <a:p>
            <a:pPr algn="l">
              <a:spcBef>
                <a:spcPct val="50000"/>
              </a:spcBef>
            </a:pPr>
            <a:br>
              <a:rPr lang="vi-VN" altLang="en-US" sz="2800" b="1" dirty="0">
                <a:latin typeface="Times New Roman" panose="02020603050405020304" pitchFamily="18" charset="0"/>
              </a:rPr>
            </a:b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Giải thích vì sao mức chất lỏng trong ống nhiệt kế lại thay đổi khi dùng nhiệt kế đo nhiệt độ khác nhau.</a:t>
            </a:r>
          </a:p>
        </p:txBody>
      </p:sp>
      <p:sp>
        <p:nvSpPr>
          <p:cNvPr id="72710" name="Text Box 6"/>
          <p:cNvSpPr txBox="1">
            <a:spLocks noChangeArrowheads="1"/>
          </p:cNvSpPr>
          <p:nvPr/>
        </p:nvSpPr>
        <p:spPr bwMode="auto">
          <a:xfrm>
            <a:off x="2895600" y="1316355"/>
            <a:ext cx="3256280" cy="4603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spcBef>
                <a:spcPct val="50000"/>
              </a:spcBef>
            </a:pPr>
            <a:r>
              <a:rPr lang="en-US" altLang="en-US" sz="24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1657350" y="2820300"/>
            <a:ext cx="6172200" cy="82994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l">
              <a:spcBef>
                <a:spcPct val="50000"/>
              </a:spcBef>
            </a:pPr>
            <a:r>
              <a:rPr lang="en-US" altLang="en-US" sz="2400" b="1" dirty="0">
                <a:solidFill>
                  <a:schemeClr val="bg1"/>
                </a:solidFill>
                <a:latin typeface="Times New Roman" panose="02020603050405020304" pitchFamily="18" charset="0"/>
              </a:rPr>
              <a:t>Mức chất lỏng thay đổi vì  đo các vật nóng, lạnh khác nhau.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ldLvl="0" animBg="1"/>
      <p:bldP spid="72710" grpId="0" bldLvl="0" animBg="1"/>
      <p:bldP spid="727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355600"/>
            <a:ext cx="7887970" cy="1198880"/>
          </a:xfrm>
          <a:prstGeom prst="rect">
            <a:avLst/>
          </a:prstGeom>
          <a:noFill/>
        </p:spPr>
        <p:txBody>
          <a:bodyPr wrap="square" rtlCol="0">
            <a:spAutoFit/>
          </a:bodyPr>
          <a:lstStyle/>
          <a:p>
            <a:pPr algn="just">
              <a:buNone/>
            </a:pPr>
            <a:r>
              <a:rPr lang="en-US" sz="2400" dirty="0">
                <a:latin typeface="Times New Roman Regular" panose="02020603050405020304" charset="0"/>
                <a:cs typeface="Times New Roman Regular" panose="02020603050405020304" charset="0"/>
              </a:rPr>
              <a:t>    </a:t>
            </a:r>
            <a:r>
              <a:rPr lang="en-US" sz="2400" dirty="0">
                <a:solidFill>
                  <a:srgbClr val="FF0000"/>
                </a:solidFill>
                <a:latin typeface="Times New Roman Regular" panose="02020603050405020304" charset="0"/>
                <a:cs typeface="Times New Roman Regular" panose="02020603050405020304" charset="0"/>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29565" y="1815465"/>
            <a:ext cx="8622665" cy="1938020"/>
          </a:xfrm>
          <a:prstGeom prst="rect">
            <a:avLst/>
          </a:prstGeom>
          <a:noFill/>
        </p:spPr>
        <p:txBody>
          <a:bodyPr wrap="square" rtlCol="0">
            <a:spAutoFit/>
          </a:bodyPr>
          <a:lstStyle/>
          <a:p>
            <a:pPr algn="just">
              <a:buFontTx/>
              <a:buChar char="-"/>
            </a:pPr>
            <a:r>
              <a:rPr lang="en-US" sz="2400" dirty="0">
                <a:solidFill>
                  <a:srgbClr val="0033CC"/>
                </a:solidFill>
                <a:latin typeface="Times New Roman Regular" panose="02020603050405020304" charset="0"/>
                <a:cs typeface="Times New Roman Regular" panose="02020603050405020304" charset="0"/>
              </a:rPr>
              <a:t> Khi dùng nhiệt kế đo các vật nóng, lạnh khác nhau, chất lỏng trong ống sẽ nở ra hay co lại khác nhau nên mực chất lỏng trong ống nhiệt kế cũng khác nhau.</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nóng, mực chất lỏng trong ống nhiệt kế càng dâng cao.</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lạnh, mực chất lỏng trong ống nhiệt kế hạ thấp.</a:t>
            </a:r>
          </a:p>
        </p:txBody>
      </p:sp>
      <p:pic>
        <p:nvPicPr>
          <p:cNvPr id="7" name="Picture 4" descr="qustionbig_w"/>
          <p:cNvPicPr>
            <a:picLocks noChangeAspect="1" noChangeArrowheads="1" noCrop="1"/>
          </p:cNvPicPr>
          <p:nvPr/>
        </p:nvPicPr>
        <p:blipFill>
          <a:blip r:embed="rId4"/>
          <a:srcRect/>
          <a:stretch>
            <a:fillRect/>
          </a:stretch>
        </p:blipFill>
        <p:spPr bwMode="auto">
          <a:xfrm>
            <a:off x="298704" y="333295"/>
            <a:ext cx="835152" cy="819929"/>
          </a:xfrm>
          <a:prstGeom prst="rect">
            <a:avLst/>
          </a:prstGeom>
          <a:noFill/>
          <a:ln w="9525">
            <a:noFill/>
            <a:miter lim="800000"/>
            <a:headEnd/>
            <a:tailEnd/>
          </a:ln>
        </p:spPr>
      </p:pic>
      <p:sp>
        <p:nvSpPr>
          <p:cNvPr id="2" name="TextBox 5"/>
          <p:cNvSpPr txBox="1"/>
          <p:nvPr/>
        </p:nvSpPr>
        <p:spPr>
          <a:xfrm>
            <a:off x="1219200" y="1719580"/>
            <a:ext cx="7287895" cy="829945"/>
          </a:xfrm>
          <a:prstGeom prst="rect">
            <a:avLst/>
          </a:prstGeom>
          <a:noFill/>
        </p:spPr>
        <p:txBody>
          <a:bodyPr wrap="square" rtlCol="0">
            <a:spAutoFit/>
          </a:bodyPr>
          <a:lstStyle/>
          <a:p>
            <a:r>
              <a:rPr lang="en-US" sz="2400" dirty="0">
                <a:solidFill>
                  <a:srgbClr val="FF0000"/>
                </a:solidFill>
                <a:latin typeface="Times New Roman Regular" panose="02020603050405020304" charset="0"/>
                <a:cs typeface="Times New Roman Regular" panose="02020603050405020304" charset="0"/>
              </a:rPr>
              <a:t>Nước và các chất lỏng khác thay đổi như thế nào khi nóng lên và lạnh đi?</a:t>
            </a:r>
          </a:p>
        </p:txBody>
      </p:sp>
      <p:pic>
        <p:nvPicPr>
          <p:cNvPr id="3" name="Picture 4" descr="qustionbig_w"/>
          <p:cNvPicPr>
            <a:picLocks noChangeAspect="1" noChangeArrowheads="1" noCrop="1"/>
          </p:cNvPicPr>
          <p:nvPr/>
        </p:nvPicPr>
        <p:blipFill>
          <a:blip r:embed="rId4"/>
          <a:srcRect/>
          <a:stretch>
            <a:fillRect/>
          </a:stretch>
        </p:blipFill>
        <p:spPr bwMode="auto">
          <a:xfrm>
            <a:off x="300990" y="1770380"/>
            <a:ext cx="749300" cy="676910"/>
          </a:xfrm>
          <a:prstGeom prst="rect">
            <a:avLst/>
          </a:prstGeom>
          <a:noFill/>
          <a:ln w="9525">
            <a:noFill/>
            <a:miter lim="800000"/>
            <a:headEnd/>
            <a:tailEnd/>
          </a:ln>
        </p:spPr>
      </p:pic>
      <p:sp>
        <p:nvSpPr>
          <p:cNvPr id="28684" name="Text Box 12"/>
          <p:cNvSpPr txBox="1">
            <a:spLocks noChangeArrowheads="1"/>
          </p:cNvSpPr>
          <p:nvPr/>
        </p:nvSpPr>
        <p:spPr bwMode="auto">
          <a:xfrm>
            <a:off x="1399540" y="2876550"/>
            <a:ext cx="551243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vi-VN" sz="2800" dirty="0">
                <a:solidFill>
                  <a:srgbClr val="0046D9"/>
                </a:solidFill>
                <a:latin typeface="Times New Roman Regular" panose="02020603050405020304" charset="0"/>
                <a:cs typeface="Times New Roman Regular" panose="02020603050405020304" charset="0"/>
              </a:rPr>
              <a:t>Nước và các chất khác nở ra khi nóng lên và co lại khi lạnh đi.</a:t>
            </a:r>
            <a:r>
              <a:rPr lang="en-US" altLang="en-US" sz="2800" dirty="0">
                <a:solidFill>
                  <a:srgbClr val="0046D9"/>
                </a:solidFill>
                <a:latin typeface="Times New Roman Regular" panose="02020603050405020304" charset="0"/>
                <a:cs typeface="Times New Roman Regular" panose="02020603050405020304" charset="0"/>
              </a:rPr>
              <a:t>     </a:t>
            </a:r>
          </a:p>
        </p:txBody>
      </p:sp>
      <p:pic>
        <p:nvPicPr>
          <p:cNvPr id="28688" name="Picture 16" descr="NhieÌ£t_keÌ"/>
          <p:cNvPicPr>
            <a:picLocks noChangeAspect="1" noChangeArrowheads="1" noCrop="1"/>
          </p:cNvPicPr>
          <p:nvPr/>
        </p:nvPicPr>
        <p:blipFill>
          <a:blip r:embed="rId5"/>
          <a:srcRect/>
          <a:stretch>
            <a:fillRect/>
          </a:stretch>
        </p:blipFill>
        <p:spPr bwMode="auto">
          <a:xfrm>
            <a:off x="7399020" y="2514600"/>
            <a:ext cx="10242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6"/>
          <a:srcRect/>
          <a:stretch>
            <a:fillRect/>
          </a:stretch>
        </p:blipFill>
        <p:spPr bwMode="auto">
          <a:xfrm>
            <a:off x="456565" y="2876550"/>
            <a:ext cx="71437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blinds(horizontal)">
                                      <p:cBhvr>
                                        <p:cTn id="35" dur="500"/>
                                        <p:tgtEl>
                                          <p:spTgt spid="28684"/>
                                        </p:tgtEl>
                                      </p:cBhvr>
                                    </p:animEffect>
                                  </p:childTnLst>
                                </p:cTn>
                              </p:par>
                              <p:par>
                                <p:cTn id="36" presetID="3" presetClass="entr" presetSubtype="10" fill="hold" nodeType="withEffect">
                                  <p:stCondLst>
                                    <p:cond delay="0"/>
                                  </p:stCondLst>
                                  <p:childTnLst>
                                    <p:set>
                                      <p:cBhvr>
                                        <p:cTn id="37" dur="1" fill="hold">
                                          <p:stCondLst>
                                            <p:cond delay="0"/>
                                          </p:stCondLst>
                                        </p:cTn>
                                        <p:tgtEl>
                                          <p:spTgt spid="28688"/>
                                        </p:tgtEl>
                                        <p:attrNameLst>
                                          <p:attrName>style.visibility</p:attrName>
                                        </p:attrNameLst>
                                      </p:cBhvr>
                                      <p:to>
                                        <p:strVal val="visible"/>
                                      </p:to>
                                    </p:set>
                                    <p:animEffect transition="in" filter="blinds(horizontal)">
                                      <p:cBhvr>
                                        <p:cTn id="38" dur="500"/>
                                        <p:tgtEl>
                                          <p:spTgt spid="28688"/>
                                        </p:tgtEl>
                                      </p:cBhvr>
                                    </p:animEffect>
                                  </p:childTnLst>
                                </p:cTn>
                              </p:par>
                              <p:par>
                                <p:cTn id="39" presetID="3" presetClass="entr" presetSubtype="10" fill="hold" nodeType="withEffect">
                                  <p:stCondLst>
                                    <p:cond delay="0"/>
                                  </p:stCondLst>
                                  <p:childTnLst>
                                    <p:set>
                                      <p:cBhvr>
                                        <p:cTn id="40" dur="1" fill="hold">
                                          <p:stCondLst>
                                            <p:cond delay="0"/>
                                          </p:stCondLst>
                                        </p:cTn>
                                        <p:tgtEl>
                                          <p:spTgt spid="28689"/>
                                        </p:tgtEl>
                                        <p:attrNameLst>
                                          <p:attrName>style.visibility</p:attrName>
                                        </p:attrNameLst>
                                      </p:cBhvr>
                                      <p:to>
                                        <p:strVal val="visible"/>
                                      </p:to>
                                    </p:set>
                                    <p:animEffect transition="in" filter="blinds(horizontal)">
                                      <p:cBhvr>
                                        <p:cTn id="41"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2" grpId="0"/>
      <p:bldP spid="2868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914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3"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9148" name="Group 6"/>
          <p:cNvGrpSpPr/>
          <p:nvPr/>
        </p:nvGrpSpPr>
        <p:grpSpPr bwMode="auto">
          <a:xfrm>
            <a:off x="476250" y="3810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350739" y="1246632"/>
              <a:ext cx="2185175"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965835" y="2114550"/>
            <a:ext cx="7560310" cy="1428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100" kern="1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Times New Roman" panose="02020603050405020304" pitchFamily="18" charset="0"/>
              </a:rPr>
              <a:t>Những ứng dụng trong thực tế</a:t>
            </a:r>
          </a:p>
        </p:txBody>
      </p:sp>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1198" name="Text Box 14"/>
          <p:cNvSpPr txBox="1">
            <a:spLocks noChangeArrowheads="1"/>
          </p:cNvSpPr>
          <p:nvPr/>
        </p:nvSpPr>
        <p:spPr bwMode="auto">
          <a:xfrm>
            <a:off x="219710" y="685800"/>
            <a:ext cx="8583930" cy="286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1</a:t>
            </a:r>
            <a:r>
              <a:rPr lang="en-US" altLang="en-US" sz="2400">
                <a:solidFill>
                  <a:srgbClr val="000066"/>
                </a:solidFill>
                <a:latin typeface="Times New Roman Regular" panose="02020603050405020304" charset="0"/>
                <a:cs typeface="Times New Roman Regular" panose="02020603050405020304" charset="0"/>
              </a:rPr>
              <a:t>: Tại sao khi đun nước, không nên đổ đầy nước vào ấm</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2</a:t>
            </a:r>
            <a:r>
              <a:rPr lang="en-US" altLang="en-US" sz="2400">
                <a:solidFill>
                  <a:srgbClr val="000066"/>
                </a:solidFill>
                <a:latin typeface="Times New Roman Regular" panose="02020603050405020304" charset="0"/>
                <a:cs typeface="Times New Roman Regular" panose="02020603050405020304" charset="0"/>
              </a:rPr>
              <a:t>: Tại sao khi bị sốt người ta lại dùng túi nước đá chườm lên trán?</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3</a:t>
            </a:r>
            <a:r>
              <a:rPr lang="en-US" altLang="en-US" sz="2400">
                <a:solidFill>
                  <a:srgbClr val="000066"/>
                </a:solidFill>
                <a:latin typeface="Times New Roman Regular" panose="02020603050405020304" charset="0"/>
                <a:cs typeface="Times New Roman Regular" panose="02020603050405020304" charset="0"/>
              </a:rPr>
              <a:t>: Khi  muốn uống nước mát mà trong nhà chỉ còn nước sôi trong phích, em làm thế nào để có nước nguội uống nhanh?</a:t>
            </a:r>
          </a:p>
          <a:p>
            <a:pPr algn="just">
              <a:spcBef>
                <a:spcPct val="50000"/>
              </a:spcBef>
            </a:pPr>
            <a:r>
              <a:rPr lang="en-US" altLang="en-US" sz="2400">
                <a:solidFill>
                  <a:srgbClr val="000066"/>
                </a:solidFill>
                <a:latin typeface="Times New Roman Regular" panose="02020603050405020304" charset="0"/>
                <a:cs typeface="Times New Roman Regular" panose="0202060305040502030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2 " pathEditMode="relative" ptsTypes="AA">
                                      <p:cBhvr>
                                        <p:cTn id="6" dur="2000" fill="hold"/>
                                        <p:tgtEl>
                                          <p:spTgt spid="2211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46175" y="905510"/>
            <a:ext cx="6927850" cy="706755"/>
          </a:xfrm>
          <a:prstGeom prst="rect">
            <a:avLst/>
          </a:prstGeom>
          <a:noFill/>
        </p:spPr>
        <p:txBody>
          <a:bodyPr wrap="square"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randomBar dir="vert"/>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161" name="AutoShape 9"/>
          <p:cNvSpPr>
            <a:spLocks noChangeArrowheads="1"/>
          </p:cNvSpPr>
          <p:nvPr/>
        </p:nvSpPr>
        <p:spPr bwMode="auto">
          <a:xfrm>
            <a:off x="1959610" y="640715"/>
            <a:ext cx="6487160" cy="1395730"/>
          </a:xfrm>
          <a:prstGeom prst="cloudCallout">
            <a:avLst>
              <a:gd name="adj1" fmla="val -61049"/>
              <a:gd name="adj2" fmla="val 53352"/>
            </a:avLst>
          </a:prstGeom>
          <a:solidFill>
            <a:schemeClr val="accent1">
              <a:lumMod val="40000"/>
              <a:lumOff val="60000"/>
            </a:schemeClr>
          </a:solidFill>
          <a:ln w="9525">
            <a:solidFill>
              <a:schemeClr val="tx1"/>
            </a:solidFill>
            <a:round/>
          </a:ln>
          <a:effectLst/>
        </p:spPr>
        <p:txBody>
          <a:bodyPr/>
          <a:lstStyle/>
          <a:p>
            <a:pPr algn="ctr"/>
            <a:endParaRPr lang="en-US" altLang="en-US" sz="700">
              <a:latin typeface="Times New Roman Regular" panose="02020603050405020304" charset="0"/>
              <a:cs typeface="Times New Roman Regular" panose="02020603050405020304" charset="0"/>
            </a:endParaRPr>
          </a:p>
        </p:txBody>
      </p:sp>
      <p:sp>
        <p:nvSpPr>
          <p:cNvPr id="49162" name="Text Box 10"/>
          <p:cNvSpPr txBox="1">
            <a:spLocks noChangeArrowheads="1"/>
          </p:cNvSpPr>
          <p:nvPr/>
        </p:nvSpPr>
        <p:spPr bwMode="auto">
          <a:xfrm>
            <a:off x="2943225" y="569595"/>
            <a:ext cx="49015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400" b="1" dirty="0">
              <a:solidFill>
                <a:srgbClr val="FF0000"/>
              </a:solidFill>
              <a:latin typeface="Times New Roman Bold" panose="02020603050405020304" charset="0"/>
              <a:cs typeface="Times New Roman Bold" panose="02020603050405020304" charset="0"/>
            </a:endParaRPr>
          </a:p>
          <a:p>
            <a:r>
              <a:rPr lang="en-US" altLang="en-US" sz="2400" b="1" dirty="0" err="1">
                <a:solidFill>
                  <a:srgbClr val="8C2FBF"/>
                </a:solidFill>
                <a:latin typeface="Times New Roman Bold" panose="02020603050405020304" charset="0"/>
                <a:cs typeface="Times New Roman Bold" panose="02020603050405020304" charset="0"/>
              </a:rPr>
              <a:t>Tại</a:t>
            </a:r>
            <a:r>
              <a:rPr lang="en-US" altLang="en-US" sz="2400" b="1" dirty="0">
                <a:solidFill>
                  <a:srgbClr val="8C2FBF"/>
                </a:solidFill>
                <a:latin typeface="Times New Roman Bold" panose="02020603050405020304" charset="0"/>
                <a:cs typeface="Times New Roman Bold" panose="02020603050405020304" charset="0"/>
              </a:rPr>
              <a:t> sao </a:t>
            </a:r>
            <a:r>
              <a:rPr lang="en-US" altLang="en-US" sz="2400" b="1" dirty="0" err="1">
                <a:solidFill>
                  <a:srgbClr val="8C2FBF"/>
                </a:solidFill>
                <a:latin typeface="Times New Roman Bold" panose="02020603050405020304" charset="0"/>
                <a:cs typeface="Times New Roman Bold" panose="02020603050405020304" charset="0"/>
              </a:rPr>
              <a:t>khi</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đun</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không</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nên</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đổ</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đầy</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 vào ấm?</a:t>
            </a:r>
            <a:endParaRPr lang="en-US" altLang="en-US" sz="2400" b="1" dirty="0">
              <a:solidFill>
                <a:srgbClr val="8C2FBF"/>
              </a:solidFill>
              <a:latin typeface="Times New Roman Bold" panose="02020603050405020304" charset="0"/>
              <a:cs typeface="Times New Roman Bold" panose="02020603050405020304" charset="0"/>
            </a:endParaRPr>
          </a:p>
          <a:p>
            <a:endParaRPr lang="en-US" altLang="en-US" sz="2400" b="1" dirty="0">
              <a:solidFill>
                <a:srgbClr val="8C2FBF"/>
              </a:solidFill>
              <a:latin typeface="Times New Roman Bold" panose="02020603050405020304" charset="0"/>
              <a:cs typeface="Times New Roman Bold" panose="02020603050405020304" charset="0"/>
            </a:endParaRPr>
          </a:p>
        </p:txBody>
      </p:sp>
      <p:sp>
        <p:nvSpPr>
          <p:cNvPr id="2" name="TextBox 1"/>
          <p:cNvSpPr txBox="1"/>
          <p:nvPr/>
        </p:nvSpPr>
        <p:spPr>
          <a:xfrm>
            <a:off x="507365" y="2357120"/>
            <a:ext cx="8265795" cy="1814830"/>
          </a:xfrm>
          <a:prstGeom prst="rect">
            <a:avLst/>
          </a:prstGeom>
          <a:noFill/>
        </p:spPr>
        <p:txBody>
          <a:bodyPr wrap="square" rtlCol="0">
            <a:spAutoFit/>
          </a:bodyPr>
          <a:lstStyle/>
          <a:p>
            <a:r>
              <a:rPr lang="en-US" altLang="en-US" sz="2800" b="1" dirty="0">
                <a:latin typeface="Times New Roman Bold Italic" panose="02020603050405020304" charset="0"/>
                <a:cs typeface="Times New Roman Bold Italic" panose="02020603050405020304" charset="0"/>
              </a:rPr>
              <a:t>Khi đun nước không nên đổ đầy nước vào ấm </a:t>
            </a:r>
            <a:r>
              <a:rPr lang="en-US" altLang="en-US" sz="2800" b="1" i="1" dirty="0">
                <a:solidFill>
                  <a:srgbClr val="FF0000"/>
                </a:solidFill>
                <a:latin typeface="Times New Roman Bold Italic" panose="02020603050405020304" charset="0"/>
                <a:cs typeface="Times New Roman Bold Italic" panose="02020603050405020304" charset="0"/>
              </a:rPr>
              <a:t>vì nước ở nhiệt độ cao sẽ nở ra. Nếu nước quá đầy ấm sẽ tràn ra ngoài có thể gây bỏng hay tắt bếp, chập điện.   </a:t>
            </a:r>
          </a:p>
          <a:p>
            <a:endParaRPr lang="en-US" altLang="en-US" sz="2800" b="1" i="1" dirty="0">
              <a:solidFill>
                <a:srgbClr val="FF0000"/>
              </a:solidFill>
              <a:latin typeface="Times New Roman Bold Italic" panose="02020603050405020304" charset="0"/>
              <a:cs typeface="Times New Roman Bold Italic"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01" y="2302750"/>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3" name="Rectangle 5"/>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4" name="Rectangle 6"/>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37" name="Text Box 29"/>
          <p:cNvSpPr txBox="1">
            <a:spLocks noChangeArrowheads="1"/>
          </p:cNvSpPr>
          <p:nvPr/>
        </p:nvSpPr>
        <p:spPr bwMode="auto">
          <a:xfrm>
            <a:off x="316230" y="1352550"/>
            <a:ext cx="839406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br>
              <a:rPr lang="vi-VN" altLang="en-US" sz="2400" dirty="0">
                <a:solidFill>
                  <a:srgbClr val="000066"/>
                </a:solidFill>
                <a:latin typeface="Times New Roman Regular" panose="02020603050405020304" charset="0"/>
                <a:cs typeface="Times New Roman Regular" panose="02020603050405020304" charset="0"/>
              </a:rPr>
            </a:br>
            <a:r>
              <a:rPr lang="en-US" altLang="en-US" sz="2400" dirty="0">
                <a:latin typeface="Times New Roman Regular" panose="02020603050405020304" charset="0"/>
                <a:cs typeface="Times New Roman Regular" panose="02020603050405020304" charset="0"/>
              </a:rPr>
              <a:t> </a:t>
            </a:r>
            <a:r>
              <a:rPr lang="vi-VN" altLang="en-US" sz="2400" dirty="0">
                <a:latin typeface="Times New Roman Regular" panose="02020603050405020304" charset="0"/>
                <a:cs typeface="Times New Roman Regular" panose="02020603050405020304" charset="0"/>
              </a:rPr>
              <a:t>    </a:t>
            </a:r>
            <a:r>
              <a:rPr lang="en-US" altLang="en-US" sz="2400" dirty="0">
                <a:latin typeface="Times New Roman Regular" panose="02020603050405020304" charset="0"/>
                <a:cs typeface="Times New Roman Regular" panose="02020603050405020304" charset="0"/>
              </a:rPr>
              <a:t>Khi bị sốt, nhiệt độ cơ thể trên 37</a:t>
            </a:r>
            <a:r>
              <a:rPr lang="en-US" altLang="en-US" sz="2400" baseline="30000" dirty="0">
                <a:latin typeface="Times New Roman Regular" panose="02020603050405020304" charset="0"/>
                <a:cs typeface="Times New Roman Regular" panose="02020603050405020304" charset="0"/>
              </a:rPr>
              <a:t>o</a:t>
            </a:r>
            <a:r>
              <a:rPr lang="en-US" altLang="en-US" sz="2400" dirty="0">
                <a:latin typeface="Times New Roman Regular" panose="02020603050405020304" charset="0"/>
                <a:cs typeface="Times New Roman Regular" panose="02020603050405020304" charset="0"/>
              </a:rPr>
              <a:t>C có thể gây nguy hiểm đến tính mạng. Muốn giảm nhiệt độ của cơ thể ta dùng nước đá chườm lên trán. Túi nước đá sẽ truyền nhiệt sang cơ thể, làm giảm nhiệt độ cơ thể. </a:t>
            </a:r>
            <a:r>
              <a:rPr lang="en-US" altLang="en-US" sz="2400" dirty="0">
                <a:solidFill>
                  <a:srgbClr val="CC0000"/>
                </a:solidFill>
                <a:latin typeface="Times New Roman Regular" panose="02020603050405020304" charset="0"/>
                <a:cs typeface="Times New Roman Regular" panose="02020603050405020304" charset="0"/>
              </a:rPr>
              <a:t>  </a:t>
            </a:r>
            <a:r>
              <a:rPr lang="en-US" altLang="en-US" sz="2400" dirty="0">
                <a:solidFill>
                  <a:srgbClr val="000066"/>
                </a:solidFill>
                <a:latin typeface="Times New Roman Regular" panose="02020603050405020304" charset="0"/>
                <a:cs typeface="Times New Roman Regular" panose="02020603050405020304" charset="0"/>
              </a:rPr>
              <a:t>   </a:t>
            </a:r>
          </a:p>
        </p:txBody>
      </p:sp>
      <p:sp>
        <p:nvSpPr>
          <p:cNvPr id="2" name="TextBox 1"/>
          <p:cNvSpPr txBox="1"/>
          <p:nvPr/>
        </p:nvSpPr>
        <p:spPr>
          <a:xfrm>
            <a:off x="762000" y="757555"/>
            <a:ext cx="7888605" cy="829945"/>
          </a:xfrm>
          <a:prstGeom prst="rect">
            <a:avLst/>
          </a:prstGeom>
          <a:noFill/>
        </p:spPr>
        <p:txBody>
          <a:bodyPr wrap="square" rtlCol="0">
            <a:spAutoFit/>
          </a:bodyPr>
          <a:lstStyle/>
          <a:p>
            <a:r>
              <a:rPr lang="en-US" altLang="en-US" sz="2400" b="1" dirty="0">
                <a:solidFill>
                  <a:srgbClr val="CC0000"/>
                </a:solidFill>
                <a:latin typeface="Times New Roman Bold" panose="02020603050405020304" charset="0"/>
                <a:cs typeface="Times New Roman Bold" panose="02020603050405020304" charset="0"/>
              </a:rPr>
              <a:t>Câu 2</a:t>
            </a:r>
            <a:r>
              <a:rPr lang="en-US" altLang="en-US" sz="2400" b="1" dirty="0">
                <a:solidFill>
                  <a:srgbClr val="000066"/>
                </a:solidFill>
                <a:latin typeface="Times New Roman Bold" panose="02020603050405020304" charset="0"/>
                <a:cs typeface="Times New Roman Bold" panose="02020603050405020304" charset="0"/>
              </a:rPr>
              <a:t>: Tại sao khi bị sốt người ta lại dùng túi nước đá chườm lên trán?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0"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1"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74" name="Text Box 18"/>
          <p:cNvSpPr txBox="1">
            <a:spLocks noChangeArrowheads="1"/>
          </p:cNvSpPr>
          <p:nvPr/>
        </p:nvSpPr>
        <p:spPr bwMode="auto">
          <a:xfrm>
            <a:off x="402590" y="561975"/>
            <a:ext cx="8565515" cy="24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solidFill>
                  <a:srgbClr val="CC0000"/>
                </a:solidFill>
                <a:latin typeface="Times New Roman Regular" panose="02020603050405020304" charset="0"/>
                <a:cs typeface="Times New Roman Regular" panose="02020603050405020304" charset="0"/>
              </a:rPr>
              <a:t>   </a:t>
            </a:r>
            <a:r>
              <a:rPr lang="en-US" altLang="en-US" sz="2800" b="1" dirty="0">
                <a:solidFill>
                  <a:srgbClr val="CC0000"/>
                </a:solidFill>
                <a:latin typeface="Times New Roman Bold" panose="02020603050405020304" charset="0"/>
                <a:cs typeface="Times New Roman Bold" panose="02020603050405020304" charset="0"/>
              </a:rPr>
              <a:t>Câu 3</a:t>
            </a:r>
            <a:r>
              <a:rPr lang="en-US" altLang="en-US" sz="2800" b="1" dirty="0">
                <a:solidFill>
                  <a:srgbClr val="000066"/>
                </a:solidFill>
                <a:latin typeface="Times New Roman Bold" panose="02020603050405020304" charset="0"/>
                <a:cs typeface="Times New Roman Bold" panose="02020603050405020304" charset="0"/>
              </a:rPr>
              <a:t>: Khi  muốn uống nước mát mà trong nhà chỉ còn nước sôi trong phích, em làm thế nào để có nước nguội uống nhanh?</a:t>
            </a:r>
          </a:p>
          <a:p>
            <a:pPr algn="l">
              <a:spcBef>
                <a:spcPct val="50000"/>
              </a:spcBef>
            </a:pPr>
            <a:r>
              <a:rPr lang="en-US" altLang="en-US" sz="2400" dirty="0">
                <a:latin typeface="Times New Roman Regular" panose="02020603050405020304" charset="0"/>
                <a:cs typeface="Times New Roman Regular" panose="02020603050405020304" charset="0"/>
              </a:rPr>
              <a:t>  + Rót đá vào cốc rồi cho đá vào.</a:t>
            </a:r>
          </a:p>
          <a:p>
            <a:pPr algn="l">
              <a:spcBef>
                <a:spcPct val="50000"/>
              </a:spcBef>
            </a:pPr>
            <a:r>
              <a:rPr lang="en-US" altLang="en-US" sz="2400" dirty="0">
                <a:latin typeface="Times New Roman Regular" panose="02020603050405020304" charset="0"/>
                <a:cs typeface="Times New Roman Regular" panose="02020603050405020304" charset="0"/>
              </a:rPr>
              <a:t>  + Rót nước vào cốc sau đó đặt cốc nước vào chậu nước lạnh.</a:t>
            </a:r>
            <a:r>
              <a:rPr lang="en-US" altLang="en-US" sz="2400" dirty="0">
                <a:solidFill>
                  <a:srgbClr val="000066"/>
                </a:solidFill>
                <a:latin typeface="Times New Roman Regular" panose="02020603050405020304" charset="0"/>
                <a:cs typeface="Times New Roman Regular" panose="02020603050405020304" charset="0"/>
              </a:rPr>
              <a:t>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5304" name="Picture 8" desc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5910"/>
            <a:ext cx="2961640" cy="187579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c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76800" y="2590800"/>
            <a:ext cx="2961640" cy="1872615"/>
          </a:xfrm>
        </p:spPr>
      </p:pic>
      <p:sp>
        <p:nvSpPr>
          <p:cNvPr id="55307" name="Text Box 11"/>
          <p:cNvSpPr txBox="1">
            <a:spLocks noChangeArrowheads="1"/>
          </p:cNvSpPr>
          <p:nvPr/>
        </p:nvSpPr>
        <p:spPr bwMode="auto">
          <a:xfrm>
            <a:off x="4872990" y="2113915"/>
            <a:ext cx="3016885" cy="368300"/>
          </a:xfrm>
          <a:prstGeom prst="rect">
            <a:avLst/>
          </a:prstGeom>
          <a:ln w="9525">
            <a:solidFill>
              <a:schemeClr val="bg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en-US" b="1" dirty="0" err="1">
                <a:solidFill>
                  <a:schemeClr val="tx1"/>
                </a:solidFill>
                <a:latin typeface="Times New Roman Bold" panose="02020603050405020304" charset="0"/>
                <a:cs typeface="Times New Roman Bold" panose="02020603050405020304" charset="0"/>
              </a:rPr>
              <a:t>Băng</a:t>
            </a:r>
            <a:r>
              <a:rPr lang="en-US" altLang="en-US" b="1" dirty="0">
                <a:solidFill>
                  <a:schemeClr val="tx1"/>
                </a:solidFill>
                <a:latin typeface="Times New Roman Bold" panose="02020603050405020304" charset="0"/>
                <a:cs typeface="Times New Roman Bold" panose="02020603050405020304" charset="0"/>
              </a:rPr>
              <a:t> tan  ở </a:t>
            </a:r>
            <a:r>
              <a:rPr lang="en-US" altLang="en-US" b="1" dirty="0" err="1">
                <a:solidFill>
                  <a:schemeClr val="tx1"/>
                </a:solidFill>
                <a:latin typeface="Times New Roman Bold" panose="02020603050405020304" charset="0"/>
                <a:cs typeface="Times New Roman Bold" panose="02020603050405020304" charset="0"/>
              </a:rPr>
              <a:t>châu</a:t>
            </a:r>
            <a:r>
              <a:rPr lang="en-US" altLang="en-US" b="1" dirty="0">
                <a:solidFill>
                  <a:schemeClr val="tx1"/>
                </a:solidFill>
                <a:latin typeface="Times New Roman Bold" panose="02020603050405020304" charset="0"/>
                <a:cs typeface="Times New Roman Bold" panose="02020603050405020304" charset="0"/>
              </a:rPr>
              <a:t> Nam </a:t>
            </a:r>
            <a:r>
              <a:rPr lang="en-US" altLang="en-US" b="1" dirty="0" err="1">
                <a:solidFill>
                  <a:schemeClr val="tx1"/>
                </a:solidFill>
                <a:latin typeface="Times New Roman Bold" panose="02020603050405020304" charset="0"/>
                <a:cs typeface="Times New Roman Bold" panose="02020603050405020304" charset="0"/>
              </a:rPr>
              <a:t>Cực</a:t>
            </a:r>
          </a:p>
        </p:txBody>
      </p:sp>
      <p:sp>
        <p:nvSpPr>
          <p:cNvPr id="55309" name="Text Box 13"/>
          <p:cNvSpPr txBox="1">
            <a:spLocks noChangeArrowheads="1"/>
          </p:cNvSpPr>
          <p:nvPr/>
        </p:nvSpPr>
        <p:spPr bwMode="auto">
          <a:xfrm>
            <a:off x="4876800" y="4324350"/>
            <a:ext cx="3013075" cy="398780"/>
          </a:xfrm>
          <a:prstGeom prst="rect">
            <a:avLst/>
          </a:prstGeom>
          <a:solidFill>
            <a:schemeClr val="tx2">
              <a:lumMod val="20000"/>
              <a:lumOff val="80000"/>
            </a:schemeClr>
          </a:solidFill>
          <a:ln>
            <a:solidFill>
              <a:schemeClr val="bg1"/>
            </a:solidFill>
          </a:ln>
          <a:effectLst/>
        </p:spPr>
        <p:txBody>
          <a:bodyPr wrap="square">
            <a:spAutoFit/>
          </a:bodyPr>
          <a:lstStyle/>
          <a:p>
            <a:pPr algn="ctr"/>
            <a:r>
              <a:rPr lang="en-US" altLang="en-US" sz="2000" b="1" dirty="0" err="1">
                <a:solidFill>
                  <a:schemeClr val="tx1"/>
                </a:solidFill>
                <a:latin typeface="Times New Roman Bold" panose="02020603050405020304" charset="0"/>
                <a:cs typeface="Times New Roman Bold" panose="02020603050405020304" charset="0"/>
              </a:rPr>
              <a:t>Băng</a:t>
            </a:r>
            <a:r>
              <a:rPr lang="en-US" altLang="en-US" sz="2000" b="1" dirty="0">
                <a:solidFill>
                  <a:schemeClr val="tx1"/>
                </a:solidFill>
                <a:latin typeface="Times New Roman Bold" panose="02020603050405020304" charset="0"/>
                <a:cs typeface="Times New Roman Bold" panose="02020603050405020304" charset="0"/>
              </a:rPr>
              <a:t> </a:t>
            </a:r>
            <a:r>
              <a:rPr lang="en-US" altLang="en-US" sz="2000" b="1" dirty="0" err="1">
                <a:solidFill>
                  <a:schemeClr val="tx1"/>
                </a:solidFill>
                <a:latin typeface="Times New Roman Bold" panose="02020603050405020304" charset="0"/>
                <a:cs typeface="Times New Roman Bold" panose="02020603050405020304" charset="0"/>
              </a:rPr>
              <a:t>trôi</a:t>
            </a:r>
            <a:r>
              <a:rPr lang="en-US" altLang="en-US" sz="2000" b="1" dirty="0">
                <a:solidFill>
                  <a:schemeClr val="tx1"/>
                </a:solidFill>
                <a:latin typeface="Times New Roman Bold" panose="02020603050405020304" charset="0"/>
                <a:cs typeface="Times New Roman Bold" panose="02020603050405020304" charset="0"/>
              </a:rPr>
              <a:t> ở </a:t>
            </a:r>
            <a:r>
              <a:rPr lang="en-US" altLang="en-US" sz="2000" b="1" dirty="0" err="1">
                <a:solidFill>
                  <a:schemeClr val="tx1"/>
                </a:solidFill>
                <a:latin typeface="Times New Roman Bold" panose="02020603050405020304" charset="0"/>
                <a:cs typeface="Times New Roman Bold" panose="02020603050405020304" charset="0"/>
              </a:rPr>
              <a:t>biển</a:t>
            </a:r>
          </a:p>
        </p:txBody>
      </p:sp>
      <p:sp>
        <p:nvSpPr>
          <p:cNvPr id="55311" name="AutoShape 15"/>
          <p:cNvSpPr>
            <a:spLocks noGrp="1" noChangeArrowheads="1"/>
          </p:cNvSpPr>
          <p:nvPr>
            <p:ph type="body" sz="half" idx="1"/>
          </p:nvPr>
        </p:nvSpPr>
        <p:spPr>
          <a:xfrm>
            <a:off x="381000" y="1657350"/>
            <a:ext cx="4307840" cy="1918970"/>
          </a:xfrm>
          <a:prstGeom prst="foldedCorner">
            <a:avLst>
              <a:gd name="adj" fmla="val 12500"/>
            </a:avLst>
          </a:prstGeom>
          <a:solidFill>
            <a:schemeClr val="accent6">
              <a:lumMod val="40000"/>
              <a:lumOff val="60000"/>
            </a:schemeClr>
          </a:solidFill>
          <a:extLst>
            <a:ext uri="{91240B29-F687-4F45-9708-019B960494DF}">
              <a14:hiddenLine xmlns:a14="http://schemas.microsoft.com/office/drawing/2010/main" w="9525">
                <a:solidFill>
                  <a:schemeClr val="tx1"/>
                </a:solidFill>
                <a:round/>
              </a14:hiddenLine>
            </a:ext>
          </a:ex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a:buFontTx/>
              <a:buNone/>
            </a:pPr>
            <a:r>
              <a:rPr lang="vi-VN" altLang="en-US" sz="2800" b="1" dirty="0">
                <a:latin typeface="Times New Roman Bold" panose="02020603050405020304" charset="0"/>
                <a:cs typeface="Times New Roman Bold" panose="02020603050405020304" charset="0"/>
              </a:rPr>
              <a:t>   </a:t>
            </a:r>
          </a:p>
          <a:p>
            <a:pPr>
              <a:buFontTx/>
              <a:buNone/>
            </a:pPr>
            <a:r>
              <a:rPr lang="en-US" altLang="en-US" sz="2400" b="1" dirty="0">
                <a:latin typeface="Times New Roman Bold" panose="02020603050405020304" charset="0"/>
                <a:cs typeface="Times New Roman Bold" panose="02020603050405020304" charset="0"/>
              </a:rPr>
              <a:t>    Qua 2 </a:t>
            </a:r>
            <a:r>
              <a:rPr lang="en-US" altLang="en-US" sz="2400" b="1" dirty="0" err="1">
                <a:latin typeface="Times New Roman Bold" panose="02020603050405020304" charset="0"/>
                <a:cs typeface="Times New Roman Bold" panose="02020603050405020304" charset="0"/>
              </a:rPr>
              <a:t>bức</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ảnh</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trên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khiến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em</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liên</a:t>
            </a:r>
            <a:r>
              <a:rPr lang="en-US" altLang="en-US" sz="2400" b="1" dirty="0">
                <a:latin typeface="Times New Roman Bold" panose="02020603050405020304" charset="0"/>
                <a:cs typeface="Times New Roman Bold" panose="02020603050405020304" charset="0"/>
              </a:rPr>
              <a:t> t</a:t>
            </a:r>
            <a:r>
              <a:rPr lang="vi-VN" altLang="en-US" sz="2400" b="1" dirty="0">
                <a:latin typeface="Times New Roman Bold" panose="02020603050405020304" charset="0"/>
                <a:cs typeface="Times New Roman Bold" panose="02020603050405020304" charset="0"/>
              </a:rPr>
              <a:t>ưởng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đến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hiện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tượng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gì</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xảy</a:t>
            </a:r>
            <a:r>
              <a:rPr lang="en-US" altLang="en-US" sz="2400" b="1" dirty="0">
                <a:latin typeface="Times New Roman Bold" panose="02020603050405020304" charset="0"/>
                <a:cs typeface="Times New Roman Bold" panose="02020603050405020304" charset="0"/>
              </a:rPr>
              <a:t> ra </a:t>
            </a:r>
            <a:r>
              <a:rPr lang="en-US" altLang="en-US" sz="2400" b="1" dirty="0" err="1">
                <a:latin typeface="Times New Roman Bold" panose="02020603050405020304" charset="0"/>
                <a:cs typeface="Times New Roman Bold" panose="02020603050405020304" charset="0"/>
              </a:rPr>
              <a:t>với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T</a:t>
            </a:r>
            <a:r>
              <a:rPr lang="en-US" altLang="en-US" sz="2400" b="1" dirty="0" err="1">
                <a:latin typeface="Times New Roman Bold" panose="02020603050405020304" charset="0"/>
                <a:cs typeface="Times New Roman Bold" panose="02020603050405020304" charset="0"/>
              </a:rPr>
              <a:t>rái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Đ</a:t>
            </a:r>
            <a:r>
              <a:rPr lang="en-US" altLang="en-US" sz="2400" b="1" dirty="0" err="1">
                <a:latin typeface="Times New Roman Bold" panose="02020603050405020304" charset="0"/>
                <a:cs typeface="Times New Roman Bold" panose="02020603050405020304" charset="0"/>
              </a:rPr>
              <a:t>ất</a:t>
            </a:r>
            <a:r>
              <a:rPr lang="en-US" altLang="en-US" sz="2400" b="1" dirty="0">
                <a:latin typeface="Times New Roman Bold" panose="02020603050405020304" charset="0"/>
                <a:cs typeface="Times New Roman Bold"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fade">
                                      <p:cBhvr>
                                        <p:cTn id="7" dur="770" decel="100000"/>
                                        <p:tgtEl>
                                          <p:spTgt spid="55311"/>
                                        </p:tgtEl>
                                      </p:cBhvr>
                                    </p:animEffect>
                                    <p:animScale>
                                      <p:cBhvr>
                                        <p:cTn id="8" dur="770" decel="100000"/>
                                        <p:tgtEl>
                                          <p:spTgt spid="55311"/>
                                        </p:tgtEl>
                                      </p:cBhvr>
                                      <p:from x="10000" y="10000"/>
                                      <p:to x="200000" y="450000"/>
                                    </p:animScale>
                                    <p:animScale>
                                      <p:cBhvr>
                                        <p:cTn id="9" dur="1230" accel="100000" fill="hold">
                                          <p:stCondLst>
                                            <p:cond delay="770"/>
                                          </p:stCondLst>
                                        </p:cTn>
                                        <p:tgtEl>
                                          <p:spTgt spid="55311"/>
                                        </p:tgtEl>
                                      </p:cBhvr>
                                      <p:from x="200000" y="450000"/>
                                      <p:to x="100000" y="100000"/>
                                    </p:animScale>
                                    <p:set>
                                      <p:cBhvr>
                                        <p:cTn id="10" dur="770" fill="hold"/>
                                        <p:tgtEl>
                                          <p:spTgt spid="55311"/>
                                        </p:tgtEl>
                                        <p:attrNameLst>
                                          <p:attrName>ppt_x</p:attrName>
                                        </p:attrNameLst>
                                      </p:cBhvr>
                                      <p:to>
                                        <p:strVal val="(0.5)"/>
                                      </p:to>
                                    </p:set>
                                    <p:anim from="(0.5)" to="(#ppt_x)" calcmode="lin" valueType="num">
                                      <p:cBhvr>
                                        <p:cTn id="11" dur="1230" accel="100000" fill="hold">
                                          <p:stCondLst>
                                            <p:cond delay="770"/>
                                          </p:stCondLst>
                                        </p:cTn>
                                        <p:tgtEl>
                                          <p:spTgt spid="55311"/>
                                        </p:tgtEl>
                                        <p:attrNameLst>
                                          <p:attrName>ppt_x</p:attrName>
                                        </p:attrNameLst>
                                      </p:cBhvr>
                                    </p:anim>
                                    <p:set>
                                      <p:cBhvr>
                                        <p:cTn id="12" dur="770" fill="hold"/>
                                        <p:tgtEl>
                                          <p:spTgt spid="55311"/>
                                        </p:tgtEl>
                                        <p:attrNameLst>
                                          <p:attrName>ppt_y</p:attrName>
                                        </p:attrNameLst>
                                      </p:cBhvr>
                                      <p:to>
                                        <p:strVal val="(#ppt_y+0.4)"/>
                                      </p:to>
                                    </p:set>
                                    <p:anim from="(#ppt_y+0.4)" to="(#ppt_y)" calcmode="lin" valueType="num">
                                      <p:cBhvr>
                                        <p:cTn id="13" dur="1230" accel="100000" fill="hold">
                                          <p:stCondLst>
                                            <p:cond delay="770"/>
                                          </p:stCondLst>
                                        </p:cTn>
                                        <p:tgtEl>
                                          <p:spTgt spid="5531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2231" name="Rectangle 7"/>
          <p:cNvSpPr>
            <a:spLocks noGrp="1" noChangeArrowheads="1"/>
          </p:cNvSpPr>
          <p:nvPr>
            <p:ph type="body" sz="half" idx="3"/>
          </p:nvPr>
        </p:nvSpPr>
        <p:spPr>
          <a:xfrm>
            <a:off x="4191000" y="1047750"/>
            <a:ext cx="4495800" cy="4000500"/>
          </a:xfrm>
        </p:spPr>
        <p:txBody>
          <a:bodyPr>
            <a:normAutofit/>
          </a:bodyPr>
          <a:lstStyle/>
          <a:p>
            <a:pPr marL="0" indent="0">
              <a:buNone/>
            </a:pP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Khi </a:t>
            </a:r>
            <a:r>
              <a:rPr lang="en-US" altLang="en-US" sz="2800" b="1" dirty="0" err="1">
                <a:solidFill>
                  <a:srgbClr val="FF0000"/>
                </a:solidFill>
                <a:latin typeface="Times New Roman Bold" panose="02020603050405020304" charset="0"/>
                <a:cs typeface="Times New Roman Bold" panose="02020603050405020304" charset="0"/>
              </a:rPr>
              <a:t>núi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lửa</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hoạt</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động</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thì</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ảnh</a:t>
            </a:r>
            <a:r>
              <a:rPr lang="en-US" altLang="en-US" sz="2800" b="1" dirty="0">
                <a:solidFill>
                  <a:srgbClr val="FF0000"/>
                </a:solidFill>
                <a:latin typeface="Times New Roman Bold" panose="02020603050405020304" charset="0"/>
                <a:cs typeface="Times New Roman Bold" panose="02020603050405020304" charset="0"/>
              </a:rPr>
              <a:t> h</a:t>
            </a:r>
            <a:r>
              <a:rPr lang="vi-VN" altLang="en-US" sz="2800" b="1" dirty="0">
                <a:solidFill>
                  <a:srgbClr val="FF0000"/>
                </a:solidFill>
                <a:latin typeface="Times New Roman Bold" panose="02020603050405020304" charset="0"/>
                <a:cs typeface="Times New Roman Bold" panose="02020603050405020304" charset="0"/>
              </a:rPr>
              <a:t>ưởng</a:t>
            </a:r>
            <a:r>
              <a:rPr lang="en-US" altLang="en-US" sz="2800" b="1" dirty="0">
                <a:solidFill>
                  <a:srgbClr val="FF0000"/>
                </a:solidFill>
                <a:latin typeface="Times New Roman Bold" panose="02020603050405020304" charset="0"/>
                <a:cs typeface="Times New Roman Bold" panose="02020603050405020304" charset="0"/>
              </a:rPr>
              <a:t> nh</a:t>
            </a:r>
            <a:r>
              <a:rPr lang="vi-VN" altLang="en-US" sz="2800" b="1" dirty="0">
                <a:solidFill>
                  <a:srgbClr val="FF0000"/>
                </a:solidFill>
                <a:latin typeface="Times New Roman Bold" panose="02020603050405020304" charset="0"/>
                <a:cs typeface="Times New Roman Bold" panose="02020603050405020304" charset="0"/>
              </a:rPr>
              <a:t>ư</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thế</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nào</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với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môi</a:t>
            </a:r>
            <a:r>
              <a:rPr lang="en-US" altLang="en-US" sz="2800" b="1" dirty="0">
                <a:solidFill>
                  <a:srgbClr val="FF0000"/>
                </a:solidFill>
                <a:latin typeface="Times New Roman Bold" panose="02020603050405020304" charset="0"/>
                <a:cs typeface="Times New Roman Bold" panose="02020603050405020304" charset="0"/>
              </a:rPr>
              <a:t> tr</a:t>
            </a:r>
            <a:r>
              <a:rPr lang="vi-VN" altLang="en-US" sz="2800" b="1" dirty="0">
                <a:solidFill>
                  <a:srgbClr val="FF0000"/>
                </a:solidFill>
                <a:latin typeface="Times New Roman Bold" panose="02020603050405020304" charset="0"/>
                <a:cs typeface="Times New Roman Bold" panose="02020603050405020304" charset="0"/>
              </a:rPr>
              <a:t>ường</a:t>
            </a:r>
            <a:r>
              <a:rPr lang="en-US" altLang="en-US" sz="2800" b="1" dirty="0">
                <a:solidFill>
                  <a:srgbClr val="FF0000"/>
                </a:solidFill>
                <a:latin typeface="Times New Roman Bold" panose="02020603050405020304" charset="0"/>
                <a:cs typeface="Times New Roman Bold" panose="02020603050405020304" charset="0"/>
              </a:rPr>
              <a:t> xung</a:t>
            </a: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quanh?</a:t>
            </a:r>
          </a:p>
        </p:txBody>
      </p:sp>
      <p:pic>
        <p:nvPicPr>
          <p:cNvPr id="52233" name="Picture 9"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95550"/>
            <a:ext cx="3106420" cy="2163445"/>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080912052557-83-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2120"/>
            <a:ext cx="3101340" cy="19672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stionbig_w"/>
          <p:cNvPicPr>
            <a:picLocks noChangeAspect="1" noChangeArrowheads="1" noCrop="1"/>
          </p:cNvPicPr>
          <p:nvPr/>
        </p:nvPicPr>
        <p:blipFill>
          <a:blip r:embed="rId7"/>
          <a:srcRect/>
          <a:stretch>
            <a:fillRect/>
          </a:stretch>
        </p:blipFill>
        <p:spPr bwMode="auto">
          <a:xfrm>
            <a:off x="4012565" y="818515"/>
            <a:ext cx="793115" cy="7785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linds(horizontal)">
                                      <p:cBhvr>
                                        <p:cTn id="7" dur="500"/>
                                        <p:tgtEl>
                                          <p:spTgt spid="522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2842" y="698480"/>
            <a:ext cx="6629400" cy="3416320"/>
          </a:xfrm>
          <a:prstGeom prst="rect">
            <a:avLst/>
          </a:prstGeom>
          <a:noFill/>
        </p:spPr>
        <p:txBody>
          <a:bodyPr wrap="square" rtlCol="0">
            <a:spAutoFit/>
          </a:bodyPr>
          <a:lstStyle/>
          <a:p>
            <a:pPr algn="just"/>
            <a:r>
              <a:rPr lang="vi-VN" sz="2400" i="1" dirty="0">
                <a:latin typeface="Times New Roman Regular" panose="02020603050405020304" charset="0"/>
                <a:cs typeface="Times New Roman Regular" panose="02020603050405020304" charset="0"/>
              </a:rPr>
              <a:t>   </a:t>
            </a:r>
            <a:r>
              <a:rPr lang="en-US" sz="2400" i="1" dirty="0">
                <a:latin typeface="Times New Roman Regular" panose="02020603050405020304" charset="0"/>
                <a:cs typeface="Times New Roman Regular" panose="02020603050405020304" charset="0"/>
              </a:rPr>
              <a:t>Đúng </a:t>
            </a:r>
            <a:r>
              <a:rPr lang="vi-VN" sz="2400" i="1" dirty="0">
                <a:latin typeface="Times New Roman Regular" panose="02020603050405020304" charset="0"/>
                <a:cs typeface="Times New Roman Regular" panose="02020603050405020304" charset="0"/>
              </a:rPr>
              <a:t>ghi Đ</a:t>
            </a:r>
            <a:r>
              <a:rPr lang="en-US" sz="2400" i="1" dirty="0">
                <a:latin typeface="Times New Roman Regular" panose="02020603050405020304" charset="0"/>
                <a:cs typeface="Times New Roman Regular" panose="02020603050405020304" charset="0"/>
              </a:rPr>
              <a:t> – Sai</a:t>
            </a:r>
            <a:r>
              <a:rPr lang="vi-VN" sz="2400" i="1" dirty="0">
                <a:latin typeface="Times New Roman Regular" panose="02020603050405020304" charset="0"/>
                <a:cs typeface="Times New Roman Regular" panose="02020603050405020304" charset="0"/>
              </a:rPr>
              <a:t> ghi S</a:t>
            </a:r>
            <a:endParaRPr lang="en-US" sz="2400" i="1" dirty="0">
              <a:latin typeface="Times New Roman Regular" panose="02020603050405020304" charset="0"/>
              <a:cs typeface="Times New Roman Regular" panose="02020603050405020304" charset="0"/>
            </a:endParaRPr>
          </a:p>
          <a:p>
            <a:pPr marL="257175" indent="-257175" algn="just">
              <a:buAutoNum type="arabicPeriod"/>
            </a:pPr>
            <a:r>
              <a:rPr lang="en-US" sz="2400" dirty="0">
                <a:latin typeface="Times New Roman Regular" panose="02020603050405020304" charset="0"/>
                <a:cs typeface="Times New Roman Regular" panose="02020603050405020304" charset="0"/>
              </a:rPr>
              <a:t>Vật nóng có nhiệt độ cao hơn vật lạnh.</a:t>
            </a:r>
          </a:p>
          <a:p>
            <a:pPr marL="257175" indent="-257175" algn="just">
              <a:buAutoNum type="arabicPeriod"/>
            </a:pPr>
            <a:r>
              <a:rPr lang="en-US" sz="2400" dirty="0">
                <a:latin typeface="Times New Roman Regular" panose="02020603050405020304" charset="0"/>
                <a:cs typeface="Times New Roman Regular" panose="02020603050405020304" charset="0"/>
              </a:rPr>
              <a:t>Nhiệt độ của nước đá đang tan là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75" indent="-257175" algn="just">
              <a:buAutoNum type="arabicPeriod"/>
            </a:pPr>
            <a:r>
              <a:rPr lang="en-US" sz="2400" dirty="0">
                <a:latin typeface="Times New Roman Regular" panose="02020603050405020304" charset="0"/>
                <a:cs typeface="Times New Roman Regular" panose="02020603050405020304" charset="0"/>
              </a:rPr>
              <a:t>Vật nóng hơn truyền nhiệt cho vật lạnh hơn.</a:t>
            </a:r>
          </a:p>
          <a:p>
            <a:pPr marL="257175" indent="-257175" algn="just">
              <a:buFontTx/>
              <a:buAutoNum type="arabicPeriod"/>
            </a:pPr>
            <a:r>
              <a:rPr lang="en-US" sz="2400" dirty="0">
                <a:latin typeface="Times New Roman Regular" panose="02020603050405020304" charset="0"/>
                <a:cs typeface="Times New Roman Regular" panose="02020603050405020304" charset="0"/>
              </a:rPr>
              <a:t>Vật nóng lên do tỏa nhiệt và lạnh đi do thu nhiệt.</a:t>
            </a:r>
          </a:p>
          <a:p>
            <a:pPr marL="257175" indent="-257175" algn="just">
              <a:buAutoNum type="arabicPeriod"/>
            </a:pPr>
            <a:r>
              <a:rPr lang="en-US" sz="2400" dirty="0">
                <a:latin typeface="Times New Roman Regular" panose="02020603050405020304" charset="0"/>
                <a:cs typeface="Times New Roman Regular" panose="02020603050405020304" charset="0"/>
              </a:rPr>
              <a:t>Nước và các chất lỏng khác nở ra khi nóng lên và co lại khi lạnh đi.</a:t>
            </a:r>
          </a:p>
          <a:p>
            <a:pPr marL="257175" indent="-257175" algn="just">
              <a:buFontTx/>
              <a:buAutoNum type="arabicPeriod"/>
            </a:pPr>
            <a:r>
              <a:rPr lang="en-US" sz="2400" dirty="0">
                <a:latin typeface="Times New Roman Regular" panose="02020603050405020304" charset="0"/>
                <a:cs typeface="Times New Roman Regular" panose="02020603050405020304" charset="0"/>
              </a:rPr>
              <a:t>Nhiệt độ của hơi nước đang sôi và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75" indent="-257175" algn="just"/>
            <a:endParaRPr lang="en-US" sz="2400" dirty="0">
              <a:latin typeface="Times New Roman Regular" panose="02020603050405020304" charset="0"/>
              <a:cs typeface="Times New Roman Regular" panose="02020603050405020304" charset="0"/>
            </a:endParaRPr>
          </a:p>
        </p:txBody>
      </p:sp>
      <p:sp>
        <p:nvSpPr>
          <p:cNvPr id="2" name="TextBox 1"/>
          <p:cNvSpPr txBox="1"/>
          <p:nvPr/>
        </p:nvSpPr>
        <p:spPr>
          <a:xfrm>
            <a:off x="1141476" y="1054006"/>
            <a:ext cx="476250" cy="461665"/>
          </a:xfrm>
          <a:prstGeom prst="rect">
            <a:avLst/>
          </a:prstGeom>
          <a:noFill/>
        </p:spPr>
        <p:txBody>
          <a:bodyPr wrap="square" rtlCol="0">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5" name="Rectangle 4"/>
          <p:cNvSpPr/>
          <p:nvPr/>
        </p:nvSpPr>
        <p:spPr>
          <a:xfrm>
            <a:off x="1141476" y="1796956"/>
            <a:ext cx="556689" cy="461665"/>
          </a:xfrm>
          <a:prstGeom prst="rect">
            <a:avLst/>
          </a:prstGeom>
        </p:spPr>
        <p:txBody>
          <a:bodyPr wrap="squar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5" name="Rectangle 14"/>
          <p:cNvSpPr/>
          <p:nvPr/>
        </p:nvSpPr>
        <p:spPr>
          <a:xfrm>
            <a:off x="1141476" y="2511194"/>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6" name="Rectangle 15"/>
          <p:cNvSpPr/>
          <p:nvPr/>
        </p:nvSpPr>
        <p:spPr>
          <a:xfrm>
            <a:off x="1167744" y="3225432"/>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7" name="Rectangle 16"/>
          <p:cNvSpPr/>
          <p:nvPr/>
        </p:nvSpPr>
        <p:spPr>
          <a:xfrm>
            <a:off x="1141476" y="1437763"/>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
        <p:nvSpPr>
          <p:cNvPr id="18" name="Rectangle 17"/>
          <p:cNvSpPr/>
          <p:nvPr/>
        </p:nvSpPr>
        <p:spPr>
          <a:xfrm>
            <a:off x="1150293" y="2178638"/>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62000" y="1200150"/>
            <a:ext cx="7430770" cy="3394710"/>
          </a:xfrm>
        </p:spPr>
        <p:txBody>
          <a:bodyPr>
            <a:normAutofit/>
          </a:bodyPr>
          <a:lstStyle/>
          <a:p>
            <a:pPr marL="0" indent="0">
              <a:buNone/>
            </a:pPr>
            <a:r>
              <a:rPr lang="vi-VN" altLang="en-US" sz="2800">
                <a:latin typeface="Times New Roman" panose="02020603050405020304" pitchFamily="18" charset="0"/>
                <a:cs typeface="Times New Roman" panose="02020603050405020304" pitchFamily="18" charset="0"/>
              </a:rPr>
              <a:t>- HS n</a:t>
            </a:r>
            <a:r>
              <a:rPr lang="en-US" sz="2800">
                <a:latin typeface="Times New Roman" panose="02020603050405020304" pitchFamily="18" charset="0"/>
                <a:cs typeface="Times New Roman" panose="02020603050405020304" pitchFamily="18" charset="0"/>
              </a:rPr>
              <a:t>êu được ví dụ về các vật nóng lên hoặc lạnh đi, về sự truyền nhiệt.</a:t>
            </a:r>
          </a:p>
          <a:p>
            <a:pPr marL="0" indent="0">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pic>
        <p:nvPicPr>
          <p:cNvPr id="2" name="Content Placeholder 1" descr="Capture"/>
          <p:cNvPicPr>
            <a:picLocks noGrp="1" noChangeAspect="1"/>
          </p:cNvPicPr>
          <p:nvPr>
            <p:ph sz="half" idx="4294967295"/>
          </p:nvPr>
        </p:nvPicPr>
        <p:blipFill>
          <a:blip r:embed="rId4">
            <a:clrChange>
              <a:clrFrom>
                <a:srgbClr val="FFFFFF">
                  <a:alpha val="100000"/>
                </a:srgbClr>
              </a:clrFrom>
              <a:clrTo>
                <a:srgbClr val="FFFFFF">
                  <a:alpha val="100000"/>
                  <a:alpha val="0"/>
                </a:srgbClr>
              </a:clrTo>
            </a:clrChange>
          </a:blip>
          <a:stretch>
            <a:fillRect/>
          </a:stretch>
        </p:blipFill>
        <p:spPr>
          <a:xfrm>
            <a:off x="7696200" y="895350"/>
            <a:ext cx="1127760" cy="1493520"/>
          </a:xfrm>
          <a:prstGeom prst="rect">
            <a:avLst/>
          </a:prstGeom>
        </p:spPr>
      </p:pic>
      <p:pic>
        <p:nvPicPr>
          <p:cNvPr id="5"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620000" y="1809750"/>
            <a:ext cx="1127760" cy="1493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81400" y="666750"/>
            <a:ext cx="3800475" cy="2300605"/>
          </a:xfrm>
          <a:prstGeom prst="wedgeEllipseCallout">
            <a:avLst>
              <a:gd name="adj1" fmla="val -47609"/>
              <a:gd name="adj2" fmla="val 512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6"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7200" y="666750"/>
            <a:ext cx="7620000" cy="954107"/>
          </a:xfrm>
          <a:prstGeom prst="rect">
            <a:avLst/>
          </a:prstGeom>
          <a:noFill/>
        </p:spPr>
        <p:txBody>
          <a:bodyPr wrap="square" rtlCol="0">
            <a:spAutoFit/>
          </a:bodyPr>
          <a:lstStyle/>
          <a:p>
            <a:pPr algn="ctr"/>
            <a:r>
              <a:rPr lang="vi-VN" altLang="en-US" sz="2800" b="1" dirty="0">
                <a:solidFill>
                  <a:srgbClr val="FF0000"/>
                </a:solidFill>
                <a:latin typeface="Times New Roman" panose="02020603050405020304" pitchFamily="18" charset="0"/>
                <a:cs typeface="Times New Roman" panose="02020603050405020304" pitchFamily="18" charset="0"/>
              </a:rPr>
              <a:t>Khoa học</a:t>
            </a:r>
          </a:p>
          <a:p>
            <a:pPr algn="ct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51: </a:t>
            </a:r>
            <a:r>
              <a:rPr lang="vi-VN" altLang="en-US" sz="2800" b="1" dirty="0">
                <a:solidFill>
                  <a:srgbClr val="FF0000"/>
                </a:solidFill>
                <a:latin typeface="Times New Roman" panose="02020603050405020304" pitchFamily="18" charset="0"/>
                <a:cs typeface="Times New Roman" panose="02020603050405020304" pitchFamily="18" charset="0"/>
              </a:rPr>
              <a:t>Nóng, lạnh và nhiệt độ (tiếp theo)</a:t>
            </a:r>
          </a:p>
        </p:txBody>
      </p:sp>
      <p:sp>
        <p:nvSpPr>
          <p:cNvPr id="5" name="Text Box 3">
            <a:extLst>
              <a:ext uri="{FF2B5EF4-FFF2-40B4-BE49-F238E27FC236}">
                <a16:creationId xmlns:a16="http://schemas.microsoft.com/office/drawing/2014/main" id="{12C1DAC0-FF33-4F00-A576-C1C8BB5A9378}"/>
              </a:ext>
            </a:extLst>
          </p:cNvPr>
          <p:cNvSpPr txBox="1"/>
          <p:nvPr/>
        </p:nvSpPr>
        <p:spPr>
          <a:xfrm>
            <a:off x="609600" y="1879252"/>
            <a:ext cx="7620000" cy="1384995"/>
          </a:xfrm>
          <a:prstGeom prst="rect">
            <a:avLst/>
          </a:prstGeom>
          <a:noFill/>
        </p:spPr>
        <p:txBody>
          <a:bodyPr wrap="square" rtlCol="0">
            <a:spAutoFit/>
          </a:bodyPr>
          <a:lstStyle/>
          <a:p>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nóng</a:t>
            </a:r>
            <a:r>
              <a:rPr lang="en-US" altLang="en-US" sz="2800" b="1" dirty="0">
                <a:solidFill>
                  <a:srgbClr val="0000CC"/>
                </a:solidFill>
                <a:latin typeface="Times New Roman" panose="02020603050405020304" pitchFamily="18" charset="0"/>
                <a:cs typeface="Times New Roman" panose="02020603050405020304" pitchFamily="18" charset="0"/>
              </a:rPr>
              <a:t> h</a:t>
            </a:r>
            <a:r>
              <a:rPr lang="vi-VN" altLang="en-US" sz="2800" b="1" dirty="0">
                <a:solidFill>
                  <a:srgbClr val="0000CC"/>
                </a:solidFill>
                <a:latin typeface="Times New Roman" panose="02020603050405020304" pitchFamily="18" charset="0"/>
                <a:cs typeface="Times New Roman" panose="02020603050405020304" pitchFamily="18" charset="0"/>
              </a:rPr>
              <a:t>ơ</a:t>
            </a:r>
            <a:r>
              <a:rPr lang="en-US" altLang="en-US" sz="2800" b="1" dirty="0">
                <a:solidFill>
                  <a:srgbClr val="0000CC"/>
                </a:solidFill>
                <a:latin typeface="Times New Roman" panose="02020603050405020304" pitchFamily="18" charset="0"/>
                <a:cs typeface="Times New Roman" panose="02020603050405020304" pitchFamily="18" charset="0"/>
              </a:rPr>
              <a:t>n </a:t>
            </a:r>
            <a:r>
              <a:rPr lang="en-US" altLang="en-US" sz="2800" b="1" dirty="0" err="1">
                <a:solidFill>
                  <a:srgbClr val="0000CC"/>
                </a:solidFill>
                <a:latin typeface="Times New Roman" panose="02020603050405020304" pitchFamily="18" charset="0"/>
                <a:cs typeface="Times New Roman" panose="02020603050405020304" pitchFamily="18" charset="0"/>
              </a:rPr>
              <a:t>truyền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nhiệt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lạnh</a:t>
            </a:r>
            <a:r>
              <a:rPr lang="en-US" altLang="en-US" sz="2800" b="1" dirty="0">
                <a:solidFill>
                  <a:srgbClr val="0000CC"/>
                </a:solidFill>
                <a:latin typeface="Times New Roman" panose="02020603050405020304" pitchFamily="18" charset="0"/>
                <a:cs typeface="Times New Roman" panose="02020603050405020304" pitchFamily="18" charset="0"/>
              </a:rPr>
              <a:t> h</a:t>
            </a:r>
            <a:r>
              <a:rPr lang="vi-VN" altLang="en-US" sz="2800" b="1" dirty="0">
                <a:solidFill>
                  <a:srgbClr val="0000CC"/>
                </a:solidFill>
                <a:latin typeface="Times New Roman" panose="02020603050405020304" pitchFamily="18" charset="0"/>
                <a:cs typeface="Times New Roman" panose="02020603050405020304" pitchFamily="18" charset="0"/>
              </a:rPr>
              <a:t>ơ</a:t>
            </a:r>
            <a:r>
              <a:rPr lang="en-US" altLang="en-US" sz="2800" b="1" dirty="0">
                <a:solidFill>
                  <a:srgbClr val="0000CC"/>
                </a:solidFill>
                <a:latin typeface="Times New Roman" panose="02020603050405020304" pitchFamily="18" charset="0"/>
                <a:cs typeface="Times New Roman" panose="02020603050405020304" pitchFamily="18" charset="0"/>
              </a:rPr>
              <a:t>n.</a:t>
            </a:r>
          </a:p>
          <a:p>
            <a:r>
              <a:rPr lang="en-US" altLang="en-US" sz="2800" b="1" dirty="0">
                <a:solidFill>
                  <a:srgbClr val="0000CC"/>
                </a:solidFill>
                <a:latin typeface="Times New Roman" panose="02020603050405020304" pitchFamily="18" charset="0"/>
                <a:cs typeface="Times New Roman" panose="02020603050405020304" pitchFamily="18" charset="0"/>
              </a:rPr>
              <a:t>- N</a:t>
            </a:r>
            <a:r>
              <a:rPr lang="vi-VN" altLang="en-US" sz="2800" b="1" dirty="0">
                <a:solidFill>
                  <a:srgbClr val="0000CC"/>
                </a:solidFill>
                <a:latin typeface="Times New Roman" panose="02020603050405020304" pitchFamily="18" charset="0"/>
                <a:cs typeface="Times New Roman" panose="02020603050405020304" pitchFamily="18" charset="0"/>
              </a:rPr>
              <a:t>ư</a:t>
            </a:r>
            <a:r>
              <a:rPr lang="en-US" altLang="en-US" sz="2800" b="1" dirty="0" err="1">
                <a:solidFill>
                  <a:srgbClr val="0000CC"/>
                </a:solidFill>
                <a:latin typeface="Times New Roman" panose="02020603050405020304" pitchFamily="18" charset="0"/>
                <a:cs typeface="Times New Roman" panose="02020603050405020304" pitchFamily="18" charset="0"/>
              </a:rPr>
              <a:t>ớc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chất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lỏng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nở</a:t>
            </a:r>
            <a:r>
              <a:rPr lang="en-US" altLang="en-US" sz="2800" b="1" dirty="0">
                <a:solidFill>
                  <a:srgbClr val="0000CC"/>
                </a:solidFill>
                <a:latin typeface="Times New Roman" panose="02020603050405020304" pitchFamily="18" charset="0"/>
                <a:cs typeface="Times New Roman" panose="02020603050405020304" pitchFamily="18" charset="0"/>
              </a:rPr>
              <a:t> ra </a:t>
            </a:r>
            <a:r>
              <a:rPr lang="en-US" altLang="en-US" sz="2800" b="1" dirty="0" err="1">
                <a:solidFill>
                  <a:srgbClr val="0000CC"/>
                </a:solidFill>
                <a:latin typeface="Times New Roman" panose="02020603050405020304" pitchFamily="18" charset="0"/>
                <a:cs typeface="Times New Roman" panose="02020603050405020304" pitchFamily="18" charset="0"/>
              </a:rPr>
              <a:t>khi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co </a:t>
            </a:r>
            <a:r>
              <a:rPr lang="en-US" altLang="en-US" sz="2800" b="1" dirty="0" err="1">
                <a:solidFill>
                  <a:srgbClr val="0000CC"/>
                </a:solidFill>
                <a:latin typeface="Times New Roman" panose="02020603050405020304" pitchFamily="18" charset="0"/>
                <a:cs typeface="Times New Roman" panose="02020603050405020304" pitchFamily="18" charset="0"/>
              </a:rPr>
              <a:t>lại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đi</a:t>
            </a:r>
            <a:r>
              <a:rPr lang="en-US" altLang="en-US" sz="2800" b="1" dirty="0">
                <a:solidFill>
                  <a:srgbClr val="0000CC"/>
                </a:solidFill>
                <a:latin typeface="Times New Roman" panose="02020603050405020304" pitchFamily="18" charset="0"/>
                <a:cs typeface="Times New Roman" panose="02020603050405020304" pitchFamily="18" charset="0"/>
              </a:rPr>
              <a:t>.</a:t>
            </a:r>
            <a:endParaRPr lang="vi-VN"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822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8536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 y="361950"/>
            <a:ext cx="3539490" cy="211963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604" b="15707"/>
          <a:stretch>
            <a:fillRect/>
          </a:stretch>
        </p:blipFill>
        <p:spPr>
          <a:xfrm>
            <a:off x="702310" y="2660015"/>
            <a:ext cx="3536950" cy="204025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61315"/>
            <a:ext cx="4158615" cy="436054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251960" y="339725"/>
            <a:ext cx="4587240" cy="270256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4800600" y="895350"/>
            <a:ext cx="282003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648200" y="895350"/>
            <a:ext cx="3597910" cy="137096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100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7"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769745" y="1873885"/>
            <a:ext cx="3231515" cy="2949575"/>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090795" y="339725"/>
            <a:ext cx="3519805" cy="2757805"/>
          </a:xfrm>
          <a:prstGeom prst="wedgeEllipseCallout">
            <a:avLst>
              <a:gd name="adj1" fmla="val -86568"/>
              <a:gd name="adj2" fmla="val 272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5506085" y="976630"/>
            <a:ext cx="264731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692140" y="822960"/>
            <a:ext cx="2461260" cy="201104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tan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8" name="Content Placeholder 7"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762000" y="613410"/>
            <a:ext cx="7620000" cy="1077218"/>
          </a:xfrm>
          <a:prstGeom prst="rect">
            <a:avLst/>
          </a:prstGeom>
          <a:noFill/>
        </p:spPr>
        <p:txBody>
          <a:bodyPr wrap="square" rtlCol="0">
            <a:spAutoFit/>
          </a:bodyPr>
          <a:lstStyle/>
          <a:p>
            <a:pPr algn="ctr"/>
            <a:r>
              <a:rPr lang="vi-VN" altLang="en-US" sz="3200" b="1" dirty="0">
                <a:latin typeface="Times New Roman" panose="02020603050405020304" pitchFamily="18" charset="0"/>
                <a:cs typeface="Times New Roman" panose="02020603050405020304" pitchFamily="18" charset="0"/>
              </a:rPr>
              <a:t>Khoa học</a:t>
            </a:r>
          </a:p>
          <a:p>
            <a:pPr algn="ct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51: </a:t>
            </a:r>
            <a:r>
              <a:rPr lang="vi-VN" altLang="en-US" sz="3200" b="1" dirty="0">
                <a:latin typeface="Times New Roman" panose="02020603050405020304" pitchFamily="18" charset="0"/>
                <a:cs typeface="Times New Roman" panose="02020603050405020304" pitchFamily="18" charset="0"/>
              </a:rPr>
              <a:t>Nóng, lạnh và nhiệt độ (tiếp theo)</a:t>
            </a:r>
          </a:p>
        </p:txBody>
      </p:sp>
      <p:pic>
        <p:nvPicPr>
          <p:cNvPr id="8194" name="Picture 2" descr="C:\Users\Welcome\Desktop\DẠY HỌC ONL\hình\88041905-avec-la-bande-dessinée-de-caractère-de-thermomètre-de-mégaphone-.jpg"/>
          <p:cNvPicPr>
            <a:picLocks noChangeAspect="1" noChangeArrowheads="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6226810" y="1845310"/>
            <a:ext cx="3298190" cy="329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52551"/>
            <a:ext cx="8229600" cy="3394472"/>
          </a:xfrm>
        </p:spPr>
        <p:txBody>
          <a:bodyPr>
            <a:normAutofit/>
          </a:bodyPr>
          <a:lstStyle/>
          <a:p>
            <a:pPr marL="0" indent="0">
              <a:buNone/>
            </a:pPr>
            <a:r>
              <a:rPr lang="vi-VN" altLang="en-US" sz="2800" dirty="0">
                <a:latin typeface="Times New Roman" panose="02020603050405020304" pitchFamily="18" charset="0"/>
                <a:cs typeface="Times New Roman" panose="02020603050405020304" pitchFamily="18" charset="0"/>
              </a:rPr>
              <a:t>- HS n</a:t>
            </a:r>
            <a:r>
              <a:rPr lang="en-US" sz="2800" dirty="0" err="1">
                <a:latin typeface="Times New Roman" panose="02020603050405020304" pitchFamily="18" charset="0"/>
                <a:cs typeface="Times New Roman" panose="02020603050405020304" pitchFamily="18" charset="0"/>
              </a:rPr>
              <a:t>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a:t>
            </a:r>
          </a:p>
          <a:p>
            <a:pPr marL="0" indent="0">
              <a:buNone/>
            </a:pPr>
            <a:r>
              <a:rPr lang="vi-VN" altLang="en-US" sz="2800" dirty="0">
                <a:latin typeface="Times New Roman" panose="02020603050405020304" pitchFamily="18" charset="0"/>
                <a:cs typeface="Times New Roman" panose="02020603050405020304" pitchFamily="18" charset="0"/>
              </a:rPr>
              <a:t>- 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giãn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1097</Words>
  <Application>Microsoft Office PowerPoint</Application>
  <PresentationFormat>On-screen Show (16:9)</PresentationFormat>
  <Paragraphs>94</Paragraphs>
  <Slides>32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HP001 5Ha</vt:lpstr>
      <vt:lpstr>Times New Roman</vt:lpstr>
      <vt:lpstr>Times New Roman Bold</vt:lpstr>
      <vt:lpstr>Times New Roman Bold Italic</vt:lpstr>
      <vt:lpstr>Times New Roman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Trần Thị Kim Tuyến</cp:lastModifiedBy>
  <cp:revision>387</cp:revision>
  <dcterms:created xsi:type="dcterms:W3CDTF">2022-03-06T00:24:00Z</dcterms:created>
  <dcterms:modified xsi:type="dcterms:W3CDTF">2022-03-09T15:18:05Z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8127DDFF39B542AAB26A8C38A853356A</vt:lpwstr>
  </property>
</Properties>
</file>