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10" r:id="rId6"/>
    <p:sldMasterId id="2147483722" r:id="rId7"/>
    <p:sldMasterId id="2147483734" r:id="rId8"/>
    <p:sldMasterId id="2147483746" r:id="rId9"/>
    <p:sldMasterId id="2147483758" r:id="rId10"/>
    <p:sldMasterId id="2147483770" r:id="rId11"/>
    <p:sldMasterId id="2147483782" r:id="rId12"/>
    <p:sldMasterId id="2147483794" r:id="rId13"/>
    <p:sldMasterId id="2147483806" r:id="rId14"/>
    <p:sldMasterId id="2147483819" r:id="rId15"/>
    <p:sldMasterId id="2147483832" r:id="rId16"/>
  </p:sldMasterIdLst>
  <p:notesMasterIdLst>
    <p:notesMasterId r:id="rId52"/>
  </p:notesMasterIdLst>
  <p:sldIdLst>
    <p:sldId id="331" r:id="rId17"/>
    <p:sldId id="332" r:id="rId18"/>
    <p:sldId id="333" r:id="rId19"/>
    <p:sldId id="334" r:id="rId20"/>
    <p:sldId id="335" r:id="rId21"/>
    <p:sldId id="336" r:id="rId22"/>
    <p:sldId id="338" r:id="rId23"/>
    <p:sldId id="262" r:id="rId24"/>
    <p:sldId id="263" r:id="rId25"/>
    <p:sldId id="339" r:id="rId26"/>
    <p:sldId id="264" r:id="rId27"/>
    <p:sldId id="337" r:id="rId28"/>
    <p:sldId id="279" r:id="rId29"/>
    <p:sldId id="281" r:id="rId30"/>
    <p:sldId id="280" r:id="rId31"/>
    <p:sldId id="311" r:id="rId32"/>
    <p:sldId id="282" r:id="rId33"/>
    <p:sldId id="341" r:id="rId34"/>
    <p:sldId id="272" r:id="rId35"/>
    <p:sldId id="342" r:id="rId36"/>
    <p:sldId id="343" r:id="rId37"/>
    <p:sldId id="344" r:id="rId38"/>
    <p:sldId id="345" r:id="rId39"/>
    <p:sldId id="314" r:id="rId40"/>
    <p:sldId id="312" r:id="rId41"/>
    <p:sldId id="348" r:id="rId42"/>
    <p:sldId id="346" r:id="rId43"/>
    <p:sldId id="347" r:id="rId44"/>
    <p:sldId id="340" r:id="rId45"/>
    <p:sldId id="349" r:id="rId46"/>
    <p:sldId id="275" r:id="rId47"/>
    <p:sldId id="350" r:id="rId48"/>
    <p:sldId id="351" r:id="rId49"/>
    <p:sldId id="352" r:id="rId50"/>
    <p:sldId id="35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FF"/>
    <a:srgbClr val="9900CC"/>
    <a:srgbClr val="00CC00"/>
    <a:srgbClr val="FF0066"/>
    <a:srgbClr val="FFFF66"/>
    <a:srgbClr val="2FA6FF"/>
    <a:srgbClr val="FF4F4F"/>
    <a:srgbClr val="FFFF99"/>
    <a:srgbClr val="FC4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38" y="16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3D1F5-B2A8-4DCD-8137-1DCA39387666}" type="datetimeFigureOut">
              <a:rPr lang="en-US" smtClean="0"/>
              <a:t>3/2/2022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2E0B2-59D8-4520-84A8-2B69EF56D7DE}" type="slidenum">
              <a:rPr lang="en-US" smtClean="0"/>
              <a:t>‹#›</a:t>
            </a:fld>
            <a:endParaRPr lang="en-US"/>
          </a:p>
        </p:txBody>
      </p:sp>
    </p:spTree>
    <p:extLst>
      <p:ext uri="{BB962C8B-B14F-4D97-AF65-F5344CB8AC3E}">
        <p14:creationId xmlns:p14="http://schemas.microsoft.com/office/powerpoint/2010/main" val="330360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64666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55771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29527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72240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5725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39645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3/2/2022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28517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3/2/2022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86812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3/2/2022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35480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661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49510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69051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6562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04550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35488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3087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32351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3/2/2022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88143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3/2/2022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37424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3/2/2022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766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D667E8C-2B59-4456-8068-F75EC38BD59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181A4-E6F6-4457-B351-511F9B2B32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05207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59227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5510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90263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0278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719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2178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4527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107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304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4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9D13BCF-75F4-4922-8073-64895790EBB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E47B7B7-22AA-47CA-AEC3-DFB8A923CE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13851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0772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1680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7443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7858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3889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D667E8C-2B59-4456-8068-F75EC38BD59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181A4-E6F6-4457-B351-511F9B2B32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06082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9D13BCF-75F4-4922-8073-64895790EBB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E47B7B7-22AA-47CA-AEC3-DFB8A923CE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03236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6D5B8F-8874-4AD5-9840-2FF879BB2C6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3AB5E3-8073-41E1-A531-E90F92580F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29939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4BC28BB-BE0B-4A9C-A3BD-38A3E14D12F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EDB5461-8449-41B6-95BE-0E8A6685D08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5829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2434C21-F312-4D30-99FE-C0E8E20986F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1514011-05E3-4566-BC51-782B7D7721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4297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6D5B8F-8874-4AD5-9840-2FF879BB2C6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3AB5E3-8073-41E1-A531-E90F92580F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01970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81F9645-3812-4EDF-AB19-16305725D50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7DA55A9-9B2F-4E07-B5C6-C0BE20CF710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78816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31DFF-0689-428B-A7F7-B85F74C09D5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6E31136-88E7-4E54-B1B4-0CC6218B95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9615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315DF3E-39C7-4C0B-A73A-22535A8B855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2790D4-8F0E-4B93-B2C4-8918988976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4363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AB7251D-E9F1-4229-8826-B67824AFCA8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5A72C74-E42C-4C0F-8E42-60A13A535E1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15672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A25AD85-A9B8-4999-BD3C-A7219773D19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A2805B-F16D-4492-AE5C-4B61EBCFF72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281176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62C332-9839-4358-9FC4-E937D9743F3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ADF0F99-2957-467B-A9CE-330C8257A37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95046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9646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30327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19596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644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4BC28BB-BE0B-4A9C-A3BD-38A3E14D12F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EDB5461-8449-41B6-95BE-0E8A6685D08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8158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95110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06799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19502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79259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03847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3239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12432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4"/>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64"/>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3/2/2022</a:t>
            </a:fld>
            <a:endParaRPr lang="en-US">
              <a:solidFill>
                <a:srgbClr val="000000"/>
              </a:solidFill>
            </a:endParaRPr>
          </a:p>
        </p:txBody>
      </p:sp>
      <p:sp>
        <p:nvSpPr>
          <p:cNvPr id="7" name="Footer Placeholder 4">
            <a:extLst>
              <a:ext uri="{FF2B5EF4-FFF2-40B4-BE49-F238E27FC236}">
                <a16:creationId xmlns:a16="http://schemas.microsoft.com/office/drawing/2014/main"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1606883"/>
      </p:ext>
    </p:extLst>
  </p:cSld>
  <p:clrMapOvr>
    <a:masterClrMapping/>
  </p:clrMapOvr>
  <p:transition spd="med">
    <p:wipe dir="d"/>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20BCCF39-5ADE-4142-9187-86AD73F0DFF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5A29405-7411-4A4A-93B1-850CC270629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D5BE1DF6-38F7-44DC-8850-6DDB25BE50D4}"/>
              </a:ext>
            </a:extLst>
          </p:cNvPr>
          <p:cNvSpPr>
            <a:spLocks noGrp="1" noChangeArrowheads="1"/>
          </p:cNvSpPr>
          <p:nvPr>
            <p:ph type="sldNum" sz="quarter" idx="12"/>
          </p:nvPr>
        </p:nvSpPr>
        <p:spPr>
          <a:ln/>
        </p:spPr>
        <p:txBody>
          <a:bodyPr/>
          <a:lstStyle>
            <a:lvl1pPr>
              <a:defRPr/>
            </a:lvl1pPr>
          </a:lstStyle>
          <a:p>
            <a:fld id="{2545B884-D6AC-4FBF-A482-49BB1B42EC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5359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FF383150-03A2-4F2A-ACEA-9C6F3ACB52B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C01C677-0FC8-49C8-9163-C12929BE278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F6FCE1A4-2148-4148-9A1B-A87ADAD4AED4}"/>
              </a:ext>
            </a:extLst>
          </p:cNvPr>
          <p:cNvSpPr>
            <a:spLocks noGrp="1" noChangeArrowheads="1"/>
          </p:cNvSpPr>
          <p:nvPr>
            <p:ph type="sldNum" sz="quarter" idx="12"/>
          </p:nvPr>
        </p:nvSpPr>
        <p:spPr>
          <a:ln/>
        </p:spPr>
        <p:txBody>
          <a:bodyPr/>
          <a:lstStyle>
            <a:lvl1pPr>
              <a:defRPr/>
            </a:lvl1pPr>
          </a:lstStyle>
          <a:p>
            <a:fld id="{D30A8B36-6BC4-45A9-ACB9-9FC834981B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9077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2434C21-F312-4D30-99FE-C0E8E20986F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1514011-05E3-4566-BC51-782B7D7721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26467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2F1BDF04-8172-4D5C-AA27-E704B284D1F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9A5D81C5-2DA3-470A-BDC6-F1B77ADC1BA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79ECE9BE-3335-4E7D-9E08-990A72C6F443}"/>
              </a:ext>
            </a:extLst>
          </p:cNvPr>
          <p:cNvSpPr>
            <a:spLocks noGrp="1" noChangeArrowheads="1"/>
          </p:cNvSpPr>
          <p:nvPr>
            <p:ph type="sldNum" sz="quarter" idx="12"/>
          </p:nvPr>
        </p:nvSpPr>
        <p:spPr>
          <a:ln/>
        </p:spPr>
        <p:txBody>
          <a:bodyPr/>
          <a:lstStyle>
            <a:lvl1pPr>
              <a:defRPr/>
            </a:lvl1pPr>
          </a:lstStyle>
          <a:p>
            <a:fld id="{3D5DD528-2E47-4D1F-B0F8-E1BDA81CCD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32176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451FC138-E9B5-4A7A-80F4-D62B367BA0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028118E2-CC16-49E9-91FE-86FB7795FBD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D5854157-48C0-42F9-9E6B-88829B3A6D8F}"/>
              </a:ext>
            </a:extLst>
          </p:cNvPr>
          <p:cNvSpPr>
            <a:spLocks noGrp="1" noChangeArrowheads="1"/>
          </p:cNvSpPr>
          <p:nvPr>
            <p:ph type="sldNum" sz="quarter" idx="12"/>
          </p:nvPr>
        </p:nvSpPr>
        <p:spPr>
          <a:ln/>
        </p:spPr>
        <p:txBody>
          <a:bodyPr/>
          <a:lstStyle>
            <a:lvl1pPr>
              <a:defRPr/>
            </a:lvl1pPr>
          </a:lstStyle>
          <a:p>
            <a:fld id="{61B8DF80-DDAD-400E-B533-B36C56D28C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16355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2363C4F1-D377-44E5-985F-99C293D0E2D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64CEF37B-5B7A-489B-9708-ED1BBC920CD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CB5F22DD-98E3-4FB7-BD4D-487F9FFED880}"/>
              </a:ext>
            </a:extLst>
          </p:cNvPr>
          <p:cNvSpPr>
            <a:spLocks noGrp="1" noChangeArrowheads="1"/>
          </p:cNvSpPr>
          <p:nvPr>
            <p:ph type="sldNum" sz="quarter" idx="12"/>
          </p:nvPr>
        </p:nvSpPr>
        <p:spPr>
          <a:ln/>
        </p:spPr>
        <p:txBody>
          <a:bodyPr/>
          <a:lstStyle>
            <a:lvl1pPr>
              <a:defRPr/>
            </a:lvl1pPr>
          </a:lstStyle>
          <a:p>
            <a:fld id="{F55C3B24-2342-4D3E-B3E4-36360CC19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01274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2FC6955-B38C-4EBE-B173-479A8E8B20D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9027A0AC-3758-4A3F-B4EF-81B52247146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F53BAC81-08EF-4970-9AD3-9C7DDE2C84FA}"/>
              </a:ext>
            </a:extLst>
          </p:cNvPr>
          <p:cNvSpPr>
            <a:spLocks noGrp="1" noChangeArrowheads="1"/>
          </p:cNvSpPr>
          <p:nvPr>
            <p:ph type="sldNum" sz="quarter" idx="12"/>
          </p:nvPr>
        </p:nvSpPr>
        <p:spPr>
          <a:ln/>
        </p:spPr>
        <p:txBody>
          <a:bodyPr/>
          <a:lstStyle>
            <a:lvl1pPr>
              <a:defRPr/>
            </a:lvl1pPr>
          </a:lstStyle>
          <a:p>
            <a:fld id="{ED38A946-CE6E-4E02-B61F-771EBB525B0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59725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A07345-3303-415C-B232-CE97AA74921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8FD29477-10DC-49E7-9645-B91F5E2B2B7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3FAFC1F2-A8D9-4064-BCCC-6CCFB89768AF}"/>
              </a:ext>
            </a:extLst>
          </p:cNvPr>
          <p:cNvSpPr>
            <a:spLocks noGrp="1" noChangeArrowheads="1"/>
          </p:cNvSpPr>
          <p:nvPr>
            <p:ph type="sldNum" sz="quarter" idx="12"/>
          </p:nvPr>
        </p:nvSpPr>
        <p:spPr>
          <a:ln/>
        </p:spPr>
        <p:txBody>
          <a:bodyPr/>
          <a:lstStyle>
            <a:lvl1pPr>
              <a:defRPr/>
            </a:lvl1pPr>
          </a:lstStyle>
          <a:p>
            <a:fld id="{FB66BB81-4DA8-4341-AC19-261381B35B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70401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D13E6D65-9923-4553-A6DF-B47DD3C2184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188EAF08-BABE-4B0D-B307-363C4785DBC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75017A75-F631-4F80-8C78-6A578E71134D}"/>
              </a:ext>
            </a:extLst>
          </p:cNvPr>
          <p:cNvSpPr>
            <a:spLocks noGrp="1" noChangeArrowheads="1"/>
          </p:cNvSpPr>
          <p:nvPr>
            <p:ph type="sldNum" sz="quarter" idx="12"/>
          </p:nvPr>
        </p:nvSpPr>
        <p:spPr>
          <a:ln/>
        </p:spPr>
        <p:txBody>
          <a:bodyPr/>
          <a:lstStyle>
            <a:lvl1pPr>
              <a:defRPr/>
            </a:lvl1pPr>
          </a:lstStyle>
          <a:p>
            <a:fld id="{74EC0759-68F8-4581-852A-CCDEAD7DD7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554684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32C04813-9B7B-46AD-A815-BF6DF5A74DF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607E6D3D-F430-4F55-83CF-19F4A6EC4D6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2C134419-958A-4286-B646-3E74388C0A15}"/>
              </a:ext>
            </a:extLst>
          </p:cNvPr>
          <p:cNvSpPr>
            <a:spLocks noGrp="1" noChangeArrowheads="1"/>
          </p:cNvSpPr>
          <p:nvPr>
            <p:ph type="sldNum" sz="quarter" idx="12"/>
          </p:nvPr>
        </p:nvSpPr>
        <p:spPr>
          <a:ln/>
        </p:spPr>
        <p:txBody>
          <a:bodyPr/>
          <a:lstStyle>
            <a:lvl1pPr>
              <a:defRPr/>
            </a:lvl1pPr>
          </a:lstStyle>
          <a:p>
            <a:fld id="{EB571B67-7781-4531-8106-AAE794EE70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78035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4308CAD4-6D1A-42AE-BD0E-CCEBC8E3C65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3CA66270-5398-4D24-9314-F6D3214DA0B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295E2ABC-33E2-436D-9994-FA76BE50B941}"/>
              </a:ext>
            </a:extLst>
          </p:cNvPr>
          <p:cNvSpPr>
            <a:spLocks noGrp="1" noChangeArrowheads="1"/>
          </p:cNvSpPr>
          <p:nvPr>
            <p:ph type="sldNum" sz="quarter" idx="12"/>
          </p:nvPr>
        </p:nvSpPr>
        <p:spPr>
          <a:ln/>
        </p:spPr>
        <p:txBody>
          <a:bodyPr/>
          <a:lstStyle>
            <a:lvl1pPr>
              <a:defRPr/>
            </a:lvl1pPr>
          </a:lstStyle>
          <a:p>
            <a:fld id="{9A37FF0C-0367-4700-AE77-AE2629E9BB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18196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CCCCBF3-5FBE-4BAC-9209-DFE2DDD975D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21607D43-9451-4C67-AD5E-A166911A99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01AFB4D0-D7A0-4F73-826C-0ACDBEDD6C22}"/>
              </a:ext>
            </a:extLst>
          </p:cNvPr>
          <p:cNvSpPr>
            <a:spLocks noGrp="1" noChangeArrowheads="1"/>
          </p:cNvSpPr>
          <p:nvPr>
            <p:ph type="sldNum" sz="quarter" idx="12"/>
          </p:nvPr>
        </p:nvSpPr>
        <p:spPr>
          <a:ln/>
        </p:spPr>
        <p:txBody>
          <a:bodyPr/>
          <a:lstStyle>
            <a:lvl1pPr>
              <a:defRPr/>
            </a:lvl1pPr>
          </a:lstStyle>
          <a:p>
            <a:fld id="{2DD124BB-19B2-4D05-8E58-5B658A6931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1117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4"/>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56E90F95-3663-40E3-96C5-7E59AC588CC4}"/>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3/2/2022</a:t>
            </a:fld>
            <a:endParaRPr lang="en-US">
              <a:solidFill>
                <a:srgbClr val="000000"/>
              </a:solidFill>
            </a:endParaRPr>
          </a:p>
        </p:txBody>
      </p:sp>
      <p:sp>
        <p:nvSpPr>
          <p:cNvPr id="7" name="Footer Placeholder 4">
            <a:extLst>
              <a:ext uri="{FF2B5EF4-FFF2-40B4-BE49-F238E27FC236}">
                <a16:creationId xmlns:a16="http://schemas.microsoft.com/office/drawing/2014/main" id="{49732FD5-5C15-4F82-92C4-C5B879C545F6}"/>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id="{6EFAF52B-4B7D-4DC5-ACD2-C092F328E916}"/>
              </a:ext>
            </a:extLst>
          </p:cNvPr>
          <p:cNvSpPr>
            <a:spLocks noGrp="1"/>
          </p:cNvSpPr>
          <p:nvPr>
            <p:ph type="sldNum" sz="quarter" idx="12"/>
          </p:nvPr>
        </p:nvSpPr>
        <p:spPr/>
        <p:txBody>
          <a:bodyPr/>
          <a:lstStyle>
            <a:lvl1pPr>
              <a:defRPr/>
            </a:lvl1pPr>
          </a:lstStyle>
          <a:p>
            <a:fld id="{7B5DBC9D-6667-4FC4-A106-09D0852DF56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5587298"/>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81F9645-3812-4EDF-AB19-16305725D50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7DA55A9-9B2F-4E07-B5C6-C0BE20CF710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38517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2032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7299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3073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0564-7110-467A-A848-07ED4DC6F20B}" type="datetimeFigureOut">
              <a:rPr lang="en-US" smtClean="0">
                <a:solidFill>
                  <a:prstClr val="black">
                    <a:tint val="75000"/>
                  </a:prstClr>
                </a:solidFill>
              </a:rPr>
              <a:pPr/>
              <a:t>3/2/2022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354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0564-7110-467A-A848-07ED4DC6F20B}" type="datetimeFigureOut">
              <a:rPr lang="en-US" smtClean="0">
                <a:solidFill>
                  <a:prstClr val="black">
                    <a:tint val="75000"/>
                  </a:prstClr>
                </a:solidFill>
              </a:rPr>
              <a:pPr/>
              <a:t>3/2/2022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0490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0564-7110-467A-A848-07ED4DC6F20B}" type="datetimeFigureOut">
              <a:rPr lang="en-US" smtClean="0">
                <a:solidFill>
                  <a:prstClr val="black">
                    <a:tint val="75000"/>
                  </a:prstClr>
                </a:solidFill>
              </a:rPr>
              <a:pPr/>
              <a:t>3/2/2022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21912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0564-7110-467A-A848-07ED4DC6F20B}" type="datetimeFigureOut">
              <a:rPr lang="en-US" smtClean="0">
                <a:solidFill>
                  <a:prstClr val="black">
                    <a:tint val="75000"/>
                  </a:prstClr>
                </a:solidFill>
              </a:rPr>
              <a:pPr/>
              <a:t>3/2/2022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3626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solidFill>
                  <a:prstClr val="black">
                    <a:tint val="75000"/>
                  </a:prstClr>
                </a:solidFill>
              </a:rPr>
              <a:pPr/>
              <a:t>3/2/2022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6333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solidFill>
                  <a:prstClr val="black">
                    <a:tint val="75000"/>
                  </a:prstClr>
                </a:solidFill>
              </a:rPr>
              <a:pPr/>
              <a:t>3/2/2022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71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875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31DFF-0689-428B-A7F7-B85F74C09D5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6E31136-88E7-4E54-B1B4-0CC6218B95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736837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033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315DF3E-39C7-4C0B-A73A-22535A8B855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2790D4-8F0E-4B93-B2C4-8918988976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889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AB7251D-E9F1-4229-8826-B67824AFCA8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5A72C74-E42C-4C0F-8E42-60A13A535E1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3265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A25AD85-A9B8-4999-BD3C-A7219773D19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A2805B-F16D-4492-AE5C-4B61EBCFF72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1131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62C332-9839-4358-9FC4-E937D9743F3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ADF0F99-2957-467B-A9CE-330C8257A37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2392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D667E8C-2B59-4456-8068-F75EC38BD59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181A4-E6F6-4457-B351-511F9B2B32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5492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9D13BCF-75F4-4922-8073-64895790EBB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E47B7B7-22AA-47CA-AEC3-DFB8A923CE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4585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6D5B8F-8874-4AD5-9840-2FF879BB2C6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3AB5E3-8073-41E1-A531-E90F92580F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7729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4BC28BB-BE0B-4A9C-A3BD-38A3E14D12F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EDB5461-8449-41B6-95BE-0E8A6685D08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1060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2434C21-F312-4D30-99FE-C0E8E20986F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1514011-05E3-4566-BC51-782B7D7721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3100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81F9645-3812-4EDF-AB19-16305725D50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7DA55A9-9B2F-4E07-B5C6-C0BE20CF710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8230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31DFF-0689-428B-A7F7-B85F74C09D5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6E31136-88E7-4E54-B1B4-0CC6218B95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885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315DF3E-39C7-4C0B-A73A-22535A8B855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2790D4-8F0E-4B93-B2C4-8918988976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4034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AB7251D-E9F1-4229-8826-B67824AFCA8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5A72C74-E42C-4C0F-8E42-60A13A535E1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7236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A25AD85-A9B8-4999-BD3C-A7219773D19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A2805B-F16D-4492-AE5C-4B61EBCFF72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28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62C332-9839-4358-9FC4-E937D9743F3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ADF0F99-2957-467B-A9CE-330C8257A37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7282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5357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8547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908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9999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3310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768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9303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3404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194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555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6363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6"/>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3/2/2022</a:t>
            </a:fld>
            <a:endParaRPr lang="en-US">
              <a:solidFill>
                <a:srgbClr val="000000"/>
              </a:solidFill>
            </a:endParaRPr>
          </a:p>
        </p:txBody>
      </p:sp>
      <p:sp>
        <p:nvSpPr>
          <p:cNvPr id="7" name="Footer Placeholder 4">
            <a:extLst>
              <a:ext uri="{FF2B5EF4-FFF2-40B4-BE49-F238E27FC236}">
                <a16:creationId xmlns:a16="http://schemas.microsoft.com/office/drawing/2014/main"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1203402"/>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7512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2189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0047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59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6369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305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9344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9163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3074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7151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33504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0"/>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3/2/2022</a:t>
            </a:fld>
            <a:endParaRPr lang="en-US">
              <a:solidFill>
                <a:srgbClr val="000000"/>
              </a:solidFill>
            </a:endParaRPr>
          </a:p>
        </p:txBody>
      </p:sp>
      <p:sp>
        <p:nvSpPr>
          <p:cNvPr id="7" name="Footer Placeholder 4">
            <a:extLst>
              <a:ext uri="{FF2B5EF4-FFF2-40B4-BE49-F238E27FC236}">
                <a16:creationId xmlns:a16="http://schemas.microsoft.com/office/drawing/2014/main"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427730"/>
      </p:ext>
    </p:extLst>
  </p:cSld>
  <p:clrMapOvr>
    <a:masterClrMapping/>
  </p:clrMapOvr>
  <p:transition spd="med">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491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813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2464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2111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3/2/2022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0088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3/2/2022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48183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3/2/2022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7476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7606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0764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9792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72451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019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52014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8174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7582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3/2/2022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7194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3/2/2022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405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3/2/2022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19142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41365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87135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89404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224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55347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22243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435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73560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3/2/2022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752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3/2/2022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82122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3/2/2022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655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538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6912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311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5252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5645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21460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3/2/2022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0321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28104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3/2/2022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66352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3/2/2022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3841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3/2/2022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98316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7376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3/2/2022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282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4.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3/2/2022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7551046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3/2/2022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82094565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8652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655660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F906B32-009D-420E-AD51-4132DE3B7A88}"/>
              </a:ext>
            </a:extLst>
          </p:cNvPr>
          <p:cNvSpPr>
            <a:spLocks noGrp="1" noChangeArrowheads="1"/>
          </p:cNvSpPr>
          <p:nvPr>
            <p:ph type="body" idx="4294967295"/>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1552252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8331E28-801B-4C2F-9030-8E75F1319BD7}"/>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59232500-86FD-4539-8557-E87E08A49E93}"/>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A9A71A5-F7C5-4821-87B4-59836CD3426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9C1C60C6-AC11-454D-9D74-D722D71EBD0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35694D33-97C6-4EF2-AA46-7EDEDCB862D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BA643CE-7800-41A5-B1FD-1E4DC331FCB0}"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8086208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0564-7110-467A-A848-07ED4DC6F20B}" type="datetimeFigureOut">
              <a:rPr lang="en-US" smtClean="0">
                <a:solidFill>
                  <a:prstClr val="black">
                    <a:tint val="75000"/>
                  </a:prstClr>
                </a:solidFill>
              </a:rPr>
              <a:pPr/>
              <a:t>3/2/2022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50735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9303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316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F906B32-009D-420E-AD51-4132DE3B7A88}"/>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879826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F906B32-009D-420E-AD51-4132DE3B7A88}"/>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873135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3/2/2022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68085885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3/2/2022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38001589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3/2/2022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3485272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3/2/2022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17813922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gif"/><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8.jpeg"/><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8.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15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17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0.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gif"/><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a16="http://schemas.microsoft.com/office/drawing/2014/main" id="{D99DA508-6CD3-4159-A95A-7DD604C55C92}"/>
              </a:ext>
            </a:extLst>
          </p:cNvPr>
          <p:cNvSpPr>
            <a:spLocks noGrp="1" noChangeArrowheads="1" noChangeShapeType="1" noTextEdit="1"/>
          </p:cNvSpPr>
          <p:nvPr>
            <p:ph type="title"/>
          </p:nvPr>
        </p:nvSpPr>
        <p:spPr bwMode="auto">
          <a:xfrm>
            <a:off x="1600200" y="2819400"/>
            <a:ext cx="5715000" cy="2186314"/>
          </a:xfrm>
          <a:prstGeom prst="rect">
            <a:avLst/>
          </a:prstGeom>
        </p:spPr>
        <p:txBody>
          <a:bodyPr wrap="none" fromWordArt="1">
            <a:prstTxWarp prst="textPlain">
              <a:avLst>
                <a:gd name="adj" fmla="val 50000"/>
              </a:avLst>
            </a:prstTxWarp>
            <a:normAutofit/>
          </a:bodyPr>
          <a:lstStyle/>
          <a:p>
            <a:pPr algn="ctr"/>
            <a:r>
              <a:rPr lang="en-US" sz="2700" b="1" kern="1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Khoa học 4</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4" name="Text Box 4"/>
          <p:cNvSpPr txBox="1">
            <a:spLocks noChangeArrowheads="1"/>
          </p:cNvSpPr>
          <p:nvPr/>
        </p:nvSpPr>
        <p:spPr bwMode="auto">
          <a:xfrm>
            <a:off x="3579456" y="645229"/>
            <a:ext cx="2897544" cy="649188"/>
          </a:xfrm>
          <a:prstGeom prst="ellipse">
            <a:avLst/>
          </a:prstGeom>
          <a:solidFill>
            <a:srgbClr val="0070C0"/>
          </a:solid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ysClr val="window" lastClr="FFFFFF"/>
                </a:solidFill>
                <a:effectLst/>
                <a:uLnTx/>
                <a:uFillTx/>
                <a:latin typeface="Times New Roman" pitchFamily="18" charset="0"/>
              </a:rPr>
              <a:t>KHOA HỌC</a:t>
            </a:r>
          </a:p>
        </p:txBody>
      </p:sp>
    </p:spTree>
    <p:extLst>
      <p:ext uri="{BB962C8B-B14F-4D97-AF65-F5344CB8AC3E}">
        <p14:creationId xmlns:p14="http://schemas.microsoft.com/office/powerpoint/2010/main" val="104224713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CF04795-1BC7-4C64-9AAF-B57F7C21F0B0}"/>
              </a:ext>
            </a:extLst>
          </p:cNvPr>
          <p:cNvSpPr/>
          <p:nvPr/>
        </p:nvSpPr>
        <p:spPr>
          <a:xfrm>
            <a:off x="2914654" y="1219200"/>
            <a:ext cx="3452813"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noProof="1">
              <a:solidFill>
                <a:srgbClr val="FFFFFF"/>
              </a:solidFill>
            </a:endParaRPr>
          </a:p>
        </p:txBody>
      </p:sp>
      <p:sp>
        <p:nvSpPr>
          <p:cNvPr id="17412" name="Text Box 1">
            <a:extLst>
              <a:ext uri="{FF2B5EF4-FFF2-40B4-BE49-F238E27FC236}">
                <a16:creationId xmlns:a16="http://schemas.microsoft.com/office/drawing/2014/main" id="{6BA6A0B4-36B9-43D2-9811-E5C42E95D48C}"/>
              </a:ext>
            </a:extLst>
          </p:cNvPr>
          <p:cNvSpPr txBox="1">
            <a:spLocks noChangeArrowheads="1"/>
          </p:cNvSpPr>
          <p:nvPr/>
        </p:nvSpPr>
        <p:spPr bwMode="auto">
          <a:xfrm>
            <a:off x="1295401" y="2151072"/>
            <a:ext cx="6705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vi-VN" sz="4000" b="1">
                <a:solidFill>
                  <a:prstClr val="black"/>
                </a:solidFill>
                <a:latin typeface="Times New Roman"/>
                <a:cs typeface="Arial" charset="0"/>
              </a:rPr>
              <a:t>    Một vật có thể nóng hơn vật này nhưng lại là vật lạnh hơn so với vật khác. Điều đó phụ thuộc vào nhiệt độ ở mỗi vật.</a:t>
            </a:r>
            <a:endParaRPr lang="vi-VN" altLang="en-US" sz="4000">
              <a:solidFill>
                <a:srgbClr val="000000"/>
              </a:solidFill>
              <a:latin typeface="Times New Roman" panose="02020603050405020304" pitchFamily="18" charset="0"/>
            </a:endParaRPr>
          </a:p>
        </p:txBody>
      </p:sp>
      <p:sp>
        <p:nvSpPr>
          <p:cNvPr id="2" name="Right Arrow 1"/>
          <p:cNvSpPr/>
          <p:nvPr/>
        </p:nvSpPr>
        <p:spPr>
          <a:xfrm>
            <a:off x="1247504" y="2377441"/>
            <a:ext cx="533400" cy="38100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89608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6"/>
          <p:cNvSpPr txBox="1">
            <a:spLocks noChangeArrowheads="1"/>
          </p:cNvSpPr>
          <p:nvPr/>
        </p:nvSpPr>
        <p:spPr bwMode="auto">
          <a:xfrm>
            <a:off x="152400" y="457200"/>
            <a:ext cx="8572499" cy="1328023"/>
          </a:xfrm>
          <a:prstGeom prst="flowChartAlternateProcess">
            <a:avLst/>
          </a:prstGeom>
          <a:solidFill>
            <a:srgbClr val="00B050"/>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solidFill>
                  <a:schemeClr val="bg1"/>
                </a:solidFill>
              </a:rPr>
              <a:t>Để</a:t>
            </a:r>
            <a:r>
              <a:rPr lang="en-US" sz="3600" b="1" i="1" dirty="0">
                <a:solidFill>
                  <a:schemeClr val="bg1"/>
                </a:solidFill>
              </a:rPr>
              <a:t> </a:t>
            </a:r>
            <a:r>
              <a:rPr lang="en-US" sz="3600" b="1" i="1" dirty="0" err="1">
                <a:solidFill>
                  <a:schemeClr val="bg1"/>
                </a:solidFill>
              </a:rPr>
              <a:t>chỉ</a:t>
            </a:r>
            <a:r>
              <a:rPr lang="en-US" sz="3600" b="1" i="1" dirty="0">
                <a:solidFill>
                  <a:schemeClr val="bg1"/>
                </a:solidFill>
              </a:rPr>
              <a:t> </a:t>
            </a:r>
            <a:r>
              <a:rPr lang="en-US" sz="3600" b="1" i="1" dirty="0" err="1">
                <a:solidFill>
                  <a:schemeClr val="bg1"/>
                </a:solidFill>
              </a:rPr>
              <a:t>sự</a:t>
            </a:r>
            <a:r>
              <a:rPr lang="en-US" sz="3600" b="1" i="1" dirty="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lạnh</a:t>
            </a:r>
            <a:r>
              <a:rPr lang="en-US" sz="3600" b="1" i="1" dirty="0">
                <a:solidFill>
                  <a:schemeClr val="bg1"/>
                </a:solidFill>
              </a:rPr>
              <a:t> </a:t>
            </a:r>
            <a:r>
              <a:rPr lang="en-US" sz="3600" b="1" i="1" dirty="0" err="1">
                <a:solidFill>
                  <a:schemeClr val="bg1"/>
                </a:solidFill>
              </a:rPr>
              <a:t>của</a:t>
            </a:r>
            <a:r>
              <a:rPr lang="en-US" sz="3600" b="1" i="1" dirty="0">
                <a:solidFill>
                  <a:schemeClr val="bg1"/>
                </a:solidFill>
              </a:rPr>
              <a:t> </a:t>
            </a:r>
            <a:r>
              <a:rPr lang="en-US" sz="3600" b="1" i="1" dirty="0" err="1">
                <a:solidFill>
                  <a:schemeClr val="bg1"/>
                </a:solidFill>
              </a:rPr>
              <a:t>các</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người</a:t>
            </a:r>
            <a:r>
              <a:rPr lang="en-US" sz="3600" b="1" i="1" dirty="0">
                <a:solidFill>
                  <a:schemeClr val="bg1"/>
                </a:solidFill>
              </a:rPr>
              <a:t> ta </a:t>
            </a:r>
            <a:r>
              <a:rPr lang="en-US" sz="3600" b="1" i="1" dirty="0" err="1">
                <a:solidFill>
                  <a:schemeClr val="bg1"/>
                </a:solidFill>
              </a:rPr>
              <a:t>sử</a:t>
            </a:r>
            <a:r>
              <a:rPr lang="en-US" sz="3600" b="1" i="1" dirty="0">
                <a:solidFill>
                  <a:schemeClr val="bg1"/>
                </a:solidFill>
              </a:rPr>
              <a:t> </a:t>
            </a:r>
            <a:r>
              <a:rPr lang="en-US" sz="3600" b="1" i="1" dirty="0" err="1">
                <a:solidFill>
                  <a:schemeClr val="bg1"/>
                </a:solidFill>
              </a:rPr>
              <a:t>dụng</a:t>
            </a:r>
            <a:r>
              <a:rPr lang="en-US" sz="3600" b="1" i="1" dirty="0">
                <a:solidFill>
                  <a:schemeClr val="bg1"/>
                </a:solidFill>
              </a:rPr>
              <a:t> </a:t>
            </a:r>
            <a:r>
              <a:rPr lang="en-US" sz="3600" b="1" i="1" u="sng" dirty="0" err="1">
                <a:solidFill>
                  <a:schemeClr val="bg1"/>
                </a:solidFill>
              </a:rPr>
              <a:t>nhiệt</a:t>
            </a:r>
            <a:r>
              <a:rPr lang="en-US" sz="3600" b="1" i="1" u="sng" dirty="0">
                <a:solidFill>
                  <a:schemeClr val="bg1"/>
                </a:solidFill>
              </a:rPr>
              <a:t> </a:t>
            </a:r>
            <a:r>
              <a:rPr lang="en-US" sz="3600" b="1" i="1" u="sng" dirty="0" err="1">
                <a:solidFill>
                  <a:schemeClr val="bg1"/>
                </a:solidFill>
              </a:rPr>
              <a:t>độ</a:t>
            </a:r>
            <a:r>
              <a:rPr lang="en-US" sz="3600" b="1" i="1" u="sng" dirty="0">
                <a:solidFill>
                  <a:schemeClr val="bg1"/>
                </a:solidFill>
              </a:rPr>
              <a:t> </a:t>
            </a:r>
          </a:p>
        </p:txBody>
      </p:sp>
      <p:sp>
        <p:nvSpPr>
          <p:cNvPr id="10" name="Text Box 13"/>
          <p:cNvSpPr txBox="1">
            <a:spLocks noChangeArrowheads="1"/>
          </p:cNvSpPr>
          <p:nvPr/>
        </p:nvSpPr>
        <p:spPr bwMode="auto">
          <a:xfrm>
            <a:off x="304800" y="3258474"/>
            <a:ext cx="8305800" cy="715089"/>
          </a:xfrm>
          <a:prstGeom prst="roundRect">
            <a:avLst/>
          </a:prstGeom>
          <a:solidFill>
            <a:srgbClr val="9933FF"/>
          </a:solidFill>
          <a:ln>
            <a:solidFill>
              <a:schemeClr val="tx1"/>
            </a:solid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có</a:t>
            </a:r>
            <a:r>
              <a:rPr lang="en-US" sz="3600" b="1" i="1" dirty="0">
                <a:solidFill>
                  <a:schemeClr val="bg1"/>
                </a:solidFill>
              </a:rPr>
              <a:t> </a:t>
            </a:r>
            <a:r>
              <a:rPr lang="en-US" sz="3600" b="1" i="1" dirty="0" err="1">
                <a:solidFill>
                  <a:schemeClr val="bg1"/>
                </a:solidFill>
              </a:rPr>
              <a:t>nhiệt</a:t>
            </a:r>
            <a:r>
              <a:rPr lang="en-US" sz="3600" b="1" i="1" dirty="0">
                <a:solidFill>
                  <a:schemeClr val="bg1"/>
                </a:solidFill>
              </a:rPr>
              <a:t> </a:t>
            </a:r>
            <a:r>
              <a:rPr lang="en-US" sz="3600" b="1" i="1" dirty="0" err="1">
                <a:solidFill>
                  <a:schemeClr val="bg1"/>
                </a:solidFill>
              </a:rPr>
              <a:t>độ</a:t>
            </a:r>
            <a:r>
              <a:rPr lang="en-US" sz="3600" b="1" i="1" dirty="0">
                <a:solidFill>
                  <a:schemeClr val="bg1"/>
                </a:solidFill>
              </a:rPr>
              <a:t> </a:t>
            </a:r>
            <a:r>
              <a:rPr lang="en-US" sz="3600" b="1" i="1" dirty="0" err="1">
                <a:solidFill>
                  <a:schemeClr val="bg1"/>
                </a:solidFill>
              </a:rPr>
              <a:t>cao</a:t>
            </a:r>
            <a:r>
              <a:rPr lang="en-US" sz="3600" b="1" i="1" dirty="0">
                <a:solidFill>
                  <a:schemeClr val="bg1"/>
                </a:solidFill>
              </a:rPr>
              <a:t> </a:t>
            </a:r>
            <a:r>
              <a:rPr lang="en-US" sz="3600" b="1" i="1" dirty="0" err="1">
                <a:solidFill>
                  <a:schemeClr val="bg1"/>
                </a:solidFill>
              </a:rPr>
              <a:t>hơn</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lạnh</a:t>
            </a:r>
            <a:r>
              <a:rPr lang="vi-VN" sz="3600" b="1" i="1" dirty="0">
                <a:solidFill>
                  <a:schemeClr val="bg1"/>
                </a:solidFill>
              </a:rPr>
              <a:t>.</a:t>
            </a:r>
            <a:endParaRPr lang="en-US" sz="3600" b="1" i="1" dirty="0">
              <a:solidFill>
                <a:schemeClr val="bg1"/>
              </a:solidFill>
            </a:endParaRPr>
          </a:p>
        </p:txBody>
      </p:sp>
      <p:sp>
        <p:nvSpPr>
          <p:cNvPr id="11" name="Text Box 16"/>
          <p:cNvSpPr txBox="1">
            <a:spLocks noChangeArrowheads="1"/>
          </p:cNvSpPr>
          <p:nvPr/>
        </p:nvSpPr>
        <p:spPr bwMode="auto">
          <a:xfrm>
            <a:off x="304800" y="2133600"/>
            <a:ext cx="8305800" cy="715089"/>
          </a:xfrm>
          <a:prstGeom prst="flowChartAlternateProcess">
            <a:avLst/>
          </a:prstGeom>
          <a:solidFill>
            <a:srgbClr val="FC4C3E"/>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solidFill>
                  <a:schemeClr val="bg1"/>
                </a:solidFill>
              </a:rPr>
              <a:t>Đơn</a:t>
            </a:r>
            <a:r>
              <a:rPr lang="en-US" sz="3600" b="1" i="1" dirty="0">
                <a:solidFill>
                  <a:schemeClr val="bg1"/>
                </a:solidFill>
              </a:rPr>
              <a:t> </a:t>
            </a:r>
            <a:r>
              <a:rPr lang="en-US" sz="3600" b="1" i="1" dirty="0" err="1">
                <a:solidFill>
                  <a:schemeClr val="bg1"/>
                </a:solidFill>
              </a:rPr>
              <a:t>vị</a:t>
            </a:r>
            <a:r>
              <a:rPr lang="en-US" sz="3600" b="1" i="1" dirty="0">
                <a:solidFill>
                  <a:schemeClr val="bg1"/>
                </a:solidFill>
              </a:rPr>
              <a:t> </a:t>
            </a:r>
            <a:r>
              <a:rPr lang="en-US" sz="3600" b="1" i="1" dirty="0" err="1">
                <a:solidFill>
                  <a:schemeClr val="bg1"/>
                </a:solidFill>
              </a:rPr>
              <a:t>đo</a:t>
            </a:r>
            <a:r>
              <a:rPr lang="en-US" sz="3600" b="1" i="1" dirty="0">
                <a:solidFill>
                  <a:schemeClr val="bg1"/>
                </a:solidFill>
              </a:rPr>
              <a:t> </a:t>
            </a:r>
            <a:r>
              <a:rPr lang="en-US" sz="3600" b="1" i="1" dirty="0" err="1">
                <a:solidFill>
                  <a:schemeClr val="bg1"/>
                </a:solidFill>
              </a:rPr>
              <a:t>nhiệt</a:t>
            </a:r>
            <a:r>
              <a:rPr lang="en-US" sz="3600" b="1" i="1" dirty="0">
                <a:solidFill>
                  <a:schemeClr val="bg1"/>
                </a:solidFill>
              </a:rPr>
              <a:t> </a:t>
            </a:r>
            <a:r>
              <a:rPr lang="en-US" sz="3600" b="1" i="1" dirty="0" err="1">
                <a:solidFill>
                  <a:schemeClr val="bg1"/>
                </a:solidFill>
              </a:rPr>
              <a:t>độ</a:t>
            </a:r>
            <a:r>
              <a:rPr lang="en-US" sz="3600" b="1" i="1" dirty="0">
                <a:solidFill>
                  <a:schemeClr val="bg1"/>
                </a:solidFill>
              </a:rPr>
              <a:t> </a:t>
            </a:r>
            <a:r>
              <a:rPr lang="en-US" sz="3600" b="1" i="1" dirty="0" err="1">
                <a:solidFill>
                  <a:schemeClr val="bg1"/>
                </a:solidFill>
              </a:rPr>
              <a:t>thường</a:t>
            </a:r>
            <a:r>
              <a:rPr lang="en-US" sz="3600" b="1" i="1" dirty="0">
                <a:solidFill>
                  <a:schemeClr val="bg1"/>
                </a:solidFill>
              </a:rPr>
              <a:t> </a:t>
            </a:r>
            <a:r>
              <a:rPr lang="en-US" sz="3600" b="1" i="1" dirty="0" err="1">
                <a:solidFill>
                  <a:schemeClr val="bg1"/>
                </a:solidFill>
              </a:rPr>
              <a:t>dùng</a:t>
            </a:r>
            <a:r>
              <a:rPr lang="en-US" sz="3600" b="1" i="1" dirty="0">
                <a:solidFill>
                  <a:schemeClr val="bg1"/>
                </a:solidFill>
              </a:rPr>
              <a:t> </a:t>
            </a:r>
            <a:r>
              <a:rPr lang="en-US" sz="3600" b="1" i="1" dirty="0" err="1">
                <a:solidFill>
                  <a:schemeClr val="bg1"/>
                </a:solidFill>
              </a:rPr>
              <a:t>là</a:t>
            </a:r>
            <a:r>
              <a:rPr lang="en-US" sz="3600" b="1" i="1" dirty="0">
                <a:solidFill>
                  <a:schemeClr val="bg1"/>
                </a:solidFill>
              </a:rPr>
              <a:t> </a:t>
            </a:r>
            <a:r>
              <a:rPr lang="en-US" sz="3600" b="1" baseline="30000" dirty="0" err="1">
                <a:solidFill>
                  <a:schemeClr val="bg1"/>
                </a:solidFill>
              </a:rPr>
              <a:t>o</a:t>
            </a:r>
            <a:r>
              <a:rPr lang="en-US" sz="3600" b="1" dirty="0" err="1">
                <a:solidFill>
                  <a:schemeClr val="bg1"/>
                </a:solidFill>
              </a:rPr>
              <a:t>C</a:t>
            </a:r>
            <a:r>
              <a:rPr lang="en-US" sz="3600" b="1" i="1" dirty="0">
                <a:solidFill>
                  <a:schemeClr val="bg1"/>
                </a:solidFill>
              </a:rPr>
              <a:t> </a:t>
            </a:r>
            <a:endParaRPr lang="en-US" sz="3600" b="1" i="1" u="sng" dirty="0">
              <a:solidFill>
                <a:schemeClr val="bg1"/>
              </a:solidFill>
            </a:endParaRPr>
          </a:p>
        </p:txBody>
      </p:sp>
      <p:sp>
        <p:nvSpPr>
          <p:cNvPr id="12" name="Text Box 16"/>
          <p:cNvSpPr txBox="1">
            <a:spLocks noChangeArrowheads="1"/>
          </p:cNvSpPr>
          <p:nvPr/>
        </p:nvSpPr>
        <p:spPr bwMode="auto">
          <a:xfrm>
            <a:off x="762000" y="4713565"/>
            <a:ext cx="4953001" cy="1328023"/>
          </a:xfrm>
          <a:prstGeom prst="flowChartAlternateProcess">
            <a:avLst/>
          </a:prstGeom>
          <a:solidFill>
            <a:srgbClr val="FFFF66"/>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t>Để</a:t>
            </a:r>
            <a:r>
              <a:rPr lang="en-US" sz="3600" b="1" i="1" dirty="0"/>
              <a:t> </a:t>
            </a:r>
            <a:r>
              <a:rPr lang="en-US" sz="3600" b="1" i="1" dirty="0" err="1"/>
              <a:t>đo</a:t>
            </a:r>
            <a:r>
              <a:rPr lang="en-US" sz="3600" b="1" i="1" dirty="0"/>
              <a:t> </a:t>
            </a:r>
            <a:r>
              <a:rPr lang="en-US" sz="3600" b="1" i="1" dirty="0" err="1"/>
              <a:t>nhiệt</a:t>
            </a:r>
            <a:r>
              <a:rPr lang="en-US" sz="3600" b="1" i="1" dirty="0"/>
              <a:t> </a:t>
            </a:r>
            <a:r>
              <a:rPr lang="en-US" sz="3600" b="1" i="1" dirty="0" err="1"/>
              <a:t>độ</a:t>
            </a:r>
            <a:r>
              <a:rPr lang="en-US" sz="3600" b="1" i="1" dirty="0"/>
              <a:t> </a:t>
            </a:r>
            <a:r>
              <a:rPr lang="en-US" sz="3600" b="1" i="1" dirty="0" err="1"/>
              <a:t>của</a:t>
            </a:r>
            <a:r>
              <a:rPr lang="en-US" sz="3600" b="1" i="1" dirty="0"/>
              <a:t> </a:t>
            </a:r>
            <a:r>
              <a:rPr lang="en-US" sz="3600" b="1" i="1" dirty="0" err="1"/>
              <a:t>vật</a:t>
            </a:r>
            <a:r>
              <a:rPr lang="en-US" sz="3600" b="1" i="1" dirty="0"/>
              <a:t>, ta </a:t>
            </a:r>
            <a:r>
              <a:rPr lang="en-US" sz="3600" b="1" i="1" dirty="0" err="1"/>
              <a:t>sử</a:t>
            </a:r>
            <a:r>
              <a:rPr lang="en-US" sz="3600" b="1" i="1" dirty="0"/>
              <a:t> </a:t>
            </a:r>
            <a:r>
              <a:rPr lang="en-US" sz="3600" b="1" i="1" dirty="0" err="1"/>
              <a:t>dụng</a:t>
            </a:r>
            <a:r>
              <a:rPr lang="en-US" sz="3600" b="1" i="1" dirty="0"/>
              <a:t> </a:t>
            </a:r>
            <a:r>
              <a:rPr lang="en-US" sz="3600" b="1" i="1" u="sng" dirty="0" err="1"/>
              <a:t>nhiệt</a:t>
            </a:r>
            <a:r>
              <a:rPr lang="en-US" sz="3600" b="1" i="1" u="sng" dirty="0"/>
              <a:t> </a:t>
            </a:r>
            <a:r>
              <a:rPr lang="en-US" sz="3600" b="1" i="1" u="sng" dirty="0" err="1"/>
              <a:t>kế</a:t>
            </a:r>
            <a:endParaRPr lang="en-US" sz="3600" b="1" i="1" u="sng" dirty="0"/>
          </a:p>
        </p:txBody>
      </p:sp>
      <p:pic>
        <p:nvPicPr>
          <p:cNvPr id="6147" name="Picture 3" descr="C:\Users\Welcome\Desktop\DẠY HỌC ONL\hình\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51606" y="4267200"/>
            <a:ext cx="2276077" cy="284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754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5" descr="33"/>
          <p:cNvPicPr>
            <a:picLocks noChangeAspect="1" noChangeArrowheads="1" noCrop="1"/>
          </p:cNvPicPr>
          <p:nvPr/>
        </p:nvPicPr>
        <p:blipFill>
          <a:blip r:embed="rId2"/>
          <a:srcRect/>
          <a:stretch>
            <a:fillRect/>
          </a:stretch>
        </p:blipFill>
        <p:spPr bwMode="auto">
          <a:xfrm>
            <a:off x="0" y="5638800"/>
            <a:ext cx="915988" cy="1219200"/>
          </a:xfrm>
          <a:prstGeom prst="rect">
            <a:avLst/>
          </a:prstGeom>
          <a:noFill/>
          <a:ln w="9525">
            <a:noFill/>
            <a:miter lim="800000"/>
            <a:headEnd/>
            <a:tailEnd/>
          </a:ln>
        </p:spPr>
      </p:pic>
      <p:pic>
        <p:nvPicPr>
          <p:cNvPr id="13314" name="Picture 20" descr="33"/>
          <p:cNvPicPr>
            <a:picLocks noChangeAspect="1" noChangeArrowheads="1" noCrop="1"/>
          </p:cNvPicPr>
          <p:nvPr/>
        </p:nvPicPr>
        <p:blipFill>
          <a:blip r:embed="rId2"/>
          <a:srcRect/>
          <a:stretch>
            <a:fillRect/>
          </a:stretch>
        </p:blipFill>
        <p:spPr bwMode="auto">
          <a:xfrm>
            <a:off x="8228013" y="5638800"/>
            <a:ext cx="915987" cy="1219200"/>
          </a:xfrm>
          <a:prstGeom prst="rect">
            <a:avLst/>
          </a:prstGeom>
          <a:noFill/>
          <a:ln w="9525">
            <a:noFill/>
            <a:miter lim="800000"/>
            <a:headEnd/>
            <a:tailEnd/>
          </a:ln>
        </p:spPr>
      </p:pic>
      <p:pic>
        <p:nvPicPr>
          <p:cNvPr id="13315" name="Picture 14" descr="Firewrk8"/>
          <p:cNvPicPr>
            <a:picLocks noChangeAspect="1" noChangeArrowheads="1"/>
          </p:cNvPicPr>
          <p:nvPr/>
        </p:nvPicPr>
        <p:blipFill>
          <a:blip r:embed="rId3">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13316" name="WordArt 8"/>
          <p:cNvSpPr>
            <a:spLocks noChangeArrowheads="1" noChangeShapeType="1" noTextEdit="1"/>
          </p:cNvSpPr>
          <p:nvPr/>
        </p:nvSpPr>
        <p:spPr bwMode="auto">
          <a:xfrm>
            <a:off x="2057400" y="762000"/>
            <a:ext cx="3810000" cy="10668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1600"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HOẠT ĐỘNG 2</a:t>
            </a:r>
          </a:p>
        </p:txBody>
      </p:sp>
      <p:pic>
        <p:nvPicPr>
          <p:cNvPr id="13317" name="Picture 12" descr="Firewrk8"/>
          <p:cNvPicPr>
            <a:picLocks noChangeAspect="1" noChangeArrowheads="1"/>
          </p:cNvPicPr>
          <p:nvPr/>
        </p:nvPicPr>
        <p:blipFill>
          <a:blip r:embed="rId3">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13318" name="WordArt 11"/>
          <p:cNvSpPr>
            <a:spLocks noChangeArrowheads="1" noChangeShapeType="1" noTextEdit="1"/>
          </p:cNvSpPr>
          <p:nvPr/>
        </p:nvSpPr>
        <p:spPr bwMode="auto">
          <a:xfrm>
            <a:off x="685800" y="2667000"/>
            <a:ext cx="7772400" cy="16764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SỬ DỤNG NHIỆT KẾ</a:t>
            </a:r>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3319" name="Picture 14" descr="Firewrk8"/>
          <p:cNvPicPr>
            <a:picLocks noChangeAspect="1" noChangeArrowheads="1"/>
          </p:cNvPicPr>
          <p:nvPr/>
        </p:nvPicPr>
        <p:blipFill>
          <a:blip r:embed="rId3">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13320" name="Picture 14" descr="Firewrk8"/>
          <p:cNvPicPr>
            <a:picLocks noChangeAspect="1" noChangeArrowheads="1"/>
          </p:cNvPicPr>
          <p:nvPr/>
        </p:nvPicPr>
        <p:blipFill>
          <a:blip r:embed="rId3">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extLst>
      <p:ext uri="{BB962C8B-B14F-4D97-AF65-F5344CB8AC3E}">
        <p14:creationId xmlns:p14="http://schemas.microsoft.com/office/powerpoint/2010/main" val="24610902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Welcome\Desktop\DẠY HỌC ONL\hình\88041905-avec-la-bande-dessinée-de-caractère-de-thermomètre-de-mégaph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37160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1"/>
          <p:cNvSpPr>
            <a:spLocks noChangeArrowheads="1"/>
          </p:cNvSpPr>
          <p:nvPr/>
        </p:nvSpPr>
        <p:spPr bwMode="auto">
          <a:xfrm>
            <a:off x="152400" y="1367534"/>
            <a:ext cx="533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sz="3200" b="1">
                <a:solidFill>
                  <a:srgbClr val="0000CC"/>
                </a:solidFill>
                <a:latin typeface="Times New Roman" pitchFamily="18" charset="0"/>
                <a:cs typeface="Arial" charset="0"/>
              </a:rPr>
              <a:t>Để đo nhiệt độ của vật, ta sử dụng nhiệt kế. </a:t>
            </a:r>
            <a:r>
              <a:rPr lang="en-US" sz="3200" b="1">
                <a:latin typeface="Times New Roman" pitchFamily="18" charset="0"/>
                <a:cs typeface="Times New Roman" pitchFamily="18" charset="0"/>
              </a:rPr>
              <a:t>Có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Nhiệt</a:t>
            </a:r>
            <a:r>
              <a:rPr lang="en-US" sz="32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kế</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dùng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để</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đo</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nhiệt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độ</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cơ</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thể</a:t>
            </a:r>
            <a:r>
              <a:rPr lang="en-US" sz="3600" b="1" dirty="0">
                <a:latin typeface="Times New Roman" pitchFamily="18" charset="0"/>
                <a:cs typeface="Times New Roman" pitchFamily="18" charset="0"/>
              </a:rPr>
              <a:t>;</a:t>
            </a:r>
            <a:r>
              <a:rPr lang="en-US" sz="3600" b="1" dirty="0">
                <a:solidFill>
                  <a:srgbClr val="FF0066"/>
                </a:solidFill>
                <a:latin typeface="Times New Roman" pitchFamily="18" charset="0"/>
                <a:cs typeface="Times New Roman" pitchFamily="18" charset="0"/>
              </a:rPr>
              <a:t> </a:t>
            </a:r>
            <a:r>
              <a:rPr lang="en-US" sz="3600" b="1" dirty="0" err="1">
                <a:solidFill>
                  <a:srgbClr val="00CC00"/>
                </a:solidFill>
                <a:latin typeface="Times New Roman" pitchFamily="18" charset="0"/>
                <a:cs typeface="Times New Roman" pitchFamily="18" charset="0"/>
              </a:rPr>
              <a:t>Nhiệt</a:t>
            </a:r>
            <a:r>
              <a:rPr lang="en-US" sz="3600" b="1" dirty="0">
                <a:solidFill>
                  <a:srgbClr val="00CC00"/>
                </a:solidFill>
                <a:latin typeface="Times New Roman" pitchFamily="18" charset="0"/>
                <a:cs typeface="Times New Roman" pitchFamily="18" charset="0"/>
              </a:rPr>
              <a:t> </a:t>
            </a:r>
            <a:r>
              <a:rPr lang="en-US" sz="3600" b="1" dirty="0" err="1">
                <a:solidFill>
                  <a:srgbClr val="00CC00"/>
                </a:solidFill>
                <a:latin typeface="Times New Roman" pitchFamily="18" charset="0"/>
                <a:cs typeface="Times New Roman" pitchFamily="18" charset="0"/>
              </a:rPr>
              <a:t>kế</a:t>
            </a:r>
            <a:r>
              <a:rPr lang="en-US" sz="3600" b="1" dirty="0">
                <a:solidFill>
                  <a:srgbClr val="00CC00"/>
                </a:solidFill>
                <a:latin typeface="Times New Roman" pitchFamily="18" charset="0"/>
                <a:cs typeface="Times New Roman" pitchFamily="18" charset="0"/>
              </a:rPr>
              <a:t> </a:t>
            </a:r>
            <a:r>
              <a:rPr lang="en-US" sz="3600" b="1" dirty="0" err="1">
                <a:solidFill>
                  <a:srgbClr val="00CC00"/>
                </a:solidFill>
                <a:latin typeface="Times New Roman" pitchFamily="18" charset="0"/>
                <a:cs typeface="Times New Roman" pitchFamily="18" charset="0"/>
              </a:rPr>
              <a:t>dùng</a:t>
            </a:r>
            <a:r>
              <a:rPr lang="en-US" sz="3600" b="1" dirty="0">
                <a:solidFill>
                  <a:srgbClr val="00CC00"/>
                </a:solidFill>
                <a:latin typeface="Times New Roman" pitchFamily="18" charset="0"/>
                <a:cs typeface="Times New Roman" pitchFamily="18" charset="0"/>
              </a:rPr>
              <a:t> </a:t>
            </a:r>
            <a:r>
              <a:rPr lang="en-US" sz="3600" b="1" dirty="0" err="1">
                <a:solidFill>
                  <a:srgbClr val="00CC00"/>
                </a:solidFill>
                <a:latin typeface="Times New Roman" pitchFamily="18" charset="0"/>
                <a:cs typeface="Times New Roman" pitchFamily="18" charset="0"/>
              </a:rPr>
              <a:t>để</a:t>
            </a:r>
            <a:r>
              <a:rPr lang="en-US" sz="3600" b="1" dirty="0">
                <a:solidFill>
                  <a:srgbClr val="00CC00"/>
                </a:solidFill>
                <a:latin typeface="Times New Roman" pitchFamily="18" charset="0"/>
                <a:cs typeface="Times New Roman" pitchFamily="18" charset="0"/>
              </a:rPr>
              <a:t> </a:t>
            </a:r>
            <a:r>
              <a:rPr lang="en-US" sz="3600" b="1" dirty="0" err="1">
                <a:solidFill>
                  <a:srgbClr val="00CC00"/>
                </a:solidFill>
                <a:latin typeface="Times New Roman" pitchFamily="18" charset="0"/>
                <a:cs typeface="Times New Roman" pitchFamily="18" charset="0"/>
              </a:rPr>
              <a:t>đo</a:t>
            </a:r>
            <a:r>
              <a:rPr lang="en-US" sz="3600" b="1" dirty="0">
                <a:solidFill>
                  <a:srgbClr val="00CC00"/>
                </a:solidFill>
                <a:latin typeface="Times New Roman" pitchFamily="18" charset="0"/>
                <a:cs typeface="Times New Roman" pitchFamily="18" charset="0"/>
              </a:rPr>
              <a:t> </a:t>
            </a:r>
            <a:r>
              <a:rPr lang="en-US" sz="3600" b="1" err="1">
                <a:solidFill>
                  <a:srgbClr val="00CC00"/>
                </a:solidFill>
                <a:latin typeface="Times New Roman" pitchFamily="18" charset="0"/>
                <a:cs typeface="Times New Roman" pitchFamily="18" charset="0"/>
              </a:rPr>
              <a:t>nhiệt</a:t>
            </a:r>
            <a:r>
              <a:rPr lang="en-US" sz="3600" b="1">
                <a:solidFill>
                  <a:srgbClr val="00CC00"/>
                </a:solidFill>
                <a:latin typeface="Times New Roman" pitchFamily="18" charset="0"/>
                <a:cs typeface="Times New Roman" pitchFamily="18" charset="0"/>
              </a:rPr>
              <a:t> độ không </a:t>
            </a:r>
            <a:r>
              <a:rPr lang="en-US" sz="3600" b="1" dirty="0" err="1">
                <a:solidFill>
                  <a:srgbClr val="00CC00"/>
                </a:solidFill>
                <a:latin typeface="Times New Roman" pitchFamily="18" charset="0"/>
                <a:cs typeface="Times New Roman" pitchFamily="18" charset="0"/>
              </a:rPr>
              <a:t>khí</a:t>
            </a:r>
            <a:r>
              <a:rPr lang="en-US" sz="3600" b="1" dirty="0">
                <a:solidFill>
                  <a:srgbClr val="00CC00"/>
                </a:solidFill>
                <a:latin typeface="Times New Roman" pitchFamily="18" charset="0"/>
                <a:cs typeface="Times New Roman" pitchFamily="18" charset="0"/>
              </a:rPr>
              <a:t>; …</a:t>
            </a:r>
          </a:p>
        </p:txBody>
      </p:sp>
    </p:spTree>
    <p:extLst>
      <p:ext uri="{BB962C8B-B14F-4D97-AF65-F5344CB8AC3E}">
        <p14:creationId xmlns:p14="http://schemas.microsoft.com/office/powerpoint/2010/main" val="13956463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fltVal val="0"/>
                                          </p:val>
                                        </p:tav>
                                        <p:tav tm="100000">
                                          <p:val>
                                            <p:strVal val="#ppt_w"/>
                                          </p:val>
                                        </p:tav>
                                      </p:tavLst>
                                    </p:anim>
                                    <p:anim calcmode="lin" valueType="num">
                                      <p:cBhvr>
                                        <p:cTn id="8" dur="1000" fill="hold"/>
                                        <p:tgtEl>
                                          <p:spTgt spid="25602"/>
                                        </p:tgtEl>
                                        <p:attrNameLst>
                                          <p:attrName>ppt_h</p:attrName>
                                        </p:attrNameLst>
                                      </p:cBhvr>
                                      <p:tavLst>
                                        <p:tav tm="0">
                                          <p:val>
                                            <p:fltVal val="0"/>
                                          </p:val>
                                        </p:tav>
                                        <p:tav tm="100000">
                                          <p:val>
                                            <p:strVal val="#ppt_h"/>
                                          </p:val>
                                        </p:tav>
                                      </p:tavLst>
                                    </p:anim>
                                    <p:anim calcmode="lin" valueType="num">
                                      <p:cBhvr>
                                        <p:cTn id="9" dur="1000" fill="hold"/>
                                        <p:tgtEl>
                                          <p:spTgt spid="25602"/>
                                        </p:tgtEl>
                                        <p:attrNameLst>
                                          <p:attrName>style.rotation</p:attrName>
                                        </p:attrNameLst>
                                      </p:cBhvr>
                                      <p:tavLst>
                                        <p:tav tm="0">
                                          <p:val>
                                            <p:fltVal val="90"/>
                                          </p:val>
                                        </p:tav>
                                        <p:tav tm="100000">
                                          <p:val>
                                            <p:fltVal val="0"/>
                                          </p:val>
                                        </p:tav>
                                      </p:tavLst>
                                    </p:anim>
                                    <p:animEffect transition="in" filter="fade">
                                      <p:cBhvr>
                                        <p:cTn id="10" dur="1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516466" y="914400"/>
            <a:ext cx="7772400" cy="911385"/>
          </a:xfrm>
          <a:prstGeom prst="roundRect">
            <a:avLst/>
          </a:prstGeom>
          <a:solidFill>
            <a:srgbClr val="FF0066"/>
          </a:solidFill>
          <a:ln w="9525">
            <a:solidFill>
              <a:srgbClr val="FF0066"/>
            </a:solidFill>
            <a:miter lim="800000"/>
            <a:headEnd/>
            <a:tailEnd/>
          </a:ln>
        </p:spPr>
        <p:txBody>
          <a:bodyPr wrap="square" anchor="ctr">
            <a:spAutoFit/>
          </a:bodyPr>
          <a:lstStyle/>
          <a:p>
            <a:pPr algn="ctr">
              <a:lnSpc>
                <a:spcPct val="150000"/>
              </a:lnSpc>
            </a:pPr>
            <a:r>
              <a:rPr lang="en-US" sz="3600" b="1" dirty="0" err="1">
                <a:solidFill>
                  <a:schemeClr val="bg1"/>
                </a:solidFill>
                <a:latin typeface="Times New Roman" pitchFamily="18" charset="0"/>
                <a:cs typeface="Times New Roman" pitchFamily="18" charset="0"/>
              </a:rPr>
              <a:t>Nhiệt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để</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đo</a:t>
            </a:r>
            <a:r>
              <a:rPr lang="en-US" sz="3600" b="1"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độ</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cơ</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thể</a:t>
            </a:r>
            <a:endParaRPr lang="en-US" sz="3600" b="1" u="sng" dirty="0">
              <a:solidFill>
                <a:schemeClr val="bg1"/>
              </a:solidFill>
              <a:latin typeface="Times New Roman" pitchFamily="18" charset="0"/>
              <a:cs typeface="Times New Roman" pitchFamily="18" charset="0"/>
            </a:endParaRPr>
          </a:p>
        </p:txBody>
      </p:sp>
      <p:pic>
        <p:nvPicPr>
          <p:cNvPr id="3074" name="Picture 2" descr="C:\Users\Welcome\Desktop\DẠY HỌC ONL\hình\c88d17245ec90fa8eee02caa57ec2750-1547440041141374330705.jpg"/>
          <p:cNvPicPr>
            <a:picLocks noChangeAspect="1" noChangeArrowheads="1"/>
          </p:cNvPicPr>
          <p:nvPr/>
        </p:nvPicPr>
        <p:blipFill rotWithShape="1">
          <a:blip r:embed="rId2">
            <a:extLst>
              <a:ext uri="{28A0092B-C50C-407E-A947-70E740481C1C}">
                <a14:useLocalDpi xmlns:a14="http://schemas.microsoft.com/office/drawing/2010/main" val="0"/>
              </a:ext>
            </a:extLst>
          </a:blip>
          <a:srcRect l="34547" t="4584" r="32726"/>
          <a:stretch/>
        </p:blipFill>
        <p:spPr bwMode="auto">
          <a:xfrm>
            <a:off x="5488282" y="2590800"/>
            <a:ext cx="1979318" cy="42155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descr="C:\Users\Welcome\Desktop\DẠY HỌC ONL\hình\nhiet-ke-hong-ngoai-do-tai-microlife-ir1de1-2.jpg"/>
          <p:cNvPicPr>
            <a:picLocks noChangeAspect="1" noChangeArrowheads="1"/>
          </p:cNvPicPr>
          <p:nvPr/>
        </p:nvPicPr>
        <p:blipFill rotWithShape="1">
          <a:blip r:embed="rId3">
            <a:extLst>
              <a:ext uri="{28A0092B-C50C-407E-A947-70E740481C1C}">
                <a14:useLocalDpi xmlns:a14="http://schemas.microsoft.com/office/drawing/2010/main" val="0"/>
              </a:ext>
            </a:extLst>
          </a:blip>
          <a:srcRect l="29221" r="29429"/>
          <a:stretch/>
        </p:blipFill>
        <p:spPr bwMode="auto">
          <a:xfrm>
            <a:off x="1676400" y="2590800"/>
            <a:ext cx="1981200" cy="4234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370" r="10156"/>
          <a:stretch/>
        </p:blipFill>
        <p:spPr bwMode="auto">
          <a:xfrm>
            <a:off x="0" y="2819400"/>
            <a:ext cx="1686791" cy="206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200400" y="2971800"/>
            <a:ext cx="2819400" cy="954107"/>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p>
          <a:p>
            <a:pPr algn="ctr"/>
            <a:r>
              <a:rPr lang="en-US" sz="2800" dirty="0" err="1">
                <a:latin typeface="Times New Roman" pitchFamily="18" charset="0"/>
                <a:cs typeface="Times New Roman" pitchFamily="18" charset="0"/>
              </a:rPr>
              <a:t>hồng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ngoại</a:t>
            </a:r>
            <a:endParaRPr lang="en-US" sz="2800" dirty="0">
              <a:latin typeface="Times New Roman" pitchFamily="18" charset="0"/>
              <a:cs typeface="Times New Roman" pitchFamily="18" charset="0"/>
            </a:endParaRPr>
          </a:p>
        </p:txBody>
      </p:sp>
      <p:pic>
        <p:nvPicPr>
          <p:cNvPr id="14" name="Picture 2" descr="C:\Users\Welcome\Desktop\DẠY HỌC ONL\hình\unnamed (1).jpg"/>
          <p:cNvPicPr>
            <a:picLocks noChangeAspect="1" noChangeArrowheads="1"/>
          </p:cNvPicPr>
          <p:nvPr/>
        </p:nvPicPr>
        <p:blipFill rotWithShape="1">
          <a:blip r:embed="rId5">
            <a:extLst>
              <a:ext uri="{28A0092B-C50C-407E-A947-70E740481C1C}">
                <a14:useLocalDpi xmlns:a14="http://schemas.microsoft.com/office/drawing/2010/main" val="0"/>
              </a:ext>
            </a:extLst>
          </a:blip>
          <a:srcRect r="17800"/>
          <a:stretch/>
        </p:blipFill>
        <p:spPr bwMode="auto">
          <a:xfrm>
            <a:off x="7485984" y="2803611"/>
            <a:ext cx="1658016" cy="206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49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arn(inVertic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barn(inVertical)">
                                      <p:cBhvr>
                                        <p:cTn id="28" dur="500"/>
                                        <p:tgtEl>
                                          <p:spTgt spid="307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762000" y="1072115"/>
            <a:ext cx="7772400" cy="911385"/>
          </a:xfrm>
          <a:prstGeom prst="roundRect">
            <a:avLst/>
          </a:prstGeom>
          <a:solidFill>
            <a:srgbClr val="FF0066"/>
          </a:solidFill>
          <a:ln w="9525">
            <a:solidFill>
              <a:srgbClr val="FF0066"/>
            </a:solidFill>
            <a:miter lim="800000"/>
            <a:headEnd/>
            <a:tailEnd/>
          </a:ln>
        </p:spPr>
        <p:txBody>
          <a:bodyPr wrap="square" anchor="ctr">
            <a:spAutoFit/>
          </a:bodyPr>
          <a:lstStyle/>
          <a:p>
            <a:pPr algn="ctr">
              <a:lnSpc>
                <a:spcPct val="150000"/>
              </a:lnSpc>
            </a:pPr>
            <a:r>
              <a:rPr lang="en-US" sz="3600" b="1" dirty="0" err="1">
                <a:solidFill>
                  <a:schemeClr val="bg1"/>
                </a:solidFill>
                <a:latin typeface="Times New Roman" pitchFamily="18" charset="0"/>
                <a:cs typeface="Times New Roman" pitchFamily="18" charset="0"/>
              </a:rPr>
              <a:t>Nhiệt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để</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đo</a:t>
            </a:r>
            <a:r>
              <a:rPr lang="en-US" sz="3600" b="1"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độ</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cơ</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thể</a:t>
            </a:r>
            <a:endParaRPr lang="en-US" sz="3600" b="1" u="sng" dirty="0">
              <a:solidFill>
                <a:schemeClr val="bg1"/>
              </a:solidFill>
              <a:latin typeface="Times New Roman" pitchFamily="18" charset="0"/>
              <a:cs typeface="Times New Roman" pitchFamily="18" charset="0"/>
            </a:endParaRPr>
          </a:p>
        </p:txBody>
      </p:sp>
      <p:pic>
        <p:nvPicPr>
          <p:cNvPr id="2050" name="Picture 2" descr="C:\Users\Welcome\Desktop\DẠY HỌC ONL\hình\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1"/>
            <a:ext cx="4267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3276600"/>
            <a:ext cx="1905000" cy="954107"/>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p>
          <a:p>
            <a:pPr algn="ct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ngân</a:t>
            </a:r>
            <a:endParaRPr lang="en-US" sz="2800" dirty="0">
              <a:latin typeface="Times New Roman" pitchFamily="18" charset="0"/>
              <a:cs typeface="Times New Roman" pitchFamily="18" charset="0"/>
            </a:endParaRPr>
          </a:p>
        </p:txBody>
      </p:sp>
      <p:pic>
        <p:nvPicPr>
          <p:cNvPr id="2051" name="Picture 3" descr="C:\Users\Welcome\Desktop\DẠY HỌC ONL\hình\20180810-photo-153388869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73" t="15054" r="15200" b="17164"/>
          <a:stretch/>
        </p:blipFill>
        <p:spPr bwMode="auto">
          <a:xfrm>
            <a:off x="4800601" y="2514600"/>
            <a:ext cx="4343399" cy="4343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046518" y="3048000"/>
            <a:ext cx="1905000" cy="954107"/>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p>
          <a:p>
            <a:pPr algn="ct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672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in)">
                                      <p:cBhvr>
                                        <p:cTn id="19" dur="2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762000" y="1072115"/>
            <a:ext cx="7772400" cy="911385"/>
          </a:xfrm>
          <a:prstGeom prst="roundRect">
            <a:avLst/>
          </a:prstGeom>
          <a:solidFill>
            <a:srgbClr val="FF0066"/>
          </a:solidFill>
          <a:ln w="9525">
            <a:solidFill>
              <a:srgbClr val="FF0066"/>
            </a:solidFill>
            <a:miter lim="800000"/>
            <a:headEnd/>
            <a:tailEnd/>
          </a:ln>
        </p:spPr>
        <p:txBody>
          <a:bodyPr wrap="square" anchor="ctr">
            <a:spAutoFit/>
          </a:bodyPr>
          <a:lstStyle/>
          <a:p>
            <a:pPr algn="ctr">
              <a:lnSpc>
                <a:spcPct val="150000"/>
              </a:lnSpc>
            </a:pPr>
            <a:r>
              <a:rPr lang="en-US" sz="3600" b="1" dirty="0" err="1">
                <a:solidFill>
                  <a:schemeClr val="bg1"/>
                </a:solidFill>
                <a:latin typeface="Times New Roman" pitchFamily="18" charset="0"/>
                <a:cs typeface="Times New Roman" pitchFamily="18" charset="0"/>
              </a:rPr>
              <a:t>Nhiệt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để</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đo</a:t>
            </a:r>
            <a:r>
              <a:rPr lang="en-US" sz="3600" b="1"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độ</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cơ</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thể</a:t>
            </a:r>
            <a:endParaRPr lang="en-US" sz="3600" b="1" u="sng" dirty="0">
              <a:solidFill>
                <a:schemeClr val="bg1"/>
              </a:solidFill>
              <a:latin typeface="Times New Roman" pitchFamily="18" charset="0"/>
              <a:cs typeface="Times New Roman" pitchFamily="18" charset="0"/>
            </a:endParaRPr>
          </a:p>
        </p:txBody>
      </p:sp>
      <p:pic>
        <p:nvPicPr>
          <p:cNvPr id="2050" name="Picture 2" descr="C:\Users\Welcome\Desktop\DẠY HỌC ONL\hình\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1"/>
            <a:ext cx="2362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9446" y="2819400"/>
            <a:ext cx="1054554" cy="1323439"/>
          </a:xfrm>
          <a:prstGeom prst="rect">
            <a:avLst/>
          </a:prstGeom>
          <a:noFill/>
        </p:spPr>
        <p:txBody>
          <a:bodyPr wrap="square" rtlCol="0">
            <a:spAutoFit/>
          </a:bodyPr>
          <a:lstStyle/>
          <a:p>
            <a:pPr algn="ctr"/>
            <a:r>
              <a:rPr lang="en-US" sz="2000" dirty="0" err="1">
                <a:latin typeface="Times New Roman" pitchFamily="18" charset="0"/>
                <a:cs typeface="Times New Roman" pitchFamily="18" charset="0"/>
              </a:rPr>
              <a:t>Nhiệt</a:t>
            </a:r>
            <a:r>
              <a:rPr lang="en-US" sz="2000" dirty="0">
                <a:latin typeface="Times New Roman" pitchFamily="18" charset="0"/>
                <a:cs typeface="Times New Roman" pitchFamily="18" charset="0"/>
              </a:rPr>
              <a:t> </a:t>
            </a:r>
            <a:br>
              <a:rPr lang="en-US" sz="2000" dirty="0">
                <a:latin typeface="Times New Roman" pitchFamily="18" charset="0"/>
                <a:cs typeface="Times New Roman" pitchFamily="18" charset="0"/>
              </a:rPr>
            </a:b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p>
          <a:p>
            <a:pPr algn="ctr"/>
            <a:r>
              <a:rPr lang="en-US" sz="2000" dirty="0" err="1">
                <a:latin typeface="Times New Roman" pitchFamily="18" charset="0"/>
                <a:cs typeface="Times New Roman" pitchFamily="18" charset="0"/>
              </a:rPr>
              <a:t>thủy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ngân</a:t>
            </a:r>
            <a:endParaRPr lang="en-US" sz="2000" dirty="0">
              <a:latin typeface="Times New Roman" pitchFamily="18" charset="0"/>
              <a:cs typeface="Times New Roman" pitchFamily="18" charset="0"/>
            </a:endParaRPr>
          </a:p>
        </p:txBody>
      </p:sp>
      <p:pic>
        <p:nvPicPr>
          <p:cNvPr id="2051" name="Picture 3" descr="C:\Users\Welcome\Desktop\DẠY HỌC ONL\hình\20180810-photo-153388869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73" t="15054" r="15200" b="17164"/>
          <a:stretch/>
        </p:blipFill>
        <p:spPr bwMode="auto">
          <a:xfrm>
            <a:off x="2971800" y="2514600"/>
            <a:ext cx="1828799" cy="4343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60294" y="2791361"/>
            <a:ext cx="802105" cy="1323439"/>
          </a:xfrm>
          <a:prstGeom prst="rect">
            <a:avLst/>
          </a:prstGeom>
          <a:noFill/>
        </p:spPr>
        <p:txBody>
          <a:bodyPr wrap="square" rtlCol="0">
            <a:spAutoFit/>
          </a:bodyPr>
          <a:lstStyle/>
          <a:p>
            <a:pPr algn="ctr"/>
            <a:r>
              <a:rPr lang="en-US" sz="2000" dirty="0" err="1">
                <a:latin typeface="Times New Roman" pitchFamily="18" charset="0"/>
                <a:cs typeface="Times New Roman" pitchFamily="18" charset="0"/>
              </a:rPr>
              <a:t>Nhiệt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p>
          <a:p>
            <a:pPr algn="ctr"/>
            <a:r>
              <a:rPr lang="en-US" sz="2000" dirty="0" err="1">
                <a:latin typeface="Times New Roman" pitchFamily="18" charset="0"/>
                <a:cs typeface="Times New Roman" pitchFamily="18" charset="0"/>
              </a:rPr>
              <a:t>điện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tử</a:t>
            </a:r>
            <a:endParaRPr lang="en-US" sz="2000" dirty="0">
              <a:latin typeface="Times New Roman" pitchFamily="18" charset="0"/>
              <a:cs typeface="Times New Roman" pitchFamily="18" charset="0"/>
            </a:endParaRPr>
          </a:p>
        </p:txBody>
      </p:sp>
      <p:pic>
        <p:nvPicPr>
          <p:cNvPr id="10" name="Picture 3" descr="C:\Users\Welcome\Desktop\DẠY HỌC ONL\hình\nhiet-ke-hong-ngoai-do-tai-microlife-ir1de1-2.jpg"/>
          <p:cNvPicPr>
            <a:picLocks noChangeAspect="1" noChangeArrowheads="1"/>
          </p:cNvPicPr>
          <p:nvPr/>
        </p:nvPicPr>
        <p:blipFill rotWithShape="1">
          <a:blip r:embed="rId4">
            <a:extLst>
              <a:ext uri="{28A0092B-C50C-407E-A947-70E740481C1C}">
                <a14:useLocalDpi xmlns:a14="http://schemas.microsoft.com/office/drawing/2010/main" val="0"/>
              </a:ext>
            </a:extLst>
          </a:blip>
          <a:srcRect l="29221" r="29429"/>
          <a:stretch/>
        </p:blipFill>
        <p:spPr bwMode="auto">
          <a:xfrm>
            <a:off x="7740429" y="2519021"/>
            <a:ext cx="1421687" cy="4234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C:\Users\Welcome\Desktop\DẠY HỌC ONL\hình\c88d17245ec90fa8eee02caa57ec2750-1547440041141374330705.jpg"/>
          <p:cNvPicPr>
            <a:picLocks noChangeAspect="1" noChangeArrowheads="1"/>
          </p:cNvPicPr>
          <p:nvPr/>
        </p:nvPicPr>
        <p:blipFill rotWithShape="1">
          <a:blip r:embed="rId5">
            <a:extLst>
              <a:ext uri="{28A0092B-C50C-407E-A947-70E740481C1C}">
                <a14:useLocalDpi xmlns:a14="http://schemas.microsoft.com/office/drawing/2010/main" val="0"/>
              </a:ext>
            </a:extLst>
          </a:blip>
          <a:srcRect l="34547" t="4584" r="32726"/>
          <a:stretch/>
        </p:blipFill>
        <p:spPr bwMode="auto">
          <a:xfrm>
            <a:off x="6252948" y="2718662"/>
            <a:ext cx="1480554" cy="42155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5181600" y="2743200"/>
            <a:ext cx="1066800" cy="1323439"/>
          </a:xfrm>
          <a:prstGeom prst="rect">
            <a:avLst/>
          </a:prstGeom>
          <a:noFill/>
        </p:spPr>
        <p:txBody>
          <a:bodyPr wrap="square" rtlCol="0">
            <a:spAutoFit/>
          </a:bodyPr>
          <a:lstStyle/>
          <a:p>
            <a:pPr algn="ctr"/>
            <a:r>
              <a:rPr lang="en-US" sz="2000" dirty="0" err="1">
                <a:latin typeface="Times New Roman" pitchFamily="18" charset="0"/>
                <a:cs typeface="Times New Roman" pitchFamily="18" charset="0"/>
              </a:rPr>
              <a:t>Nhiệt</a:t>
            </a:r>
            <a:r>
              <a:rPr lang="en-US" sz="2000" dirty="0">
                <a:latin typeface="Times New Roman" pitchFamily="18" charset="0"/>
                <a:cs typeface="Times New Roman" pitchFamily="18" charset="0"/>
              </a:rPr>
              <a:t> </a:t>
            </a:r>
            <a:br>
              <a:rPr lang="en-US" sz="2000" dirty="0">
                <a:latin typeface="Times New Roman" pitchFamily="18" charset="0"/>
                <a:cs typeface="Times New Roman" pitchFamily="18" charset="0"/>
              </a:rPr>
            </a:b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p>
          <a:p>
            <a:pPr algn="ctr"/>
            <a:r>
              <a:rPr lang="en-US" sz="2000" dirty="0" err="1">
                <a:latin typeface="Times New Roman" pitchFamily="18" charset="0"/>
                <a:cs typeface="Times New Roman" pitchFamily="18" charset="0"/>
              </a:rPr>
              <a:t>hồng</a:t>
            </a:r>
            <a:r>
              <a:rPr lang="en-US" sz="2000" dirty="0">
                <a:latin typeface="Times New Roman" pitchFamily="18" charset="0"/>
                <a:cs typeface="Times New Roman" pitchFamily="18" charset="0"/>
              </a:rPr>
              <a:t> </a:t>
            </a:r>
            <a:br>
              <a:rPr lang="en-US" sz="2000" dirty="0">
                <a:latin typeface="Times New Roman" pitchFamily="18" charset="0"/>
                <a:cs typeface="Times New Roman" pitchFamily="18" charset="0"/>
              </a:rPr>
            </a:br>
            <a:r>
              <a:rPr lang="en-US" sz="2000" dirty="0" err="1">
                <a:latin typeface="Times New Roman" pitchFamily="18" charset="0"/>
                <a:cs typeface="Times New Roman" pitchFamily="18" charset="0"/>
              </a:rPr>
              <a:t>ngoại</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24214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57200" y="304800"/>
            <a:ext cx="8153400" cy="1021556"/>
          </a:xfrm>
          <a:prstGeom prst="roundRect">
            <a:avLst/>
          </a:prstGeom>
          <a:solidFill>
            <a:srgbClr val="00B050"/>
          </a:solidFill>
          <a:ln w="9525">
            <a:noFill/>
            <a:miter lim="800000"/>
            <a:headEnd/>
            <a:tailEnd/>
          </a:ln>
        </p:spPr>
        <p:txBody>
          <a:bodyPr wrap="square" anchor="ctr">
            <a:spAutoFit/>
          </a:bodyPr>
          <a:lstStyle/>
          <a:p>
            <a:pPr algn="ctr">
              <a:lnSpc>
                <a:spcPct val="150000"/>
              </a:lnSpc>
            </a:pPr>
            <a:r>
              <a:rPr lang="en-US" sz="3600" b="1" dirty="0" err="1">
                <a:solidFill>
                  <a:schemeClr val="bg1"/>
                </a:solidFill>
                <a:latin typeface="Times New Roman" pitchFamily="18" charset="0"/>
                <a:cs typeface="Times New Roman" pitchFamily="18" charset="0"/>
              </a:rPr>
              <a:t>Nhiệt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để</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đo</a:t>
            </a:r>
            <a:r>
              <a:rPr lang="en-US" sz="3600" b="1"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độ</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không</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khí</a:t>
            </a:r>
            <a:endParaRPr lang="en-US" sz="3600" b="1" u="sng" dirty="0">
              <a:solidFill>
                <a:schemeClr val="bg1"/>
              </a:solidFill>
              <a:latin typeface="Times New Roman" pitchFamily="18" charset="0"/>
              <a:cs typeface="Times New Roman" pitchFamily="18" charset="0"/>
            </a:endParaRPr>
          </a:p>
        </p:txBody>
      </p:sp>
      <p:pic>
        <p:nvPicPr>
          <p:cNvPr id="10" name="Picture 9" descr="kien1004"/>
          <p:cNvPicPr>
            <a:picLocks noChangeAspect="1" noChangeArrowheads="1"/>
          </p:cNvPicPr>
          <p:nvPr/>
        </p:nvPicPr>
        <p:blipFill rotWithShape="1">
          <a:blip r:embed="rId2">
            <a:extLst>
              <a:ext uri="{28A0092B-C50C-407E-A947-70E740481C1C}">
                <a14:useLocalDpi xmlns:a14="http://schemas.microsoft.com/office/drawing/2010/main" val="0"/>
              </a:ext>
            </a:extLst>
          </a:blip>
          <a:srcRect b="10634"/>
          <a:stretch/>
        </p:blipFill>
        <p:spPr bwMode="auto">
          <a:xfrm>
            <a:off x="990600" y="1981200"/>
            <a:ext cx="2362200" cy="430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C:\Users\Welcome\Desktop\DẠY HỌC ONL\hình\unnamed (2).jpg"/>
          <p:cNvPicPr>
            <a:picLocks noChangeAspect="1" noChangeArrowheads="1"/>
          </p:cNvPicPr>
          <p:nvPr/>
        </p:nvPicPr>
        <p:blipFill rotWithShape="1">
          <a:blip r:embed="rId3">
            <a:extLst>
              <a:ext uri="{28A0092B-C50C-407E-A947-70E740481C1C}">
                <a14:useLocalDpi xmlns:a14="http://schemas.microsoft.com/office/drawing/2010/main" val="0"/>
              </a:ext>
            </a:extLst>
          </a:blip>
          <a:srcRect l="45076" t="12226" r="24621" b="5141"/>
          <a:stretch/>
        </p:blipFill>
        <p:spPr bwMode="auto">
          <a:xfrm>
            <a:off x="5676206" y="1983376"/>
            <a:ext cx="1966619" cy="430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y PC\Pictures\hh\Nhiệt-kế-Sika-khoảng-đo-từ-0-đến-100-độ-C.jpg"/>
          <p:cNvPicPr>
            <a:picLocks noChangeAspect="1" noChangeArrowheads="1"/>
          </p:cNvPicPr>
          <p:nvPr/>
        </p:nvPicPr>
        <p:blipFill>
          <a:blip r:embed="rId2"/>
          <a:srcRect/>
          <a:stretch>
            <a:fillRect/>
          </a:stretch>
        </p:blipFill>
        <p:spPr bwMode="auto">
          <a:xfrm>
            <a:off x="39189" y="1561010"/>
            <a:ext cx="5105400" cy="4838699"/>
          </a:xfrm>
          <a:prstGeom prst="rect">
            <a:avLst/>
          </a:prstGeom>
          <a:noFill/>
          <a:ln w="9525">
            <a:noFill/>
            <a:miter lim="800000"/>
            <a:headEnd/>
            <a:tailEnd/>
          </a:ln>
        </p:spPr>
      </p:pic>
      <p:pic>
        <p:nvPicPr>
          <p:cNvPr id="1027" name="Picture 3" descr="C:\Users\My PC\Pictures\hh\tải xuống (1).jpg"/>
          <p:cNvPicPr>
            <a:picLocks noChangeAspect="1" noChangeArrowheads="1"/>
          </p:cNvPicPr>
          <p:nvPr/>
        </p:nvPicPr>
        <p:blipFill>
          <a:blip r:embed="rId3"/>
          <a:srcRect/>
          <a:stretch>
            <a:fillRect/>
          </a:stretch>
        </p:blipFill>
        <p:spPr bwMode="auto">
          <a:xfrm>
            <a:off x="5257800" y="1561011"/>
            <a:ext cx="3657600" cy="5257800"/>
          </a:xfrm>
          <a:prstGeom prst="rect">
            <a:avLst/>
          </a:prstGeom>
          <a:noFill/>
          <a:ln w="9525">
            <a:noFill/>
            <a:miter lim="800000"/>
            <a:headEnd/>
            <a:tailEnd/>
          </a:ln>
        </p:spPr>
      </p:pic>
      <p:sp>
        <p:nvSpPr>
          <p:cNvPr id="6" name="Rectangle 1"/>
          <p:cNvSpPr>
            <a:spLocks noChangeArrowheads="1"/>
          </p:cNvSpPr>
          <p:nvPr/>
        </p:nvSpPr>
        <p:spPr bwMode="auto">
          <a:xfrm>
            <a:off x="457200" y="304800"/>
            <a:ext cx="8153400" cy="1021556"/>
          </a:xfrm>
          <a:prstGeom prst="roundRect">
            <a:avLst/>
          </a:prstGeom>
          <a:solidFill>
            <a:srgbClr val="00B050"/>
          </a:solidFill>
          <a:ln w="9525">
            <a:noFill/>
            <a:miter lim="800000"/>
            <a:headEnd/>
            <a:tailEnd/>
          </a:ln>
        </p:spPr>
        <p:txBody>
          <a:bodyPr wrap="square"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Nhiệt</a:t>
            </a:r>
            <a:r>
              <a:rPr kumimoji="0" lang="en-US" sz="36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kế</a:t>
            </a:r>
            <a:r>
              <a:rPr kumimoji="0" lang="en-US" sz="36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dùng</a:t>
            </a:r>
            <a:r>
              <a:rPr kumimoji="0" lang="en-US" sz="36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để</a:t>
            </a:r>
            <a:r>
              <a:rPr kumimoji="0" lang="en-US" sz="36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đo</a:t>
            </a:r>
            <a:r>
              <a:rPr kumimoji="0" lang="en-US" sz="36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nhiệt</a:t>
            </a:r>
            <a:r>
              <a:rPr kumimoji="0" lang="en-US" sz="3600" b="1" i="0" u="sng"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độ</a:t>
            </a:r>
            <a:r>
              <a:rPr kumimoji="0" lang="en-US" sz="3600" b="1" i="0" u="sng"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không</a:t>
            </a:r>
            <a:r>
              <a:rPr kumimoji="0" lang="en-US" sz="3600" b="1" i="0" u="sng"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khí</a:t>
            </a:r>
            <a:endParaRPr kumimoji="0" lang="en-US" sz="3600" b="1" i="0" u="sng" strike="noStrike" kern="0" cap="none" spc="0" normalizeH="0" baseline="0" noProof="0" dirty="0">
              <a:ln>
                <a:noFill/>
              </a:ln>
              <a:solidFill>
                <a:sysClr val="window" lastClr="FFFFFF"/>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3718491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down)">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kien1005"/>
          <p:cNvPicPr>
            <a:picLocks noChangeAspect="1" noChangeArrowheads="1"/>
          </p:cNvPicPr>
          <p:nvPr/>
        </p:nvPicPr>
        <p:blipFill>
          <a:blip r:embed="rId2">
            <a:lum bright="-10000" contrast="40000"/>
          </a:blip>
          <a:srcRect b="6897"/>
          <a:stretch>
            <a:fillRect/>
          </a:stretch>
        </p:blipFill>
        <p:spPr bwMode="auto">
          <a:xfrm>
            <a:off x="228600" y="381000"/>
            <a:ext cx="8654357" cy="6096000"/>
          </a:xfrm>
          <a:prstGeom prst="roundRect">
            <a:avLst/>
          </a:prstGeom>
          <a:ln>
            <a:solidFill>
              <a:schemeClr val="tx1"/>
            </a:solidFill>
          </a:ln>
          <a:effectLst>
            <a:outerShdw blurRad="292100" dist="139700" dir="2700000" algn="tl" rotWithShape="0">
              <a:srgbClr val="333333">
                <a:alpha val="65000"/>
              </a:srgbClr>
            </a:outerShdw>
          </a:effectLst>
        </p:spPr>
      </p:pic>
      <p:sp>
        <p:nvSpPr>
          <p:cNvPr id="285701" name="Text Box 5"/>
          <p:cNvSpPr txBox="1">
            <a:spLocks noChangeArrowheads="1"/>
          </p:cNvSpPr>
          <p:nvPr/>
        </p:nvSpPr>
        <p:spPr bwMode="auto">
          <a:xfrm>
            <a:off x="5004382" y="3881735"/>
            <a:ext cx="3682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err="1"/>
              <a:t>Nhiệt</a:t>
            </a:r>
            <a:r>
              <a:rPr lang="en-US" sz="2400" b="1" dirty="0"/>
              <a:t> </a:t>
            </a:r>
            <a:r>
              <a:rPr lang="en-US" sz="2400" b="1" dirty="0" err="1"/>
              <a:t>kế</a:t>
            </a:r>
            <a:r>
              <a:rPr lang="en-US" sz="2400" b="1" dirty="0"/>
              <a:t> </a:t>
            </a:r>
            <a:r>
              <a:rPr lang="en-US" sz="2400" b="1" dirty="0" err="1"/>
              <a:t>chỉ</a:t>
            </a:r>
            <a:r>
              <a:rPr lang="en-US" sz="2400" b="1" dirty="0"/>
              <a:t> </a:t>
            </a:r>
            <a:r>
              <a:rPr lang="en-US" sz="2400" b="1" dirty="0" err="1"/>
              <a:t>bao</a:t>
            </a:r>
            <a:r>
              <a:rPr lang="en-US" sz="2400" b="1" dirty="0"/>
              <a:t> </a:t>
            </a:r>
            <a:r>
              <a:rPr lang="en-US" sz="2400" b="1" dirty="0" err="1"/>
              <a:t>nhiêu</a:t>
            </a:r>
            <a:r>
              <a:rPr lang="en-US" sz="2400" b="1" dirty="0"/>
              <a:t> </a:t>
            </a:r>
            <a:r>
              <a:rPr lang="en-US" sz="2400" b="1" dirty="0" err="1"/>
              <a:t>độ</a:t>
            </a:r>
            <a:r>
              <a:rPr lang="en-US" sz="2400" b="1" dirty="0"/>
              <a:t>?</a:t>
            </a:r>
          </a:p>
        </p:txBody>
      </p:sp>
      <p:sp>
        <p:nvSpPr>
          <p:cNvPr id="27653" name="Oval 7"/>
          <p:cNvSpPr>
            <a:spLocks noChangeArrowheads="1"/>
          </p:cNvSpPr>
          <p:nvPr/>
        </p:nvSpPr>
        <p:spPr bwMode="auto">
          <a:xfrm>
            <a:off x="4495800" y="5791200"/>
            <a:ext cx="457200" cy="304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7654" name="Oval 8"/>
          <p:cNvSpPr>
            <a:spLocks noChangeArrowheads="1"/>
          </p:cNvSpPr>
          <p:nvPr/>
        </p:nvSpPr>
        <p:spPr bwMode="auto">
          <a:xfrm>
            <a:off x="4419600" y="5791200"/>
            <a:ext cx="533400" cy="15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7656" name="Rectangle 10"/>
          <p:cNvSpPr>
            <a:spLocks noChangeArrowheads="1"/>
          </p:cNvSpPr>
          <p:nvPr/>
        </p:nvSpPr>
        <p:spPr bwMode="auto">
          <a:xfrm>
            <a:off x="4495800" y="5867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2" name="Oval 1"/>
          <p:cNvSpPr/>
          <p:nvPr/>
        </p:nvSpPr>
        <p:spPr>
          <a:xfrm>
            <a:off x="4800600" y="381000"/>
            <a:ext cx="3682418" cy="2743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5"/>
          <p:cNvSpPr txBox="1">
            <a:spLocks noChangeArrowheads="1"/>
          </p:cNvSpPr>
          <p:nvPr/>
        </p:nvSpPr>
        <p:spPr bwMode="auto">
          <a:xfrm>
            <a:off x="5379025" y="3886200"/>
            <a:ext cx="2544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err="1"/>
              <a:t>Nhiệt</a:t>
            </a:r>
            <a:r>
              <a:rPr lang="en-US" sz="2400" b="1" dirty="0"/>
              <a:t> </a:t>
            </a:r>
            <a:r>
              <a:rPr lang="en-US" sz="2400" b="1" dirty="0" err="1"/>
              <a:t>kế</a:t>
            </a:r>
            <a:r>
              <a:rPr lang="en-US" sz="2400" b="1" dirty="0"/>
              <a:t> </a:t>
            </a:r>
            <a:r>
              <a:rPr lang="en-US" sz="2400" b="1" dirty="0" err="1"/>
              <a:t>chỉ</a:t>
            </a:r>
            <a:r>
              <a:rPr lang="en-US" sz="2400" b="1" dirty="0"/>
              <a:t> 30 </a:t>
            </a:r>
            <a:r>
              <a:rPr lang="en-US" sz="2400" b="1" baseline="30000" dirty="0" err="1"/>
              <a:t>o</a:t>
            </a:r>
            <a:r>
              <a:rPr lang="en-US" sz="2400" b="1" dirty="0" err="1"/>
              <a:t>C</a:t>
            </a:r>
            <a:endParaRPr lang="en-US" sz="2400" b="1" dirty="0"/>
          </a:p>
        </p:txBody>
      </p:sp>
    </p:spTree>
    <p:extLst>
      <p:ext uri="{BB962C8B-B14F-4D97-AF65-F5344CB8AC3E}">
        <p14:creationId xmlns:p14="http://schemas.microsoft.com/office/powerpoint/2010/main" val="3838220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5701"/>
                                        </p:tgtEl>
                                        <p:attrNameLst>
                                          <p:attrName>style.visibility</p:attrName>
                                        </p:attrNameLst>
                                      </p:cBhvr>
                                      <p:to>
                                        <p:strVal val="visible"/>
                                      </p:to>
                                    </p:set>
                                    <p:anim calcmode="lin" valueType="num">
                                      <p:cBhvr additive="base">
                                        <p:cTn id="17" dur="500" fill="hold"/>
                                        <p:tgtEl>
                                          <p:spTgt spid="285701"/>
                                        </p:tgtEl>
                                        <p:attrNameLst>
                                          <p:attrName>ppt_x</p:attrName>
                                        </p:attrNameLst>
                                      </p:cBhvr>
                                      <p:tavLst>
                                        <p:tav tm="0">
                                          <p:val>
                                            <p:strVal val="#ppt_x"/>
                                          </p:val>
                                        </p:tav>
                                        <p:tav tm="100000">
                                          <p:val>
                                            <p:strVal val="#ppt_x"/>
                                          </p:val>
                                        </p:tav>
                                      </p:tavLst>
                                    </p:anim>
                                    <p:anim calcmode="lin" valueType="num">
                                      <p:cBhvr additive="base">
                                        <p:cTn id="18" dur="500" fill="hold"/>
                                        <p:tgtEl>
                                          <p:spTgt spid="2857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2857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p:bldP spid="285701" grpId="1"/>
      <p:bldP spid="2"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52399" y="2485201"/>
            <a:ext cx="8795657"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fontAlgn="base" hangingPunct="1">
              <a:spcBef>
                <a:spcPct val="0"/>
              </a:spcBef>
              <a:spcAft>
                <a:spcPct val="0"/>
              </a:spcAft>
            </a:pP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 1: </a:t>
            </a:r>
            <a:r>
              <a:rPr lang="en-US" sz="3200" b="1" err="1">
                <a:solidFill>
                  <a:srgbClr val="002060"/>
                </a:solidFill>
                <a:latin typeface="Times New Roman" pitchFamily="18" charset="0"/>
                <a:cs typeface="Times New Roman" pitchFamily="18" charset="0"/>
              </a:rPr>
              <a:t>Hãy</a:t>
            </a:r>
            <a:r>
              <a:rPr lang="en-US" sz="3200" b="1">
                <a:solidFill>
                  <a:srgbClr val="002060"/>
                </a:solidFill>
                <a:latin typeface="Times New Roman" pitchFamily="18" charset="0"/>
                <a:cs typeface="Times New Roman" pitchFamily="18" charset="0"/>
              </a:rPr>
              <a:t> Nêu các trường hợp về ánh sáng quá mạnh cần tránh không để chiếu thẳng vào mắt?</a:t>
            </a:r>
          </a:p>
          <a:p>
            <a:pPr defTabSz="685800">
              <a:defRPr/>
            </a:pPr>
            <a:endParaRPr lang="en-US" sz="2800" dirty="0">
              <a:solidFill>
                <a:srgbClr val="0033CC"/>
              </a:solidFill>
              <a:latin typeface="Times New Roman" pitchFamily="18" charset="0"/>
              <a:cs typeface="Times New Roman" pitchFamily="18" charset="0"/>
            </a:endParaRPr>
          </a:p>
        </p:txBody>
      </p:sp>
      <p:pic>
        <p:nvPicPr>
          <p:cNvPr id="8" name="Picture 13" descr="10">
            <a:extLst>
              <a:ext uri="{FF2B5EF4-FFF2-40B4-BE49-F238E27FC236}">
                <a16:creationId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81"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33AD00C-0021-4E52-A3D5-806651D7BC7B}"/>
              </a:ext>
            </a:extLst>
          </p:cNvPr>
          <p:cNvSpPr/>
          <p:nvPr/>
        </p:nvSpPr>
        <p:spPr>
          <a:xfrm>
            <a:off x="489857" y="3833869"/>
            <a:ext cx="8458200" cy="1200329"/>
          </a:xfrm>
          <a:prstGeom prst="rect">
            <a:avLst/>
          </a:prstGeom>
        </p:spPr>
        <p:txBody>
          <a:bodyPr wrap="square">
            <a:spAutoFit/>
          </a:bodyPr>
          <a:lstStyle/>
          <a:p>
            <a:r>
              <a:rPr lang="vi-VN" sz="2800">
                <a:solidFill>
                  <a:srgbClr val="D60093"/>
                </a:solidFill>
                <a:latin typeface="Times New Roman" panose="02020603050405020304" pitchFamily="18" charset="0"/>
              </a:rPr>
              <a:t>   </a:t>
            </a:r>
            <a:r>
              <a:rPr lang="vi-VN" sz="3600">
                <a:solidFill>
                  <a:srgbClr val="D60093"/>
                </a:solidFill>
                <a:latin typeface="Times New Roman" panose="02020603050405020304" pitchFamily="18" charset="0"/>
              </a:rPr>
              <a:t>Ánh sáng Mặt Trời, lửa hàn, đèn pin, đèn pha ô tô, tia laze...</a:t>
            </a:r>
            <a:endParaRPr lang="vi-VN" sz="3600" dirty="0">
              <a:solidFill>
                <a:srgbClr val="D60093"/>
              </a:solidFill>
              <a:latin typeface="Times New Roman" panose="02020603050405020304" pitchFamily="18" charset="0"/>
            </a:endParaRPr>
          </a:p>
        </p:txBody>
      </p:sp>
    </p:spTree>
    <p:extLst>
      <p:ext uri="{BB962C8B-B14F-4D97-AF65-F5344CB8AC3E}">
        <p14:creationId xmlns:p14="http://schemas.microsoft.com/office/powerpoint/2010/main" val="30771281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3"/>
          <p:cNvGrpSpPr>
            <a:grpSpLocks/>
          </p:cNvGrpSpPr>
          <p:nvPr/>
        </p:nvGrpSpPr>
        <p:grpSpPr bwMode="auto">
          <a:xfrm>
            <a:off x="395288" y="0"/>
            <a:ext cx="8534400" cy="6659563"/>
            <a:chOff x="389" y="82"/>
            <a:chExt cx="5284" cy="4269"/>
          </a:xfrm>
        </p:grpSpPr>
        <p:pic>
          <p:nvPicPr>
            <p:cNvPr id="47106" name="Picture 6" descr="kien7001"/>
            <p:cNvPicPr>
              <a:picLocks noChangeAspect="1" noChangeArrowheads="1"/>
            </p:cNvPicPr>
            <p:nvPr/>
          </p:nvPicPr>
          <p:blipFill>
            <a:blip r:embed="rId2"/>
            <a:srcRect/>
            <a:stretch>
              <a:fillRect/>
            </a:stretch>
          </p:blipFill>
          <p:spPr bwMode="auto">
            <a:xfrm>
              <a:off x="389" y="82"/>
              <a:ext cx="5284" cy="3423"/>
            </a:xfrm>
            <a:prstGeom prst="rect">
              <a:avLst/>
            </a:prstGeom>
            <a:noFill/>
            <a:ln w="9525">
              <a:noFill/>
              <a:miter lim="800000"/>
              <a:headEnd/>
              <a:tailEnd/>
            </a:ln>
          </p:spPr>
        </p:pic>
        <p:sp>
          <p:nvSpPr>
            <p:cNvPr id="47107" name="Hộp_Văn_Bản 6"/>
            <p:cNvSpPr txBox="1">
              <a:spLocks noChangeArrowheads="1"/>
            </p:cNvSpPr>
            <p:nvPr/>
          </p:nvSpPr>
          <p:spPr bwMode="auto">
            <a:xfrm>
              <a:off x="663" y="3502"/>
              <a:ext cx="1699" cy="849"/>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4000" b="1">
                  <a:solidFill>
                    <a:srgbClr val="FF0000"/>
                  </a:solidFill>
                  <a:latin typeface="Times New Roman" pitchFamily="18" charset="0"/>
                  <a:cs typeface="Times New Roman" pitchFamily="18" charset="0"/>
                </a:rPr>
                <a:t>Nước đá đang tan</a:t>
              </a:r>
              <a:endParaRPr lang="vi-VN" sz="4000" b="1">
                <a:solidFill>
                  <a:srgbClr val="FF0000"/>
                </a:solidFill>
                <a:latin typeface="Times New Roman" pitchFamily="18" charset="0"/>
                <a:cs typeface="Times New Roman" pitchFamily="18" charset="0"/>
              </a:endParaRPr>
            </a:p>
          </p:txBody>
        </p:sp>
        <p:sp>
          <p:nvSpPr>
            <p:cNvPr id="47108" name="Hộp_Văn_Bản 8"/>
            <p:cNvSpPr txBox="1">
              <a:spLocks noChangeArrowheads="1"/>
            </p:cNvSpPr>
            <p:nvPr/>
          </p:nvSpPr>
          <p:spPr bwMode="auto">
            <a:xfrm>
              <a:off x="3588" y="3453"/>
              <a:ext cx="1604" cy="849"/>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Nước đang sôi</a:t>
              </a:r>
              <a:endParaRPr lang="vi-VN" sz="4000" b="1">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98941465"/>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3"/>
          <p:cNvGrpSpPr>
            <a:grpSpLocks/>
          </p:cNvGrpSpPr>
          <p:nvPr/>
        </p:nvGrpSpPr>
        <p:grpSpPr bwMode="auto">
          <a:xfrm>
            <a:off x="990600" y="1475839"/>
            <a:ext cx="7162800" cy="4325938"/>
            <a:chOff x="672" y="1182"/>
            <a:chExt cx="4275" cy="3139"/>
          </a:xfrm>
        </p:grpSpPr>
        <p:pic>
          <p:nvPicPr>
            <p:cNvPr id="48132"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48133"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48134"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6" name="Text Box 10"/>
          <p:cNvSpPr txBox="1">
            <a:spLocks noChangeArrowheads="1"/>
          </p:cNvSpPr>
          <p:nvPr/>
        </p:nvSpPr>
        <p:spPr bwMode="auto">
          <a:xfrm>
            <a:off x="122238" y="310177"/>
            <a:ext cx="8534400" cy="584775"/>
          </a:xfrm>
          <a:prstGeom prst="rect">
            <a:avLst/>
          </a:prstGeom>
          <a:noFill/>
          <a:ln w="9525">
            <a:noFill/>
            <a:miter lim="800000"/>
            <a:headEnd/>
            <a:tailEnd/>
          </a:ln>
          <a:effectLst/>
        </p:spPr>
        <p:txBody>
          <a:bodyPr>
            <a:spAutoFit/>
          </a:bodyPr>
          <a:lstStyle/>
          <a:p>
            <a:pPr>
              <a:spcBef>
                <a:spcPct val="50000"/>
              </a:spcBef>
              <a:defRPr/>
            </a:pPr>
            <a:r>
              <a:rPr lang="vi-VN" sz="3200" b="1" dirty="0">
                <a:solidFill>
                  <a:srgbClr val="FF0000"/>
                </a:solidFill>
                <a:latin typeface="Times New Roman"/>
                <a:cs typeface="Arial" charset="0"/>
              </a:rPr>
              <a:t>Nhiệt độ của hơi nước đang sôi là bao nhiêu ?</a:t>
            </a:r>
          </a:p>
        </p:txBody>
      </p:sp>
      <p:sp>
        <p:nvSpPr>
          <p:cNvPr id="8" name="Text Box 10"/>
          <p:cNvSpPr txBox="1">
            <a:spLocks noChangeArrowheads="1"/>
          </p:cNvSpPr>
          <p:nvPr/>
        </p:nvSpPr>
        <p:spPr bwMode="auto">
          <a:xfrm>
            <a:off x="122238" y="279400"/>
            <a:ext cx="8534400" cy="646331"/>
          </a:xfrm>
          <a:prstGeom prst="rect">
            <a:avLst/>
          </a:prstGeom>
          <a:solidFill>
            <a:schemeClr val="bg1"/>
          </a:solidFill>
          <a:ln w="9525">
            <a:noFill/>
            <a:miter lim="800000"/>
            <a:headEnd/>
            <a:tailEnd/>
          </a:ln>
          <a:effectLst/>
        </p:spPr>
        <p:txBody>
          <a:bodyPr>
            <a:spAutoFit/>
          </a:bodyPr>
          <a:lstStyle/>
          <a:p>
            <a:pPr>
              <a:spcBef>
                <a:spcPct val="50000"/>
              </a:spcBef>
              <a:defRPr/>
            </a:pPr>
            <a:r>
              <a:rPr lang="vi-VN" sz="3600" b="1" dirty="0">
                <a:solidFill>
                  <a:srgbClr val="FF0000"/>
                </a:solidFill>
                <a:latin typeface="Times New Roman" pitchFamily="18" charset="0"/>
                <a:cs typeface="Times New Roman" pitchFamily="18" charset="0"/>
              </a:rPr>
              <a:t>Nhiệt độ </a:t>
            </a:r>
            <a:r>
              <a:rPr lang="vi-VN" sz="3600" b="1">
                <a:solidFill>
                  <a:srgbClr val="FF0000"/>
                </a:solidFill>
                <a:latin typeface="Times New Roman" pitchFamily="18" charset="0"/>
                <a:cs typeface="Times New Roman" pitchFamily="18" charset="0"/>
              </a:rPr>
              <a:t>của nước </a:t>
            </a:r>
            <a:r>
              <a:rPr lang="vi-VN" sz="3600" b="1" dirty="0">
                <a:solidFill>
                  <a:srgbClr val="FF0000"/>
                </a:solidFill>
                <a:latin typeface="Times New Roman" pitchFamily="18" charset="0"/>
                <a:cs typeface="Times New Roman" pitchFamily="18" charset="0"/>
              </a:rPr>
              <a:t>đang sôi là </a:t>
            </a:r>
            <a:r>
              <a:rPr lang="en-US" sz="3600" b="1" dirty="0">
                <a:solidFill>
                  <a:srgbClr val="FF0000"/>
                </a:solidFill>
                <a:latin typeface="Times New Roman" pitchFamily="18" charset="0"/>
                <a:cs typeface="Times New Roman" pitchFamily="18" charset="0"/>
              </a:rPr>
              <a:t>100 </a:t>
            </a:r>
            <a:r>
              <a:rPr lang="en-US" sz="3600" baseline="30000" dirty="0" err="1">
                <a:solidFill>
                  <a:srgbClr val="FF0000"/>
                </a:solidFill>
                <a:latin typeface="Times New Roman" pitchFamily="18" charset="0"/>
                <a:cs typeface="Times New Roman" pitchFamily="18" charset="0"/>
              </a:rPr>
              <a:t>o</a:t>
            </a:r>
            <a:r>
              <a:rPr lang="en-US" sz="3600" dirty="0" err="1">
                <a:solidFill>
                  <a:srgbClr val="FF0000"/>
                </a:solidFill>
                <a:latin typeface="Times New Roman" pitchFamily="18" charset="0"/>
                <a:cs typeface="Times New Roman" pitchFamily="18" charset="0"/>
              </a:rPr>
              <a:t>C</a:t>
            </a:r>
            <a:r>
              <a:rPr lang="en-US" sz="3600" b="1" dirty="0">
                <a:solidFill>
                  <a:srgbClr val="FF0000"/>
                </a:solidFill>
                <a:latin typeface="Times New Roman" pitchFamily="18" charset="0"/>
                <a:cs typeface="Times New Roman" pitchFamily="18" charset="0"/>
              </a:rPr>
              <a:t> </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0392335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3"/>
          <p:cNvGrpSpPr>
            <a:grpSpLocks/>
          </p:cNvGrpSpPr>
          <p:nvPr/>
        </p:nvGrpSpPr>
        <p:grpSpPr bwMode="auto">
          <a:xfrm>
            <a:off x="852488" y="2286000"/>
            <a:ext cx="6462712" cy="4325938"/>
            <a:chOff x="672" y="1182"/>
            <a:chExt cx="4275" cy="3139"/>
          </a:xfrm>
        </p:grpSpPr>
        <p:pic>
          <p:nvPicPr>
            <p:cNvPr id="49157"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49158"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49159"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49154" name="Rectangle 8"/>
          <p:cNvSpPr>
            <a:spLocks noChangeArrowheads="1"/>
          </p:cNvSpPr>
          <p:nvPr/>
        </p:nvSpPr>
        <p:spPr bwMode="auto">
          <a:xfrm>
            <a:off x="95250" y="244475"/>
            <a:ext cx="8763000" cy="1938338"/>
          </a:xfrm>
          <a:prstGeom prst="rect">
            <a:avLst/>
          </a:prstGeom>
          <a:noFill/>
          <a:ln w="9525">
            <a:noFill/>
            <a:miter lim="800000"/>
            <a:headEnd/>
            <a:tailEnd/>
          </a:ln>
        </p:spPr>
        <p:txBody>
          <a:bodyPr>
            <a:spAutoFit/>
          </a:bodyPr>
          <a:lstStyle/>
          <a:p>
            <a:pPr fontAlgn="base">
              <a:spcBef>
                <a:spcPct val="50000"/>
              </a:spcBef>
              <a:spcAft>
                <a:spcPct val="0"/>
              </a:spcAft>
            </a:pPr>
            <a:r>
              <a:rPr lang="vi-VN" sz="6000" b="1">
                <a:solidFill>
                  <a:srgbClr val="FF0000"/>
                </a:solidFill>
                <a:latin typeface="Times New Roman" pitchFamily="18" charset="0"/>
                <a:cs typeface="Times New Roman" pitchFamily="18" charset="0"/>
              </a:rPr>
              <a:t>Nhiệt độ của nước đá đang tan là bao nhiêu ?</a:t>
            </a:r>
            <a:endParaRPr lang="en-US" sz="6000" b="1">
              <a:solidFill>
                <a:srgbClr val="FF0000"/>
              </a:solidFill>
              <a:latin typeface="Times New Roman" pitchFamily="18" charset="0"/>
              <a:cs typeface="Times New Roman" pitchFamily="18" charset="0"/>
            </a:endParaRPr>
          </a:p>
        </p:txBody>
      </p:sp>
      <p:sp>
        <p:nvSpPr>
          <p:cNvPr id="49155" name="Rectangle 9"/>
          <p:cNvSpPr>
            <a:spLocks noChangeArrowheads="1"/>
          </p:cNvSpPr>
          <p:nvPr/>
        </p:nvSpPr>
        <p:spPr bwMode="auto">
          <a:xfrm>
            <a:off x="231775" y="244475"/>
            <a:ext cx="8763000" cy="1938338"/>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vi-VN" sz="6000" b="1">
                <a:solidFill>
                  <a:srgbClr val="0000CC"/>
                </a:solidFill>
                <a:latin typeface="Times New Roman" pitchFamily="18" charset="0"/>
                <a:cs typeface="Times New Roman" pitchFamily="18" charset="0"/>
              </a:rPr>
              <a:t>Nhiệt độ của nước đá đang tan là bao nhiêu ?</a:t>
            </a:r>
            <a:endParaRPr lang="en-US" sz="6000" b="1">
              <a:solidFill>
                <a:srgbClr val="0000CC"/>
              </a:solidFill>
              <a:latin typeface="Times New Roman" pitchFamily="18" charset="0"/>
              <a:cs typeface="Times New Roman" pitchFamily="18" charset="0"/>
            </a:endParaRPr>
          </a:p>
        </p:txBody>
      </p:sp>
      <p:sp>
        <p:nvSpPr>
          <p:cNvPr id="11" name="Rectangle 10"/>
          <p:cNvSpPr>
            <a:spLocks noChangeArrowheads="1"/>
          </p:cNvSpPr>
          <p:nvPr/>
        </p:nvSpPr>
        <p:spPr bwMode="auto">
          <a:xfrm>
            <a:off x="231775" y="244475"/>
            <a:ext cx="8763000" cy="1938338"/>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vi-VN" sz="6000" b="1">
                <a:solidFill>
                  <a:srgbClr val="FF0000"/>
                </a:solidFill>
                <a:latin typeface="+mj-lt"/>
                <a:cs typeface="Times New Roman" pitchFamily="18" charset="0"/>
              </a:rPr>
              <a:t>Nhiệt độ của nước đá đang tan là</a:t>
            </a:r>
            <a:r>
              <a:rPr lang="en-US" sz="6000" b="1">
                <a:solidFill>
                  <a:srgbClr val="FF0000"/>
                </a:solidFill>
                <a:latin typeface="+mj-lt"/>
                <a:cs typeface="Times New Roman" pitchFamily="18" charset="0"/>
              </a:rPr>
              <a:t> </a:t>
            </a:r>
            <a:r>
              <a:rPr lang="fr-LU" sz="6000" b="1">
                <a:solidFill>
                  <a:srgbClr val="0000CC"/>
                </a:solidFill>
                <a:latin typeface="+mj-lt"/>
                <a:cs typeface="Arial" charset="0"/>
              </a:rPr>
              <a:t>0</a:t>
            </a:r>
            <a:r>
              <a:rPr lang="fr-LU" sz="6000" b="1" baseline="30000">
                <a:solidFill>
                  <a:srgbClr val="0000CC"/>
                </a:solidFill>
                <a:latin typeface="+mj-lt"/>
                <a:cs typeface="Arial" charset="0"/>
              </a:rPr>
              <a:t>o</a:t>
            </a:r>
            <a:r>
              <a:rPr lang="fr-LU" sz="6000" b="1">
                <a:solidFill>
                  <a:srgbClr val="0000CC"/>
                </a:solidFill>
                <a:latin typeface="+mj-lt"/>
                <a:cs typeface="Arial" charset="0"/>
              </a:rPr>
              <a:t>C.</a:t>
            </a:r>
            <a:r>
              <a:rPr lang="vi-VN" sz="6000" b="1">
                <a:solidFill>
                  <a:srgbClr val="FF0000"/>
                </a:solidFill>
                <a:latin typeface="+mj-lt"/>
                <a:cs typeface="Times New Roman" pitchFamily="18" charset="0"/>
              </a:rPr>
              <a:t> </a:t>
            </a:r>
            <a:endParaRPr lang="en-US" sz="6000" b="1">
              <a:solidFill>
                <a:srgbClr val="FF0000"/>
              </a:solidFill>
              <a:latin typeface="+mj-lt"/>
              <a:cs typeface="Times New Roman" pitchFamily="18" charset="0"/>
            </a:endParaRPr>
          </a:p>
        </p:txBody>
      </p:sp>
    </p:spTree>
    <p:extLst>
      <p:ext uri="{BB962C8B-B14F-4D97-AF65-F5344CB8AC3E}">
        <p14:creationId xmlns:p14="http://schemas.microsoft.com/office/powerpoint/2010/main" val="1551473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3"/>
          <p:cNvGrpSpPr>
            <a:grpSpLocks/>
          </p:cNvGrpSpPr>
          <p:nvPr/>
        </p:nvGrpSpPr>
        <p:grpSpPr bwMode="auto">
          <a:xfrm>
            <a:off x="852488" y="2286000"/>
            <a:ext cx="6462712" cy="4325938"/>
            <a:chOff x="672" y="1182"/>
            <a:chExt cx="4275" cy="3139"/>
          </a:xfrm>
        </p:grpSpPr>
        <p:pic>
          <p:nvPicPr>
            <p:cNvPr id="50180"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50181"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50182"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8" name="Text Box 10"/>
          <p:cNvSpPr txBox="1">
            <a:spLocks noChangeArrowheads="1"/>
          </p:cNvSpPr>
          <p:nvPr/>
        </p:nvSpPr>
        <p:spPr bwMode="auto">
          <a:xfrm>
            <a:off x="209550" y="457200"/>
            <a:ext cx="8534400" cy="646113"/>
          </a:xfrm>
          <a:prstGeom prst="rect">
            <a:avLst/>
          </a:prstGeom>
          <a:solidFill>
            <a:schemeClr val="bg1"/>
          </a:solidFill>
          <a:ln w="9525">
            <a:noFill/>
            <a:miter lim="800000"/>
            <a:headEnd/>
            <a:tailEnd/>
          </a:ln>
          <a:effectLst/>
        </p:spPr>
        <p:txBody>
          <a:bodyPr>
            <a:spAutoFit/>
          </a:bodyPr>
          <a:lstStyle/>
          <a:p>
            <a:pPr>
              <a:spcBef>
                <a:spcPct val="50000"/>
              </a:spcBef>
              <a:defRPr/>
            </a:pPr>
            <a:r>
              <a:rPr lang="vi-VN" sz="3600" b="1" dirty="0">
                <a:solidFill>
                  <a:srgbClr val="FF0000"/>
                </a:solidFill>
                <a:latin typeface="+mj-lt"/>
                <a:cs typeface="Arial" charset="0"/>
              </a:rPr>
              <a:t>Nhiệt độ của hơi nước đang sôi là </a:t>
            </a:r>
            <a:r>
              <a:rPr lang="en-US" sz="3600" b="1" dirty="0">
                <a:solidFill>
                  <a:srgbClr val="FF0000"/>
                </a:solidFill>
                <a:latin typeface="+mj-lt"/>
                <a:cs typeface="Arial" charset="0"/>
              </a:rPr>
              <a:t>100 </a:t>
            </a:r>
            <a:r>
              <a:rPr lang="en-US" sz="3600" b="1" baseline="30000" dirty="0" err="1">
                <a:solidFill>
                  <a:srgbClr val="FF0000"/>
                </a:solidFill>
                <a:latin typeface="+mj-lt"/>
                <a:cs typeface="Times New Roman" pitchFamily="18" charset="0"/>
              </a:rPr>
              <a:t>o</a:t>
            </a:r>
            <a:r>
              <a:rPr lang="en-US" sz="3600" b="1" dirty="0" err="1">
                <a:solidFill>
                  <a:srgbClr val="FF0000"/>
                </a:solidFill>
                <a:latin typeface="+mj-lt"/>
                <a:cs typeface="Times New Roman" pitchFamily="18" charset="0"/>
              </a:rPr>
              <a:t>C</a:t>
            </a:r>
            <a:r>
              <a:rPr lang="en-US" sz="3600" b="1" dirty="0">
                <a:solidFill>
                  <a:srgbClr val="FF0000"/>
                </a:solidFill>
                <a:latin typeface="+mj-lt"/>
                <a:cs typeface="Arial" charset="0"/>
              </a:rPr>
              <a:t> </a:t>
            </a:r>
            <a:endParaRPr lang="vi-VN" sz="3600" b="1" dirty="0">
              <a:solidFill>
                <a:srgbClr val="FF0000"/>
              </a:solidFill>
              <a:latin typeface="+mj-lt"/>
              <a:cs typeface="Arial" charset="0"/>
            </a:endParaRPr>
          </a:p>
        </p:txBody>
      </p:sp>
      <p:sp>
        <p:nvSpPr>
          <p:cNvPr id="9" name="Rectangle 8"/>
          <p:cNvSpPr>
            <a:spLocks noChangeArrowheads="1"/>
          </p:cNvSpPr>
          <p:nvPr/>
        </p:nvSpPr>
        <p:spPr bwMode="auto">
          <a:xfrm>
            <a:off x="304800" y="1155700"/>
            <a:ext cx="8763000" cy="708025"/>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vi-VN" sz="4000" b="1">
                <a:solidFill>
                  <a:srgbClr val="FF0000"/>
                </a:solidFill>
                <a:latin typeface="+mj-lt"/>
                <a:cs typeface="Times New Roman" pitchFamily="18" charset="0"/>
              </a:rPr>
              <a:t>Nhiệt độ của nước đá đang tan là</a:t>
            </a:r>
            <a:r>
              <a:rPr lang="en-US" sz="4000" b="1">
                <a:solidFill>
                  <a:srgbClr val="FF0000"/>
                </a:solidFill>
                <a:latin typeface="+mj-lt"/>
                <a:cs typeface="Times New Roman" pitchFamily="18" charset="0"/>
              </a:rPr>
              <a:t> </a:t>
            </a:r>
            <a:r>
              <a:rPr lang="fr-LU" sz="4000" b="1">
                <a:solidFill>
                  <a:srgbClr val="0000CC"/>
                </a:solidFill>
                <a:latin typeface="+mj-lt"/>
                <a:cs typeface="Arial" charset="0"/>
              </a:rPr>
              <a:t>0</a:t>
            </a:r>
            <a:r>
              <a:rPr lang="fr-LU" sz="4000" b="1" baseline="30000">
                <a:solidFill>
                  <a:srgbClr val="0000CC"/>
                </a:solidFill>
                <a:latin typeface="+mj-lt"/>
                <a:cs typeface="Arial" charset="0"/>
              </a:rPr>
              <a:t>o</a:t>
            </a:r>
            <a:r>
              <a:rPr lang="fr-LU" sz="4000" b="1">
                <a:solidFill>
                  <a:srgbClr val="0000CC"/>
                </a:solidFill>
                <a:latin typeface="+mj-lt"/>
                <a:cs typeface="Arial" charset="0"/>
              </a:rPr>
              <a:t>C.</a:t>
            </a:r>
            <a:r>
              <a:rPr lang="vi-VN" sz="4000" b="1">
                <a:solidFill>
                  <a:srgbClr val="FF0000"/>
                </a:solidFill>
                <a:latin typeface="+mj-lt"/>
                <a:cs typeface="Times New Roman" pitchFamily="18" charset="0"/>
              </a:rPr>
              <a:t> </a:t>
            </a:r>
            <a:endParaRPr lang="en-US" sz="4000" b="1">
              <a:solidFill>
                <a:srgbClr val="FF0000"/>
              </a:solidFill>
              <a:latin typeface="+mj-lt"/>
              <a:cs typeface="Times New Roman" pitchFamily="18" charset="0"/>
            </a:endParaRPr>
          </a:p>
        </p:txBody>
      </p:sp>
    </p:spTree>
    <p:extLst>
      <p:ext uri="{BB962C8B-B14F-4D97-AF65-F5344CB8AC3E}">
        <p14:creationId xmlns:p14="http://schemas.microsoft.com/office/powerpoint/2010/main" val="828811191"/>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534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vi-VN" sz="3600" b="1" dirty="0">
                <a:solidFill>
                  <a:srgbClr val="9900CC"/>
                </a:solidFill>
                <a:latin typeface="Times New Roman" pitchFamily="18" charset="0"/>
                <a:cs typeface="Times New Roman" pitchFamily="18" charset="0"/>
              </a:rPr>
              <a:t>Bốn mức nhiệt độ </a:t>
            </a:r>
            <a:r>
              <a:rPr lang="vi-VN" sz="3600" b="1">
                <a:solidFill>
                  <a:srgbClr val="9900CC"/>
                </a:solidFill>
                <a:latin typeface="Times New Roman" pitchFamily="18" charset="0"/>
                <a:cs typeface="Times New Roman" pitchFamily="18" charset="0"/>
              </a:rPr>
              <a:t>của nước</a:t>
            </a:r>
            <a:r>
              <a:rPr lang="en-US" sz="3600" b="1">
                <a:solidFill>
                  <a:srgbClr val="9900CC"/>
                </a:solidFill>
                <a:latin typeface="Times New Roman" pitchFamily="18" charset="0"/>
                <a:cs typeface="Times New Roman" pitchFamily="18" charset="0"/>
              </a:rPr>
              <a:t> </a:t>
            </a:r>
            <a:r>
              <a:rPr lang="vi-VN" sz="3600" b="1">
                <a:solidFill>
                  <a:srgbClr val="9900CC"/>
                </a:solidFill>
                <a:latin typeface="Times New Roman" pitchFamily="18" charset="0"/>
                <a:cs typeface="Times New Roman" pitchFamily="18" charset="0"/>
              </a:rPr>
              <a:t>tốt cho </a:t>
            </a:r>
            <a:r>
              <a:rPr lang="vi-VN" sz="3600" b="1" dirty="0">
                <a:solidFill>
                  <a:srgbClr val="9900CC"/>
                </a:solidFill>
                <a:latin typeface="Times New Roman" pitchFamily="18" charset="0"/>
                <a:cs typeface="Times New Roman" pitchFamily="18" charset="0"/>
              </a:rPr>
              <a:t>cơ thể</a:t>
            </a:r>
          </a:p>
        </p:txBody>
      </p:sp>
      <p:grpSp>
        <p:nvGrpSpPr>
          <p:cNvPr id="16" name="Group 15"/>
          <p:cNvGrpSpPr/>
          <p:nvPr/>
        </p:nvGrpSpPr>
        <p:grpSpPr>
          <a:xfrm>
            <a:off x="495299" y="1341267"/>
            <a:ext cx="3276602" cy="2599471"/>
            <a:chOff x="5540453" y="1049622"/>
            <a:chExt cx="3616037" cy="3522206"/>
          </a:xfrm>
        </p:grpSpPr>
        <p:pic>
          <p:nvPicPr>
            <p:cNvPr id="1026" name="Picture 2" descr="C:\Users\Welcome\Desktop\DẠY HỌC ONL\hình\xshutterstock-406906663-24-1493032106-jpg-pagespeed-ic-zdsjs1vc-a-1493106983320-1493106997942.png"/>
            <p:cNvPicPr>
              <a:picLocks noChangeAspect="1" noChangeArrowheads="1"/>
            </p:cNvPicPr>
            <p:nvPr/>
          </p:nvPicPr>
          <p:blipFill rotWithShape="1">
            <a:blip r:embed="rId2">
              <a:extLst>
                <a:ext uri="{28A0092B-C50C-407E-A947-70E740481C1C}">
                  <a14:useLocalDpi xmlns:a14="http://schemas.microsoft.com/office/drawing/2010/main" val="0"/>
                </a:ext>
              </a:extLst>
            </a:blip>
            <a:srcRect l="18970" t="20100" r="17757" b="1"/>
            <a:stretch/>
          </p:blipFill>
          <p:spPr bwMode="auto">
            <a:xfrm>
              <a:off x="5540453" y="1049622"/>
              <a:ext cx="3616037" cy="29800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540453" y="4029691"/>
              <a:ext cx="3616037" cy="542137"/>
            </a:xfrm>
            <a:prstGeom prst="rect">
              <a:avLst/>
            </a:prstGeom>
          </p:spPr>
          <p:txBody>
            <a:bodyPr wrap="square">
              <a:spAutoFit/>
            </a:bodyPr>
            <a:lstStyle/>
            <a:p>
              <a:pPr algn="ctr"/>
              <a:r>
                <a:rPr lang="en-US" sz="2000" b="1" dirty="0" err="1">
                  <a:latin typeface="Times New Roman" pitchFamily="18" charset="0"/>
                  <a:cs typeface="Times New Roman" pitchFamily="18" charset="0"/>
                </a:rPr>
                <a:t>Cốc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ấm</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35-40 </a:t>
              </a:r>
              <a:r>
                <a:rPr lang="vi-VN" sz="2000" b="1" baseline="30000" dirty="0">
                  <a:latin typeface="Times New Roman" pitchFamily="18" charset="0"/>
                  <a:cs typeface="Times New Roman" pitchFamily="18" charset="0"/>
                </a:rPr>
                <a:t>0</a:t>
              </a:r>
              <a:r>
                <a:rPr lang="vi-VN" sz="2000" b="1" dirty="0">
                  <a:latin typeface="Times New Roman" pitchFamily="18" charset="0"/>
                  <a:cs typeface="Times New Roman" pitchFamily="18" charset="0"/>
                </a:rPr>
                <a:t>C</a:t>
              </a:r>
            </a:p>
          </p:txBody>
        </p:sp>
      </p:grpSp>
      <p:grpSp>
        <p:nvGrpSpPr>
          <p:cNvPr id="2" name="Group 1"/>
          <p:cNvGrpSpPr/>
          <p:nvPr/>
        </p:nvGrpSpPr>
        <p:grpSpPr>
          <a:xfrm>
            <a:off x="4724400" y="1341267"/>
            <a:ext cx="3616037" cy="2613025"/>
            <a:chOff x="-789711" y="-690057"/>
            <a:chExt cx="3616037" cy="3484385"/>
          </a:xfrm>
        </p:grpSpPr>
        <p:pic>
          <p:nvPicPr>
            <p:cNvPr id="1027" name="Picture 3" descr="C:\Users\Welcome\Desktop\DẠY HỌC ONL\hình\unnamed (2).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39" b="11976"/>
            <a:stretch/>
          </p:blipFill>
          <p:spPr bwMode="auto">
            <a:xfrm>
              <a:off x="-789711" y="-690057"/>
              <a:ext cx="3616037" cy="2950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89710" y="2260794"/>
              <a:ext cx="3616036" cy="533534"/>
            </a:xfrm>
            <a:prstGeom prst="rect">
              <a:avLst/>
            </a:prstGeom>
          </p:spPr>
          <p:txBody>
            <a:bodyPr wrap="square">
              <a:spAutoFit/>
            </a:bodyPr>
            <a:lstStyle/>
            <a:p>
              <a:pPr algn="ctr"/>
              <a:r>
                <a:rPr lang="en-US" sz="2000" b="1" dirty="0" err="1">
                  <a:latin typeface="Times New Roman" pitchFamily="18" charset="0"/>
                  <a:cs typeface="Times New Roman" pitchFamily="18" charset="0"/>
                </a:rPr>
                <a:t>Pha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sữa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bột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45-50 </a:t>
              </a:r>
              <a:r>
                <a:rPr lang="vi-VN" sz="2000" b="1" baseline="30000" dirty="0">
                  <a:latin typeface="Times New Roman" pitchFamily="18" charset="0"/>
                  <a:cs typeface="Times New Roman" pitchFamily="18" charset="0"/>
                </a:rPr>
                <a:t>0</a:t>
              </a:r>
              <a:r>
                <a:rPr lang="vi-VN" sz="2000" b="1" dirty="0">
                  <a:latin typeface="Times New Roman" pitchFamily="18" charset="0"/>
                  <a:cs typeface="Times New Roman" pitchFamily="18" charset="0"/>
                </a:rPr>
                <a:t>C</a:t>
              </a:r>
            </a:p>
          </p:txBody>
        </p:sp>
      </p:grpSp>
      <p:grpSp>
        <p:nvGrpSpPr>
          <p:cNvPr id="3" name="Group 2"/>
          <p:cNvGrpSpPr/>
          <p:nvPr/>
        </p:nvGrpSpPr>
        <p:grpSpPr>
          <a:xfrm>
            <a:off x="4800600" y="4065139"/>
            <a:ext cx="3692235" cy="2640461"/>
            <a:chOff x="6019800" y="1084445"/>
            <a:chExt cx="3713457" cy="3969791"/>
          </a:xfrm>
        </p:grpSpPr>
        <p:pic>
          <p:nvPicPr>
            <p:cNvPr id="1029" name="Picture 5" descr="C:\Users\Welcome\Desktop\DẠY HỌC ONL\hình\Pha-tra-xanh-thai-nguy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084445"/>
              <a:ext cx="3636819" cy="33975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501646" y="4498965"/>
              <a:ext cx="3231611" cy="555271"/>
            </a:xfrm>
            <a:prstGeom prst="rect">
              <a:avLst/>
            </a:prstGeom>
          </p:spPr>
          <p:txBody>
            <a:bodyPr wrap="square">
              <a:spAutoFit/>
            </a:bodyPr>
            <a:lstStyle/>
            <a:p>
              <a:pPr algn="ctr"/>
              <a:r>
                <a:rPr lang="en-US" b="1" dirty="0" err="1">
                  <a:latin typeface="Times New Roman" pitchFamily="18" charset="0"/>
                  <a:cs typeface="Times New Roman" pitchFamily="18" charset="0"/>
                </a:rPr>
                <a:t>Pha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85</a:t>
              </a:r>
              <a:r>
                <a:rPr lang="vi-VN" b="1" dirty="0">
                  <a:latin typeface="Times New Roman" pitchFamily="18" charset="0"/>
                  <a:cs typeface="Times New Roman" pitchFamily="18" charset="0"/>
                </a:rPr>
                <a:t> </a:t>
              </a:r>
              <a:r>
                <a:rPr lang="vi-VN" b="1" baseline="30000" dirty="0">
                  <a:latin typeface="Times New Roman" pitchFamily="18" charset="0"/>
                  <a:cs typeface="Times New Roman" pitchFamily="18" charset="0"/>
                </a:rPr>
                <a:t>0</a:t>
              </a:r>
              <a:r>
                <a:rPr lang="vi-VN" b="1" dirty="0">
                  <a:latin typeface="Times New Roman" pitchFamily="18" charset="0"/>
                  <a:cs typeface="Times New Roman" pitchFamily="18" charset="0"/>
                </a:rPr>
                <a:t>C</a:t>
              </a:r>
            </a:p>
          </p:txBody>
        </p:sp>
      </p:grpSp>
      <p:grpSp>
        <p:nvGrpSpPr>
          <p:cNvPr id="15" name="Group 14"/>
          <p:cNvGrpSpPr/>
          <p:nvPr/>
        </p:nvGrpSpPr>
        <p:grpSpPr>
          <a:xfrm>
            <a:off x="-76200" y="4126468"/>
            <a:ext cx="4362449" cy="2579132"/>
            <a:chOff x="2608945" y="2782462"/>
            <a:chExt cx="6562531" cy="3954052"/>
          </a:xfrm>
        </p:grpSpPr>
        <p:pic>
          <p:nvPicPr>
            <p:cNvPr id="1028" name="Picture 4" descr="C:\Users\Welcome\Desktop\DẠY HỌC ONL\hình\vi-sao-nen-uong-mat-ong-1513-phunutoda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00"/>
            <a:stretch/>
          </p:blipFill>
          <p:spPr bwMode="auto">
            <a:xfrm>
              <a:off x="3525980" y="2782462"/>
              <a:ext cx="4929067" cy="33883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2608945" y="6170293"/>
              <a:ext cx="6562531" cy="566221"/>
            </a:xfrm>
            <a:prstGeom prst="rect">
              <a:avLst/>
            </a:prstGeom>
          </p:spPr>
          <p:txBody>
            <a:bodyPr wrap="square">
              <a:spAutoFit/>
            </a:bodyPr>
            <a:lstStyle/>
            <a:p>
              <a:pPr algn="ctr"/>
              <a:r>
                <a:rPr lang="en-US" b="1" dirty="0" err="1">
                  <a:latin typeface="Times New Roman" pitchFamily="18" charset="0"/>
                  <a:cs typeface="Times New Roman" pitchFamily="18" charset="0"/>
                </a:rPr>
                <a:t>Pha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dưới</a:t>
              </a:r>
              <a:r>
                <a:rPr lang="en-US" b="1" dirty="0">
                  <a:latin typeface="Times New Roman" pitchFamily="18" charset="0"/>
                  <a:cs typeface="Times New Roman" pitchFamily="18" charset="0"/>
                </a:rPr>
                <a:t> 55</a:t>
              </a:r>
              <a:r>
                <a:rPr lang="vi-VN" b="1" dirty="0">
                  <a:latin typeface="Times New Roman" pitchFamily="18" charset="0"/>
                  <a:cs typeface="Times New Roman" pitchFamily="18" charset="0"/>
                </a:rPr>
                <a:t> </a:t>
              </a:r>
              <a:r>
                <a:rPr lang="vi-VN" b="1" baseline="30000" dirty="0">
                  <a:latin typeface="Times New Roman" pitchFamily="18" charset="0"/>
                  <a:cs typeface="Times New Roman" pitchFamily="18" charset="0"/>
                </a:rPr>
                <a:t>0</a:t>
              </a:r>
              <a:r>
                <a:rPr lang="vi-VN" b="1" dirty="0">
                  <a:latin typeface="Times New Roman" pitchFamily="18" charset="0"/>
                  <a:cs typeface="Times New Roman" pitchFamily="18" charset="0"/>
                </a:rPr>
                <a:t>C</a:t>
              </a:r>
            </a:p>
          </p:txBody>
        </p:sp>
      </p:grpSp>
    </p:spTree>
    <p:extLst>
      <p:ext uri="{BB962C8B-B14F-4D97-AF65-F5344CB8AC3E}">
        <p14:creationId xmlns:p14="http://schemas.microsoft.com/office/powerpoint/2010/main" val="183374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elcome\Desktop\DẠY HỌC ONL\hình\thermometre-detective-collection-de-bandes-dessinees-de-caractere-kdrpy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626"/>
          <a:stretch/>
        </p:blipFill>
        <p:spPr bwMode="auto">
          <a:xfrm>
            <a:off x="5417265" y="1912257"/>
            <a:ext cx="3726735" cy="4945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0316" y="76200"/>
            <a:ext cx="7880684" cy="2554545"/>
          </a:xfrm>
          <a:prstGeom prst="rect">
            <a:avLst/>
          </a:prstGeom>
          <a:noFill/>
        </p:spPr>
        <p:txBody>
          <a:bodyPr wrap="none" lIns="91440" tIns="45720" rIns="91440" bIns="45720">
            <a:spAutoFit/>
          </a:bodyPr>
          <a:lstStyle/>
          <a:p>
            <a:pPr algn="ctr"/>
            <a:r>
              <a:rPr lang="en-US" sz="8000" b="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Cách đo </a:t>
            </a: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nhiệt</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độ</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b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cơ</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thể</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pic>
        <p:nvPicPr>
          <p:cNvPr id="8" name="Picture 2" descr="C:\Users\Welcome\Desktop\DẠY HỌC ONL\hình\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4267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3400" y="2630745"/>
            <a:ext cx="1905000" cy="954107"/>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p>
          <a:p>
            <a:pPr algn="ct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ngân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252916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6"/>
          <p:cNvPicPr>
            <a:picLocks noChangeAspect="1" noChangeArrowheads="1"/>
          </p:cNvPicPr>
          <p:nvPr/>
        </p:nvPicPr>
        <p:blipFill>
          <a:blip r:embed="rId2"/>
          <a:srcRect/>
          <a:stretch>
            <a:fillRect/>
          </a:stretch>
        </p:blipFill>
        <p:spPr bwMode="auto">
          <a:xfrm>
            <a:off x="762000" y="93662"/>
            <a:ext cx="7851775" cy="6688138"/>
          </a:xfrm>
          <a:prstGeom prst="rect">
            <a:avLst/>
          </a:prstGeom>
          <a:noFill/>
          <a:ln w="9525">
            <a:noFill/>
            <a:miter lim="800000"/>
            <a:headEnd/>
            <a:tailEnd/>
          </a:ln>
        </p:spPr>
      </p:pic>
    </p:spTree>
    <p:extLst>
      <p:ext uri="{BB962C8B-B14F-4D97-AF65-F5344CB8AC3E}">
        <p14:creationId xmlns:p14="http://schemas.microsoft.com/office/powerpoint/2010/main" val="39987234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_Văn_Bản 4"/>
          <p:cNvSpPr txBox="1">
            <a:spLocks noChangeArrowheads="1"/>
          </p:cNvSpPr>
          <p:nvPr/>
        </p:nvSpPr>
        <p:spPr bwMode="auto">
          <a:xfrm>
            <a:off x="52886" y="276046"/>
            <a:ext cx="9128125" cy="6124754"/>
          </a:xfrm>
          <a:prstGeom prst="rect">
            <a:avLst/>
          </a:prstGeom>
          <a:noFill/>
          <a:ln w="9525">
            <a:noFill/>
            <a:miter lim="800000"/>
            <a:headEnd/>
            <a:tailEnd/>
          </a:ln>
        </p:spPr>
        <p:txBody>
          <a:bodyPr wrap="square">
            <a:spAutoFit/>
          </a:bodyPr>
          <a:lstStyle/>
          <a:p>
            <a:pPr fontAlgn="base">
              <a:spcBef>
                <a:spcPct val="0"/>
              </a:spcBef>
              <a:spcAft>
                <a:spcPct val="0"/>
              </a:spcAft>
            </a:pPr>
            <a:r>
              <a:rPr lang="en-US" sz="4400" b="1" u="sng">
                <a:solidFill>
                  <a:prstClr val="black"/>
                </a:solidFill>
                <a:latin typeface="Times New Roman" pitchFamily="18" charset="0"/>
                <a:cs typeface="Times New Roman" pitchFamily="18" charset="0"/>
              </a:rPr>
              <a:t>B1:</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Vẩy</a:t>
            </a:r>
            <a:r>
              <a:rPr lang="en-US" sz="4400" b="1">
                <a:solidFill>
                  <a:prstClr val="black"/>
                </a:solidFill>
                <a:latin typeface="Times New Roman" pitchFamily="18" charset="0"/>
                <a:cs typeface="Times New Roman" pitchFamily="18" charset="0"/>
              </a:rPr>
              <a:t> cho thủy ngân tụt hết xuống bầu trước khi đo.</a:t>
            </a:r>
            <a:endParaRPr lang="en-US" sz="4400" b="1" u="sng">
              <a:solidFill>
                <a:prstClr val="black"/>
              </a:solidFill>
              <a:latin typeface="Times New Roman" pitchFamily="18" charset="0"/>
              <a:cs typeface="Times New Roman" pitchFamily="18" charset="0"/>
            </a:endParaRPr>
          </a:p>
          <a:p>
            <a:pPr fontAlgn="base">
              <a:spcBef>
                <a:spcPct val="0"/>
              </a:spcBef>
              <a:spcAft>
                <a:spcPct val="0"/>
              </a:spcAft>
            </a:pPr>
            <a:r>
              <a:rPr lang="en-US" sz="4400" b="1" u="sng">
                <a:solidFill>
                  <a:prstClr val="black"/>
                </a:solidFill>
                <a:latin typeface="Times New Roman" pitchFamily="18" charset="0"/>
                <a:cs typeface="Times New Roman" pitchFamily="18" charset="0"/>
              </a:rPr>
              <a:t>B2:</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Đặt</a:t>
            </a:r>
            <a:r>
              <a:rPr lang="en-US" sz="4400" b="1">
                <a:solidFill>
                  <a:prstClr val="black"/>
                </a:solidFill>
                <a:latin typeface="Times New Roman" pitchFamily="18" charset="0"/>
                <a:cs typeface="Times New Roman" pitchFamily="18" charset="0"/>
              </a:rPr>
              <a:t> bầu nhiệt kế vào nách và kẹp tay lại để giữ nhiệt kế.</a:t>
            </a:r>
            <a:endParaRPr lang="en-US" sz="4400" b="1" u="sng">
              <a:solidFill>
                <a:prstClr val="black"/>
              </a:solidFill>
              <a:latin typeface="Times New Roman" pitchFamily="18" charset="0"/>
              <a:cs typeface="Times New Roman" pitchFamily="18" charset="0"/>
            </a:endParaRPr>
          </a:p>
          <a:p>
            <a:pPr fontAlgn="base">
              <a:spcBef>
                <a:spcPct val="0"/>
              </a:spcBef>
              <a:spcAft>
                <a:spcPct val="0"/>
              </a:spcAft>
            </a:pPr>
            <a:r>
              <a:rPr lang="en-US" sz="4400" b="1" u="sng">
                <a:solidFill>
                  <a:prstClr val="black"/>
                </a:solidFill>
                <a:latin typeface="Times New Roman" pitchFamily="18" charset="0"/>
                <a:cs typeface="Times New Roman" pitchFamily="18" charset="0"/>
              </a:rPr>
              <a:t>B 3:</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Bấm giờ</a:t>
            </a:r>
            <a:r>
              <a:rPr lang="en-US" sz="4400" b="1">
                <a:solidFill>
                  <a:prstClr val="black"/>
                </a:solidFill>
                <a:latin typeface="Times New Roman" pitchFamily="18" charset="0"/>
                <a:cs typeface="Times New Roman" pitchFamily="18" charset="0"/>
              </a:rPr>
              <a:t>. Sau 3 phút </a:t>
            </a:r>
            <a:r>
              <a:rPr lang="en-US" sz="4400" b="1">
                <a:solidFill>
                  <a:srgbClr val="C00000"/>
                </a:solidFill>
                <a:latin typeface="Times New Roman" pitchFamily="18" charset="0"/>
                <a:cs typeface="Times New Roman" pitchFamily="18" charset="0"/>
              </a:rPr>
              <a:t>lấy ra</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ghi kết quả</a:t>
            </a:r>
            <a:r>
              <a:rPr lang="en-US" sz="4400" b="1">
                <a:solidFill>
                  <a:prstClr val="black"/>
                </a:solidFill>
                <a:latin typeface="Times New Roman" pitchFamily="18" charset="0"/>
                <a:cs typeface="Times New Roman" pitchFamily="18" charset="0"/>
              </a:rPr>
              <a:t> ra giấy.</a:t>
            </a:r>
            <a:endParaRPr lang="en-US" sz="4400" b="1" i="1">
              <a:solidFill>
                <a:prstClr val="black"/>
              </a:solidFill>
              <a:latin typeface="Times New Roman" pitchFamily="18" charset="0"/>
              <a:cs typeface="Times New Roman" pitchFamily="18" charset="0"/>
            </a:endParaRPr>
          </a:p>
          <a:p>
            <a:pPr fontAlgn="base">
              <a:spcBef>
                <a:spcPct val="0"/>
              </a:spcBef>
              <a:spcAft>
                <a:spcPct val="0"/>
              </a:spcAft>
              <a:buFont typeface="Arial" charset="0"/>
              <a:buChar char="•"/>
            </a:pPr>
            <a:r>
              <a:rPr lang="en-US" sz="4400" b="1" i="1">
                <a:solidFill>
                  <a:srgbClr val="FF0000"/>
                </a:solidFill>
                <a:latin typeface="Times New Roman" pitchFamily="18" charset="0"/>
                <a:cs typeface="Times New Roman" pitchFamily="18" charset="0"/>
              </a:rPr>
              <a:t> </a:t>
            </a:r>
            <a:r>
              <a:rPr lang="en-US" sz="4000" b="1" i="1">
                <a:solidFill>
                  <a:srgbClr val="9933FF"/>
                </a:solidFill>
                <a:latin typeface="Times New Roman" pitchFamily="18" charset="0"/>
                <a:cs typeface="Times New Roman" pitchFamily="18" charset="0"/>
              </a:rPr>
              <a:t>L</a:t>
            </a:r>
            <a:r>
              <a:rPr lang="vi-VN" sz="4000" b="1" i="1">
                <a:solidFill>
                  <a:srgbClr val="9933FF"/>
                </a:solidFill>
                <a:latin typeface="Times New Roman" pitchFamily="18" charset="0"/>
                <a:cs typeface="Times New Roman" pitchFamily="18" charset="0"/>
              </a:rPr>
              <a:t>ư</a:t>
            </a:r>
            <a:r>
              <a:rPr lang="en-US" sz="4000" b="1" i="1">
                <a:solidFill>
                  <a:srgbClr val="9933FF"/>
                </a:solidFill>
                <a:latin typeface="Times New Roman" pitchFamily="18" charset="0"/>
                <a:cs typeface="Times New Roman" pitchFamily="18" charset="0"/>
              </a:rPr>
              <a:t>u </a:t>
            </a:r>
            <a:r>
              <a:rPr lang="vi-VN" sz="4000" b="1" i="1">
                <a:solidFill>
                  <a:srgbClr val="9933FF"/>
                </a:solidFill>
                <a:latin typeface="Times New Roman" pitchFamily="18" charset="0"/>
                <a:cs typeface="Times New Roman" pitchFamily="18" charset="0"/>
              </a:rPr>
              <a:t>ý</a:t>
            </a:r>
            <a:r>
              <a:rPr lang="en-US" sz="4000" b="1" i="1">
                <a:solidFill>
                  <a:srgbClr val="9933FF"/>
                </a:solidFill>
                <a:latin typeface="Times New Roman" pitchFamily="18" charset="0"/>
                <a:cs typeface="Times New Roman" pitchFamily="18" charset="0"/>
              </a:rPr>
              <a:t>: Khi </a:t>
            </a:r>
            <a:r>
              <a:rPr lang="vi-VN" sz="4000" b="1" i="1">
                <a:solidFill>
                  <a:srgbClr val="9933FF"/>
                </a:solidFill>
                <a:latin typeface="Times New Roman" pitchFamily="18" charset="0"/>
                <a:cs typeface="Times New Roman" pitchFamily="18" charset="0"/>
              </a:rPr>
              <a:t>đọc</a:t>
            </a:r>
            <a:r>
              <a:rPr lang="en-US" sz="4000" b="1" i="1">
                <a:solidFill>
                  <a:srgbClr val="9933FF"/>
                </a:solidFill>
                <a:latin typeface="Times New Roman" pitchFamily="18" charset="0"/>
                <a:cs typeface="Times New Roman" pitchFamily="18" charset="0"/>
              </a:rPr>
              <a:t> nhiệt độ c</a:t>
            </a:r>
            <a:r>
              <a:rPr lang="vi-VN" sz="4000" b="1" i="1">
                <a:solidFill>
                  <a:srgbClr val="9933FF"/>
                </a:solidFill>
                <a:latin typeface="Times New Roman" pitchFamily="18" charset="0"/>
                <a:cs typeface="Times New Roman" pitchFamily="18" charset="0"/>
              </a:rPr>
              <a:t>ần</a:t>
            </a:r>
            <a:r>
              <a:rPr lang="en-US" sz="4000" b="1" i="1">
                <a:solidFill>
                  <a:srgbClr val="9933FF"/>
                </a:solidFill>
                <a:latin typeface="Times New Roman" pitchFamily="18" charset="0"/>
                <a:cs typeface="Times New Roman" pitchFamily="18" charset="0"/>
              </a:rPr>
              <a:t> nh</a:t>
            </a:r>
            <a:r>
              <a:rPr lang="vi-VN" sz="4000" b="1" i="1">
                <a:solidFill>
                  <a:srgbClr val="9933FF"/>
                </a:solidFill>
                <a:latin typeface="Times New Roman" pitchFamily="18" charset="0"/>
                <a:cs typeface="Times New Roman" pitchFamily="18" charset="0"/>
              </a:rPr>
              <a:t>ìn</a:t>
            </a:r>
            <a:r>
              <a:rPr lang="en-US" sz="4000" b="1" i="1">
                <a:solidFill>
                  <a:srgbClr val="9933FF"/>
                </a:solidFill>
                <a:latin typeface="Times New Roman" pitchFamily="18" charset="0"/>
                <a:cs typeface="Times New Roman" pitchFamily="18" charset="0"/>
              </a:rPr>
              <a:t> m</a:t>
            </a:r>
            <a:r>
              <a:rPr lang="vi-VN" sz="4000" b="1" i="1">
                <a:solidFill>
                  <a:srgbClr val="9933FF"/>
                </a:solidFill>
                <a:latin typeface="Times New Roman" pitchFamily="18" charset="0"/>
                <a:cs typeface="Times New Roman" pitchFamily="18" charset="0"/>
              </a:rPr>
              <a:t>ức</a:t>
            </a:r>
            <a:r>
              <a:rPr lang="en-US" sz="4000" b="1" i="1">
                <a:solidFill>
                  <a:srgbClr val="9933FF"/>
                </a:solidFill>
                <a:latin typeface="Times New Roman" pitchFamily="18" charset="0"/>
                <a:cs typeface="Times New Roman" pitchFamily="18" charset="0"/>
              </a:rPr>
              <a:t> ch</a:t>
            </a:r>
            <a:r>
              <a:rPr lang="vi-VN" sz="4000" b="1" i="1">
                <a:solidFill>
                  <a:srgbClr val="9933FF"/>
                </a:solidFill>
                <a:latin typeface="Times New Roman" pitchFamily="18" charset="0"/>
                <a:cs typeface="Times New Roman" pitchFamily="18" charset="0"/>
              </a:rPr>
              <a:t>ất</a:t>
            </a:r>
            <a:r>
              <a:rPr lang="en-US" sz="4000" b="1" i="1">
                <a:solidFill>
                  <a:srgbClr val="9933FF"/>
                </a:solidFill>
                <a:latin typeface="Times New Roman" pitchFamily="18" charset="0"/>
                <a:cs typeface="Times New Roman" pitchFamily="18" charset="0"/>
              </a:rPr>
              <a:t> l</a:t>
            </a:r>
            <a:r>
              <a:rPr lang="vi-VN" sz="4000" b="1" i="1">
                <a:solidFill>
                  <a:srgbClr val="9933FF"/>
                </a:solidFill>
                <a:latin typeface="Times New Roman" pitchFamily="18" charset="0"/>
                <a:cs typeface="Times New Roman" pitchFamily="18" charset="0"/>
              </a:rPr>
              <a:t>ỏng</a:t>
            </a:r>
            <a:r>
              <a:rPr lang="en-US" sz="4000" b="1" i="1">
                <a:solidFill>
                  <a:srgbClr val="9933FF"/>
                </a:solidFill>
                <a:latin typeface="Times New Roman" pitchFamily="18" charset="0"/>
                <a:cs typeface="Times New Roman" pitchFamily="18" charset="0"/>
              </a:rPr>
              <a:t> trong ống theo ph</a:t>
            </a:r>
            <a:r>
              <a:rPr lang="vi-VN" sz="4000" b="1" i="1">
                <a:solidFill>
                  <a:srgbClr val="9933FF"/>
                </a:solidFill>
                <a:latin typeface="Times New Roman" pitchFamily="18" charset="0"/>
                <a:cs typeface="Times New Roman" pitchFamily="18" charset="0"/>
              </a:rPr>
              <a:t>ươ</a:t>
            </a:r>
            <a:r>
              <a:rPr lang="en-US" sz="4000" b="1" i="1">
                <a:solidFill>
                  <a:srgbClr val="9933FF"/>
                </a:solidFill>
                <a:latin typeface="Times New Roman" pitchFamily="18" charset="0"/>
                <a:cs typeface="Times New Roman" pitchFamily="18" charset="0"/>
              </a:rPr>
              <a:t>ng vu</a:t>
            </a:r>
            <a:r>
              <a:rPr lang="vi-VN" sz="4000" b="1" i="1">
                <a:solidFill>
                  <a:srgbClr val="9933FF"/>
                </a:solidFill>
                <a:latin typeface="Times New Roman" pitchFamily="18" charset="0"/>
                <a:cs typeface="Times New Roman" pitchFamily="18" charset="0"/>
              </a:rPr>
              <a:t>ô</a:t>
            </a:r>
            <a:r>
              <a:rPr lang="en-US" sz="4000" b="1" i="1">
                <a:solidFill>
                  <a:srgbClr val="9933FF"/>
                </a:solidFill>
                <a:latin typeface="Times New Roman" pitchFamily="18" charset="0"/>
                <a:cs typeface="Times New Roman" pitchFamily="18" charset="0"/>
              </a:rPr>
              <a:t>ng g</a:t>
            </a:r>
            <a:r>
              <a:rPr lang="vi-VN" sz="4000" b="1" i="1">
                <a:solidFill>
                  <a:srgbClr val="9933FF"/>
                </a:solidFill>
                <a:latin typeface="Times New Roman" pitchFamily="18" charset="0"/>
                <a:cs typeface="Times New Roman" pitchFamily="18" charset="0"/>
              </a:rPr>
              <a:t>óc</a:t>
            </a:r>
            <a:r>
              <a:rPr lang="en-US" sz="4000" b="1" i="1">
                <a:solidFill>
                  <a:srgbClr val="9933FF"/>
                </a:solidFill>
                <a:latin typeface="Times New Roman" pitchFamily="18" charset="0"/>
                <a:cs typeface="Times New Roman" pitchFamily="18" charset="0"/>
              </a:rPr>
              <a:t> v</a:t>
            </a:r>
            <a:r>
              <a:rPr lang="vi-VN" sz="4000" b="1" i="1">
                <a:solidFill>
                  <a:srgbClr val="9933FF"/>
                </a:solidFill>
                <a:latin typeface="Times New Roman" pitchFamily="18" charset="0"/>
                <a:cs typeface="Times New Roman" pitchFamily="18" charset="0"/>
              </a:rPr>
              <a:t>ới</a:t>
            </a:r>
            <a:r>
              <a:rPr lang="en-US" sz="4000" b="1" i="1">
                <a:solidFill>
                  <a:srgbClr val="9933FF"/>
                </a:solidFill>
                <a:latin typeface="Times New Roman" pitchFamily="18" charset="0"/>
                <a:cs typeface="Times New Roman" pitchFamily="18" charset="0"/>
              </a:rPr>
              <a:t> </a:t>
            </a:r>
            <a:r>
              <a:rPr lang="vi-VN" sz="4000" b="1" i="1">
                <a:solidFill>
                  <a:srgbClr val="9933FF"/>
                </a:solidFill>
                <a:latin typeface="Times New Roman" pitchFamily="18" charset="0"/>
                <a:cs typeface="Times New Roman" pitchFamily="18" charset="0"/>
              </a:rPr>
              <a:t>ống</a:t>
            </a:r>
            <a:r>
              <a:rPr lang="en-US" sz="4000" b="1" i="1">
                <a:solidFill>
                  <a:srgbClr val="9933FF"/>
                </a:solidFill>
                <a:latin typeface="Times New Roman" pitchFamily="18" charset="0"/>
                <a:cs typeface="Times New Roman" pitchFamily="18" charset="0"/>
              </a:rPr>
              <a:t> nhi</a:t>
            </a:r>
            <a:r>
              <a:rPr lang="vi-VN" sz="4000" b="1" i="1">
                <a:solidFill>
                  <a:srgbClr val="9933FF"/>
                </a:solidFill>
                <a:latin typeface="Times New Roman" pitchFamily="18" charset="0"/>
                <a:cs typeface="Times New Roman" pitchFamily="18" charset="0"/>
              </a:rPr>
              <a:t>ệt</a:t>
            </a:r>
            <a:r>
              <a:rPr lang="en-US" sz="4000" b="1" i="1">
                <a:solidFill>
                  <a:srgbClr val="9933FF"/>
                </a:solidFill>
                <a:latin typeface="Times New Roman" pitchFamily="18" charset="0"/>
                <a:cs typeface="Times New Roman" pitchFamily="18" charset="0"/>
              </a:rPr>
              <a:t> k</a:t>
            </a:r>
            <a:r>
              <a:rPr lang="vi-VN" sz="4000" b="1" i="1">
                <a:solidFill>
                  <a:srgbClr val="9933FF"/>
                </a:solidFill>
                <a:latin typeface="Times New Roman" pitchFamily="18" charset="0"/>
                <a:cs typeface="Times New Roman" pitchFamily="18" charset="0"/>
              </a:rPr>
              <a:t>ế</a:t>
            </a:r>
            <a:r>
              <a:rPr lang="en-US" sz="4000" b="1" i="1">
                <a:solidFill>
                  <a:srgbClr val="9933FF"/>
                </a:solidFill>
                <a:latin typeface="Times New Roman" pitchFamily="18" charset="0"/>
                <a:cs typeface="Times New Roman" pitchFamily="18" charset="0"/>
              </a:rPr>
              <a:t>.</a:t>
            </a:r>
          </a:p>
        </p:txBody>
      </p:sp>
    </p:spTree>
    <p:extLst>
      <p:ext uri="{BB962C8B-B14F-4D97-AF65-F5344CB8AC3E}">
        <p14:creationId xmlns:p14="http://schemas.microsoft.com/office/powerpoint/2010/main" val="13667468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elcome\Desktop\DẠY HỌC ONL\hình\thermometre-detective-collection-de-bandes-dessinees-de-caractere-kdrpy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626"/>
          <a:stretch/>
        </p:blipFill>
        <p:spPr bwMode="auto">
          <a:xfrm>
            <a:off x="5417265" y="1912257"/>
            <a:ext cx="3726735" cy="4945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0316" y="76200"/>
            <a:ext cx="7880684" cy="2554545"/>
          </a:xfrm>
          <a:prstGeom prst="rect">
            <a:avLst/>
          </a:prstGeom>
          <a:noFill/>
        </p:spPr>
        <p:txBody>
          <a:bodyPr wrap="none" lIns="91440" tIns="45720" rIns="91440" bIns="45720">
            <a:spAutoFit/>
          </a:bodyPr>
          <a:lstStyle/>
          <a:p>
            <a:pPr algn="ctr"/>
            <a:r>
              <a:rPr lang="en-US" sz="8000" b="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Cách đo </a:t>
            </a: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nhiệt</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độ</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b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cơ</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thể</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pic>
        <p:nvPicPr>
          <p:cNvPr id="6" name="Picture 3" descr="C:\Users\Welcome\Desktop\DẠY HỌC ONL\hình\20180810-photo-153388869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73" t="15054" r="15200" b="17164"/>
          <a:stretch/>
        </p:blipFill>
        <p:spPr bwMode="auto">
          <a:xfrm rot="442472">
            <a:off x="1289000" y="2409527"/>
            <a:ext cx="3408421" cy="4598227"/>
          </a:xfrm>
          <a:prstGeom prst="rect">
            <a:avLst/>
          </a:prstGeom>
          <a:noFill/>
          <a:ln>
            <a:noFill/>
          </a:ln>
        </p:spPr>
      </p:pic>
      <p:sp>
        <p:nvSpPr>
          <p:cNvPr id="7" name="TextBox 6"/>
          <p:cNvSpPr txBox="1"/>
          <p:nvPr/>
        </p:nvSpPr>
        <p:spPr>
          <a:xfrm>
            <a:off x="1092646" y="3486052"/>
            <a:ext cx="1494923" cy="830997"/>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p>
          <a:p>
            <a:pPr algn="ct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905631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a:srcRect/>
          <a:stretch>
            <a:fillRect/>
          </a:stretch>
        </p:blipFill>
        <p:spPr bwMode="auto">
          <a:xfrm>
            <a:off x="526869" y="533400"/>
            <a:ext cx="8007531" cy="5617029"/>
          </a:xfrm>
          <a:prstGeom prst="rect">
            <a:avLst/>
          </a:prstGeom>
          <a:noFill/>
          <a:ln w="9525">
            <a:noFill/>
            <a:miter lim="800000"/>
            <a:headEnd/>
            <a:tailEnd/>
          </a:ln>
        </p:spPr>
      </p:pic>
    </p:spTree>
    <p:extLst>
      <p:ext uri="{BB962C8B-B14F-4D97-AF65-F5344CB8AC3E}">
        <p14:creationId xmlns:p14="http://schemas.microsoft.com/office/powerpoint/2010/main" val="185648291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457200" y="2362200"/>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eaLnBrk="1" fontAlgn="base" hangingPunct="1">
              <a:spcBef>
                <a:spcPct val="0"/>
              </a:spcBef>
              <a:spcAft>
                <a:spcPct val="0"/>
              </a:spcAft>
            </a:pPr>
            <a:r>
              <a:rPr lang="en-US" sz="3200" b="1" err="1">
                <a:solidFill>
                  <a:srgbClr val="002060"/>
                </a:solidFill>
                <a:latin typeface="Times New Roman" pitchFamily="18" charset="0"/>
                <a:cs typeface="Times New Roman" pitchFamily="18" charset="0"/>
              </a:rPr>
              <a:t>Câu</a:t>
            </a:r>
            <a:r>
              <a:rPr lang="en-US" sz="3200" b="1">
                <a:solidFill>
                  <a:srgbClr val="002060"/>
                </a:solidFill>
                <a:latin typeface="Times New Roman" pitchFamily="18" charset="0"/>
                <a:cs typeface="Times New Roman" pitchFamily="18" charset="0"/>
              </a:rPr>
              <a:t> 2: </a:t>
            </a:r>
            <a:r>
              <a:rPr lang="vi-VN" sz="3200" b="1">
                <a:solidFill>
                  <a:srgbClr val="002060"/>
                </a:solidFill>
                <a:latin typeface="Times New Roman" pitchFamily="18" charset="0"/>
                <a:cs typeface="Times New Roman" pitchFamily="18" charset="0"/>
              </a:rPr>
              <a:t>Để bảo vệ mắt, ta nên và không nên làm gì?</a:t>
            </a:r>
            <a:endParaRPr lang="en-US" sz="3200" dirty="0">
              <a:solidFill>
                <a:srgbClr val="002060"/>
              </a:solidFill>
              <a:latin typeface="Times New Roman" pitchFamily="18" charset="0"/>
              <a:cs typeface="Times New Roman" pitchFamily="18" charset="0"/>
            </a:endParaRPr>
          </a:p>
        </p:txBody>
      </p:sp>
      <p:pic>
        <p:nvPicPr>
          <p:cNvPr id="8" name="Picture 13" descr="10">
            <a:extLst>
              <a:ext uri="{FF2B5EF4-FFF2-40B4-BE49-F238E27FC236}">
                <a16:creationId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81"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33AD00C-0021-4E52-A3D5-806651D7BC7B}"/>
              </a:ext>
            </a:extLst>
          </p:cNvPr>
          <p:cNvSpPr/>
          <p:nvPr/>
        </p:nvSpPr>
        <p:spPr>
          <a:xfrm>
            <a:off x="489857" y="3352800"/>
            <a:ext cx="3701143" cy="2677656"/>
          </a:xfrm>
          <a:prstGeom prst="rect">
            <a:avLst/>
          </a:prstGeom>
        </p:spPr>
        <p:txBody>
          <a:bodyPr wrap="square">
            <a:spAutoFit/>
          </a:bodyPr>
          <a:lstStyle/>
          <a:p>
            <a:pPr lvl="0">
              <a:defRPr/>
            </a:pPr>
            <a:r>
              <a:rPr lang="vi-VN" sz="2800">
                <a:solidFill>
                  <a:srgbClr val="D60093"/>
                </a:solidFill>
                <a:latin typeface="Times New Roman" panose="02020603050405020304" pitchFamily="18" charset="0"/>
              </a:rPr>
              <a:t>   </a:t>
            </a:r>
            <a:r>
              <a:rPr lang="en-US" sz="2800">
                <a:solidFill>
                  <a:srgbClr val="D60093"/>
                </a:solidFill>
                <a:latin typeface="Times New Roman" panose="02020603050405020304" pitchFamily="18" charset="0"/>
              </a:rPr>
              <a:t>Nên:</a:t>
            </a:r>
          </a:p>
          <a:p>
            <a:pPr lvl="0">
              <a:defRPr/>
            </a:pPr>
            <a:r>
              <a:rPr lang="en-US" sz="2800" b="1" kern="0">
                <a:solidFill>
                  <a:srgbClr val="0070C0"/>
                </a:solidFill>
                <a:latin typeface="Times New Roman" panose="02020603050405020304" pitchFamily="18" charset="0"/>
                <a:cs typeface="Times New Roman" panose="02020603050405020304" pitchFamily="18" charset="0"/>
              </a:rPr>
              <a:t>+ Che ô</a:t>
            </a:r>
          </a:p>
          <a:p>
            <a:pPr lvl="0">
              <a:defRPr/>
            </a:pPr>
            <a:r>
              <a:rPr lang="en-US" sz="2800" b="1" kern="0">
                <a:solidFill>
                  <a:srgbClr val="0070C0"/>
                </a:solidFill>
                <a:latin typeface="Times New Roman" panose="02020603050405020304" pitchFamily="18" charset="0"/>
                <a:cs typeface="Times New Roman" panose="02020603050405020304" pitchFamily="18" charset="0"/>
              </a:rPr>
              <a:t>+ Đội mũ</a:t>
            </a:r>
          </a:p>
          <a:p>
            <a:pPr lvl="0">
              <a:defRPr/>
            </a:pPr>
            <a:r>
              <a:rPr lang="en-US" sz="2800" b="1" kern="0">
                <a:solidFill>
                  <a:srgbClr val="0070C0"/>
                </a:solidFill>
                <a:latin typeface="Times New Roman" panose="02020603050405020304" pitchFamily="18" charset="0"/>
                <a:cs typeface="Times New Roman" panose="02020603050405020304" pitchFamily="18" charset="0"/>
              </a:rPr>
              <a:t>+ Đeo kính râm</a:t>
            </a:r>
          </a:p>
          <a:p>
            <a:pPr lvl="0">
              <a:defRPr/>
            </a:pPr>
            <a:r>
              <a:rPr lang="en-US" sz="2800" b="1" kern="0">
                <a:solidFill>
                  <a:srgbClr val="0070C0"/>
                </a:solidFill>
                <a:latin typeface="Times New Roman" panose="02020603050405020304" pitchFamily="18" charset="0"/>
                <a:cs typeface="Times New Roman" panose="02020603050405020304" pitchFamily="18" charset="0"/>
              </a:rPr>
              <a:t>+ Học nơi đủ ánh sáng...</a:t>
            </a:r>
            <a:endParaRPr lang="vi-VN" sz="2800" b="1" kern="0" dirty="0">
              <a:solidFill>
                <a:srgbClr val="0070C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33AD00C-0021-4E52-A3D5-806651D7BC7B}"/>
              </a:ext>
            </a:extLst>
          </p:cNvPr>
          <p:cNvSpPr/>
          <p:nvPr/>
        </p:nvSpPr>
        <p:spPr>
          <a:xfrm>
            <a:off x="4589106" y="3276600"/>
            <a:ext cx="3701143" cy="3108543"/>
          </a:xfrm>
          <a:prstGeom prst="rect">
            <a:avLst/>
          </a:prstGeom>
        </p:spPr>
        <p:txBody>
          <a:bodyPr wrap="square">
            <a:spAutoFit/>
          </a:bodyPr>
          <a:lstStyle/>
          <a:p>
            <a:pPr lvl="0">
              <a:defRPr/>
            </a:pPr>
            <a:r>
              <a:rPr lang="vi-VN" sz="2800">
                <a:solidFill>
                  <a:srgbClr val="D60093"/>
                </a:solidFill>
                <a:latin typeface="Times New Roman" panose="02020603050405020304" pitchFamily="18" charset="0"/>
              </a:rPr>
              <a:t>   </a:t>
            </a:r>
            <a:r>
              <a:rPr lang="en-US" sz="2800">
                <a:solidFill>
                  <a:srgbClr val="D60093"/>
                </a:solidFill>
                <a:latin typeface="Times New Roman" panose="02020603050405020304" pitchFamily="18" charset="0"/>
              </a:rPr>
              <a:t>Không nên:</a:t>
            </a:r>
          </a:p>
          <a:p>
            <a:pPr lvl="0">
              <a:defRPr/>
            </a:pPr>
            <a:r>
              <a:rPr lang="en-US" sz="2800" b="1" kern="0">
                <a:solidFill>
                  <a:srgbClr val="0070C0"/>
                </a:solidFill>
                <a:latin typeface="Times New Roman" panose="02020603050405020304" pitchFamily="18" charset="0"/>
                <a:cs typeface="Times New Roman" panose="02020603050405020304" pitchFamily="18" charset="0"/>
              </a:rPr>
              <a:t>+ Chiếu đèn pin vào mắt</a:t>
            </a:r>
          </a:p>
          <a:p>
            <a:pPr lvl="0">
              <a:defRPr/>
            </a:pPr>
            <a:r>
              <a:rPr lang="en-US" sz="2800" b="1" kern="0">
                <a:solidFill>
                  <a:srgbClr val="0070C0"/>
                </a:solidFill>
                <a:latin typeface="Times New Roman" panose="02020603050405020304" pitchFamily="18" charset="0"/>
                <a:cs typeface="Times New Roman" panose="02020603050405020304" pitchFamily="18" charset="0"/>
              </a:rPr>
              <a:t>+ Nhìn vào các nguồn ánh sáng mạnh</a:t>
            </a:r>
          </a:p>
          <a:p>
            <a:pPr lvl="0">
              <a:defRPr/>
            </a:pPr>
            <a:r>
              <a:rPr lang="en-US" sz="2800" b="1" kern="0">
                <a:solidFill>
                  <a:srgbClr val="0070C0"/>
                </a:solidFill>
                <a:latin typeface="Times New Roman" panose="02020603050405020304" pitchFamily="18" charset="0"/>
                <a:cs typeface="Times New Roman" panose="02020603050405020304" pitchFamily="18" charset="0"/>
              </a:rPr>
              <a:t>+ không học, đọc sách nơi ánh sáng yếu...</a:t>
            </a:r>
            <a:endParaRPr lang="vi-VN" sz="2800" b="1" kern="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172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587" y="8707"/>
            <a:ext cx="8913223" cy="6863417"/>
          </a:xfrm>
          <a:prstGeom prst="rect">
            <a:avLst/>
          </a:prstGeom>
          <a:noFill/>
        </p:spPr>
        <p:txBody>
          <a:bodyPr wrap="square" rtlCol="0">
            <a:spAutoFit/>
          </a:bodyPr>
          <a:lstStyle/>
          <a:p>
            <a:r>
              <a:rPr lang="vi-VN" sz="4400" b="1">
                <a:latin typeface="+mj-lt"/>
              </a:rPr>
              <a:t>B1: </a:t>
            </a:r>
            <a:r>
              <a:rPr lang="vi-VN" sz="4400" b="1">
                <a:solidFill>
                  <a:srgbClr val="C00000"/>
                </a:solidFill>
                <a:latin typeface="+mj-lt"/>
              </a:rPr>
              <a:t>Ấn</a:t>
            </a:r>
            <a:r>
              <a:rPr lang="vi-VN" sz="4400" b="1">
                <a:latin typeface="+mj-lt"/>
              </a:rPr>
              <a:t> phím bật/ tắt.</a:t>
            </a:r>
          </a:p>
          <a:p>
            <a:r>
              <a:rPr lang="vi-VN" sz="4400" b="1">
                <a:latin typeface="+mj-lt"/>
              </a:rPr>
              <a:t>B2: </a:t>
            </a:r>
            <a:r>
              <a:rPr lang="vi-VN" sz="4400" b="1">
                <a:solidFill>
                  <a:srgbClr val="C00000"/>
                </a:solidFill>
                <a:latin typeface="+mj-lt"/>
              </a:rPr>
              <a:t>Đặt</a:t>
            </a:r>
            <a:r>
              <a:rPr lang="vi-VN" sz="4400" b="1">
                <a:latin typeface="+mj-lt"/>
              </a:rPr>
              <a:t> nhiệt kế vào vị trí cần đo: ở miệng, nách, tránh hoặc hậu môn.</a:t>
            </a:r>
          </a:p>
          <a:p>
            <a:r>
              <a:rPr lang="vi-VN" sz="4400" b="1">
                <a:latin typeface="+mj-lt"/>
              </a:rPr>
              <a:t>B3: Khi kết quả hiển thị, nhiệt kế phát ra tiếng “bíp – bíp – bíp” (3 lần). </a:t>
            </a:r>
            <a:r>
              <a:rPr lang="vi-VN" sz="4400" b="1">
                <a:solidFill>
                  <a:srgbClr val="C00000"/>
                </a:solidFill>
                <a:latin typeface="+mj-lt"/>
              </a:rPr>
              <a:t>Lấy</a:t>
            </a:r>
            <a:r>
              <a:rPr lang="vi-VN" sz="4400" b="1">
                <a:latin typeface="+mj-lt"/>
              </a:rPr>
              <a:t> nhiệt kế </a:t>
            </a:r>
            <a:r>
              <a:rPr lang="vi-VN" sz="4400" b="1">
                <a:solidFill>
                  <a:srgbClr val="C00000"/>
                </a:solidFill>
                <a:latin typeface="+mj-lt"/>
              </a:rPr>
              <a:t>ra</a:t>
            </a:r>
            <a:r>
              <a:rPr lang="vi-VN" sz="4400" b="1">
                <a:latin typeface="+mj-lt"/>
              </a:rPr>
              <a:t> và </a:t>
            </a:r>
            <a:r>
              <a:rPr lang="vi-VN" sz="4400" b="1">
                <a:solidFill>
                  <a:srgbClr val="C00000"/>
                </a:solidFill>
                <a:latin typeface="+mj-lt"/>
              </a:rPr>
              <a:t>đọc kết quả </a:t>
            </a:r>
            <a:r>
              <a:rPr lang="vi-VN" sz="4400" b="1">
                <a:latin typeface="+mj-lt"/>
              </a:rPr>
              <a:t>(thời gian đo 80 giây, 120 giây, 60 giây. ...)</a:t>
            </a:r>
          </a:p>
          <a:p>
            <a:r>
              <a:rPr lang="vi-VN" sz="4400" b="1">
                <a:latin typeface="+mj-lt"/>
              </a:rPr>
              <a:t>B4: </a:t>
            </a:r>
            <a:r>
              <a:rPr lang="vi-VN" sz="4400" b="1">
                <a:solidFill>
                  <a:srgbClr val="C00000"/>
                </a:solidFill>
                <a:latin typeface="+mj-lt"/>
              </a:rPr>
              <a:t>Tắt</a:t>
            </a:r>
            <a:r>
              <a:rPr lang="vi-VN" sz="4400" b="1">
                <a:latin typeface="+mj-lt"/>
              </a:rPr>
              <a:t> nhiệt kế và </a:t>
            </a:r>
            <a:r>
              <a:rPr lang="vi-VN" sz="4400" b="1">
                <a:solidFill>
                  <a:srgbClr val="C00000"/>
                </a:solidFill>
                <a:latin typeface="+mj-lt"/>
              </a:rPr>
              <a:t>cho vào </a:t>
            </a:r>
            <a:r>
              <a:rPr lang="vi-VN" sz="4400" b="1">
                <a:latin typeface="+mj-lt"/>
              </a:rPr>
              <a:t>vỏ bảo vệ.</a:t>
            </a:r>
            <a:endParaRPr lang="vi-VN" sz="4400" b="1" i="0">
              <a:effectLst/>
              <a:latin typeface="+mj-lt"/>
            </a:endParaRPr>
          </a:p>
        </p:txBody>
      </p:sp>
    </p:spTree>
    <p:extLst>
      <p:ext uri="{BB962C8B-B14F-4D97-AF65-F5344CB8AC3E}">
        <p14:creationId xmlns:p14="http://schemas.microsoft.com/office/powerpoint/2010/main" val="3193155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808" name="Text Box 16"/>
          <p:cNvSpPr txBox="1">
            <a:spLocks noChangeArrowheads="1"/>
          </p:cNvSpPr>
          <p:nvPr/>
        </p:nvSpPr>
        <p:spPr bwMode="auto">
          <a:xfrm>
            <a:off x="2664821" y="3048000"/>
            <a:ext cx="66294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a:solidFill>
                  <a:srgbClr val="FF0066"/>
                </a:solidFill>
              </a:rPr>
              <a:t>- </a:t>
            </a:r>
            <a:r>
              <a:rPr lang="en-US" sz="2800" b="1" dirty="0" err="1">
                <a:solidFill>
                  <a:srgbClr val="FF0066"/>
                </a:solidFill>
              </a:rPr>
              <a:t>Nhiệt</a:t>
            </a:r>
            <a:r>
              <a:rPr lang="en-US" sz="2800" b="1" dirty="0">
                <a:solidFill>
                  <a:srgbClr val="FF0066"/>
                </a:solidFill>
              </a:rPr>
              <a:t> </a:t>
            </a:r>
            <a:r>
              <a:rPr lang="en-US" sz="2800" b="1" dirty="0" err="1">
                <a:solidFill>
                  <a:srgbClr val="FF0066"/>
                </a:solidFill>
              </a:rPr>
              <a:t>độ</a:t>
            </a:r>
            <a:r>
              <a:rPr lang="en-US" sz="2800" b="1" dirty="0">
                <a:solidFill>
                  <a:srgbClr val="FF0066"/>
                </a:solidFill>
              </a:rPr>
              <a:t> </a:t>
            </a:r>
            <a:r>
              <a:rPr lang="en-US" sz="2800" b="1" dirty="0" err="1">
                <a:solidFill>
                  <a:srgbClr val="FF0066"/>
                </a:solidFill>
              </a:rPr>
              <a:t>của</a:t>
            </a:r>
            <a:r>
              <a:rPr lang="en-US" sz="2800" b="1" dirty="0">
                <a:solidFill>
                  <a:srgbClr val="FF0066"/>
                </a:solidFill>
              </a:rPr>
              <a:t> </a:t>
            </a:r>
            <a:r>
              <a:rPr lang="en-US" sz="2800" b="1" dirty="0" err="1">
                <a:solidFill>
                  <a:srgbClr val="FF0066"/>
                </a:solidFill>
              </a:rPr>
              <a:t>hơi</a:t>
            </a:r>
            <a:r>
              <a:rPr lang="en-US" sz="2800" b="1" dirty="0">
                <a:solidFill>
                  <a:srgbClr val="FF0066"/>
                </a:solidFill>
              </a:rPr>
              <a:t> </a:t>
            </a:r>
            <a:r>
              <a:rPr lang="en-US" sz="2800" b="1" dirty="0" err="1">
                <a:solidFill>
                  <a:srgbClr val="FF0066"/>
                </a:solidFill>
              </a:rPr>
              <a:t>nước</a:t>
            </a:r>
            <a:r>
              <a:rPr lang="en-US" sz="2800" b="1" dirty="0">
                <a:solidFill>
                  <a:srgbClr val="FF0066"/>
                </a:solidFill>
              </a:rPr>
              <a:t> </a:t>
            </a:r>
            <a:r>
              <a:rPr lang="en-US" sz="2800" b="1" dirty="0" err="1">
                <a:solidFill>
                  <a:srgbClr val="FF0066"/>
                </a:solidFill>
              </a:rPr>
              <a:t>đang</a:t>
            </a:r>
            <a:r>
              <a:rPr lang="en-US" sz="2800" b="1" dirty="0">
                <a:solidFill>
                  <a:srgbClr val="FF0066"/>
                </a:solidFill>
              </a:rPr>
              <a:t> </a:t>
            </a:r>
            <a:r>
              <a:rPr lang="en-US" sz="2800" b="1" dirty="0" err="1">
                <a:solidFill>
                  <a:srgbClr val="FF0066"/>
                </a:solidFill>
              </a:rPr>
              <a:t>sôi</a:t>
            </a:r>
            <a:r>
              <a:rPr lang="en-US" sz="2800" b="1" dirty="0">
                <a:solidFill>
                  <a:srgbClr val="FF0066"/>
                </a:solidFill>
              </a:rPr>
              <a:t> </a:t>
            </a:r>
            <a:r>
              <a:rPr lang="en-US" sz="2800" b="1" dirty="0" err="1">
                <a:solidFill>
                  <a:srgbClr val="FF0066"/>
                </a:solidFill>
              </a:rPr>
              <a:t>là</a:t>
            </a:r>
            <a:r>
              <a:rPr lang="en-US" sz="2800" b="1" dirty="0">
                <a:solidFill>
                  <a:srgbClr val="FF0066"/>
                </a:solidFill>
              </a:rPr>
              <a:t> 100 </a:t>
            </a:r>
            <a:r>
              <a:rPr lang="vi-VN" sz="2800" b="1" baseline="30000" dirty="0">
                <a:solidFill>
                  <a:srgbClr val="FF0066"/>
                </a:solidFill>
                <a:cs typeface="Times New Roman" pitchFamily="18" charset="0"/>
              </a:rPr>
              <a:t>0</a:t>
            </a:r>
            <a:r>
              <a:rPr lang="vi-VN" sz="2800" b="1" dirty="0">
                <a:solidFill>
                  <a:srgbClr val="FF0066"/>
                </a:solidFill>
                <a:cs typeface="Times New Roman" pitchFamily="18" charset="0"/>
              </a:rPr>
              <a:t>C</a:t>
            </a:r>
            <a:endParaRPr lang="en-US" sz="2800" b="1" dirty="0">
              <a:solidFill>
                <a:srgbClr val="FF0066"/>
              </a:solidFill>
            </a:endParaRPr>
          </a:p>
        </p:txBody>
      </p:sp>
      <p:sp>
        <p:nvSpPr>
          <p:cNvPr id="18" name="Text Box 16"/>
          <p:cNvSpPr txBox="1">
            <a:spLocks noChangeArrowheads="1"/>
          </p:cNvSpPr>
          <p:nvPr/>
        </p:nvSpPr>
        <p:spPr bwMode="auto">
          <a:xfrm>
            <a:off x="2763983" y="4112680"/>
            <a:ext cx="638001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en-US" sz="2800" b="1" dirty="0">
                <a:solidFill>
                  <a:schemeClr val="accent6">
                    <a:lumMod val="75000"/>
                  </a:schemeClr>
                </a:solidFill>
              </a:rPr>
              <a:t>- </a:t>
            </a:r>
            <a:r>
              <a:rPr lang="en-US" sz="2800" b="1" dirty="0" err="1">
                <a:solidFill>
                  <a:srgbClr val="9900CC"/>
                </a:solidFill>
              </a:rPr>
              <a:t>Nhi</a:t>
            </a:r>
            <a:r>
              <a:rPr lang="vi-VN" sz="2800" b="1" dirty="0">
                <a:solidFill>
                  <a:srgbClr val="9900CC"/>
                </a:solidFill>
                <a:cs typeface="Times New Roman" pitchFamily="18" charset="0"/>
              </a:rPr>
              <a:t>ệt độ cơ thể của người khỏe mạnh vào khoảng 37 </a:t>
            </a:r>
            <a:r>
              <a:rPr lang="vi-VN" sz="2800" b="1" baseline="30000" dirty="0">
                <a:solidFill>
                  <a:srgbClr val="9900CC"/>
                </a:solidFill>
                <a:cs typeface="Times New Roman" pitchFamily="18" charset="0"/>
              </a:rPr>
              <a:t>0</a:t>
            </a:r>
            <a:r>
              <a:rPr lang="vi-VN" sz="2800" b="1" dirty="0">
                <a:solidFill>
                  <a:srgbClr val="9900CC"/>
                </a:solidFill>
                <a:cs typeface="Times New Roman" pitchFamily="18" charset="0"/>
              </a:rPr>
              <a:t>C. Khi nhiệt độ cơ thể cao hơn hoặc thấp hơn mức đó là dấu hiệu cơ thể bị bệnh, cần phải đi khám và chữa bệnh.</a:t>
            </a:r>
            <a:endParaRPr lang="en-US" sz="2800" b="1" dirty="0">
              <a:solidFill>
                <a:srgbClr val="9900CC"/>
              </a:solidFill>
              <a:latin typeface="Arial" charset="0"/>
            </a:endParaRPr>
          </a:p>
        </p:txBody>
      </p:sp>
      <p:pic>
        <p:nvPicPr>
          <p:cNvPr id="7172" name="Picture 4" descr="C:\Users\Welcome\Desktop\DẠY HỌC ONL\hình\pngtree-full-hot-temperatures-png-image_330429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017" t="10330" r="16805" b="20982"/>
          <a:stretch/>
        </p:blipFill>
        <p:spPr bwMode="auto">
          <a:xfrm>
            <a:off x="38100" y="1447800"/>
            <a:ext cx="2767445" cy="48768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6"/>
          <p:cNvSpPr txBox="1">
            <a:spLocks noChangeArrowheads="1"/>
          </p:cNvSpPr>
          <p:nvPr/>
        </p:nvSpPr>
        <p:spPr bwMode="auto">
          <a:xfrm>
            <a:off x="2664820" y="1828800"/>
            <a:ext cx="6172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a:solidFill>
                  <a:srgbClr val="0070C0"/>
                </a:solidFill>
              </a:rPr>
              <a:t>- </a:t>
            </a:r>
            <a:r>
              <a:rPr lang="en-US" sz="2800" b="1" dirty="0" err="1">
                <a:solidFill>
                  <a:srgbClr val="0070C0"/>
                </a:solidFill>
              </a:rPr>
              <a:t>Nhiệt</a:t>
            </a:r>
            <a:r>
              <a:rPr lang="en-US" sz="2800" b="1" dirty="0">
                <a:solidFill>
                  <a:srgbClr val="0070C0"/>
                </a:solidFill>
              </a:rPr>
              <a:t> </a:t>
            </a:r>
            <a:r>
              <a:rPr lang="en-US" sz="2800" b="1" dirty="0" err="1">
                <a:solidFill>
                  <a:srgbClr val="0070C0"/>
                </a:solidFill>
              </a:rPr>
              <a:t>độ</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nước</a:t>
            </a:r>
            <a:r>
              <a:rPr lang="en-US" sz="2800" b="1" dirty="0">
                <a:solidFill>
                  <a:srgbClr val="0070C0"/>
                </a:solidFill>
              </a:rPr>
              <a:t> </a:t>
            </a:r>
            <a:r>
              <a:rPr lang="en-US" sz="2800" b="1" dirty="0" err="1">
                <a:solidFill>
                  <a:srgbClr val="0070C0"/>
                </a:solidFill>
              </a:rPr>
              <a:t>đá</a:t>
            </a:r>
            <a:r>
              <a:rPr lang="en-US" sz="2800" b="1" dirty="0">
                <a:solidFill>
                  <a:srgbClr val="0070C0"/>
                </a:solidFill>
              </a:rPr>
              <a:t> </a:t>
            </a:r>
            <a:r>
              <a:rPr lang="en-US" sz="2800" b="1" dirty="0" err="1">
                <a:solidFill>
                  <a:srgbClr val="0070C0"/>
                </a:solidFill>
              </a:rPr>
              <a:t>đang</a:t>
            </a:r>
            <a:r>
              <a:rPr lang="en-US" sz="2800" b="1" dirty="0">
                <a:solidFill>
                  <a:srgbClr val="0070C0"/>
                </a:solidFill>
              </a:rPr>
              <a:t> tan </a:t>
            </a:r>
            <a:r>
              <a:rPr lang="en-US" sz="2800" b="1" dirty="0" err="1">
                <a:solidFill>
                  <a:srgbClr val="0070C0"/>
                </a:solidFill>
              </a:rPr>
              <a:t>là</a:t>
            </a:r>
            <a:r>
              <a:rPr lang="en-US" sz="2800" b="1" dirty="0">
                <a:solidFill>
                  <a:srgbClr val="0070C0"/>
                </a:solidFill>
              </a:rPr>
              <a:t> 0 </a:t>
            </a:r>
            <a:r>
              <a:rPr lang="vi-VN" sz="2800" b="1" baseline="30000" dirty="0">
                <a:solidFill>
                  <a:srgbClr val="0070C0"/>
                </a:solidFill>
                <a:cs typeface="Times New Roman" pitchFamily="18" charset="0"/>
              </a:rPr>
              <a:t>0</a:t>
            </a:r>
            <a:r>
              <a:rPr lang="vi-VN" sz="2800" b="1" dirty="0">
                <a:solidFill>
                  <a:srgbClr val="0070C0"/>
                </a:solidFill>
                <a:cs typeface="Times New Roman" pitchFamily="18" charset="0"/>
              </a:rPr>
              <a:t>C</a:t>
            </a:r>
            <a:endParaRPr lang="vi-VN" sz="2800" b="1" dirty="0">
              <a:solidFill>
                <a:srgbClr val="0070C0"/>
              </a:solidFill>
            </a:endParaRPr>
          </a:p>
        </p:txBody>
      </p:sp>
      <p:sp>
        <p:nvSpPr>
          <p:cNvPr id="9" name="Rectangle 8">
            <a:extLst>
              <a:ext uri="{FF2B5EF4-FFF2-40B4-BE49-F238E27FC236}">
                <a16:creationId xmlns:a16="http://schemas.microsoft.com/office/drawing/2014/main" id="{F90EBB32-01CD-44B0-8570-4853BC51764D}"/>
              </a:ext>
            </a:extLst>
          </p:cNvPr>
          <p:cNvSpPr/>
          <p:nvPr/>
        </p:nvSpPr>
        <p:spPr>
          <a:xfrm>
            <a:off x="3436915" y="685800"/>
            <a:ext cx="2270173" cy="769441"/>
          </a:xfrm>
          <a:prstGeom prst="rect">
            <a:avLst/>
          </a:prstGeom>
        </p:spPr>
        <p:txBody>
          <a:bodyPr wrap="none">
            <a:spAutoFit/>
          </a:bodyPr>
          <a:lstStyle/>
          <a:p>
            <a:pPr lvl="0" algn="ctr"/>
            <a:r>
              <a:rPr lang="en-US" sz="4400" b="1">
                <a:solidFill>
                  <a:srgbClr val="FF0000"/>
                </a:solidFill>
                <a:latin typeface="Times New Roman" pitchFamily="18" charset="0"/>
                <a:cs typeface="Times New Roman" pitchFamily="18" charset="0"/>
              </a:rPr>
              <a:t>Kết luận</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5022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9808"/>
                                        </p:tgtEl>
                                        <p:attrNameLst>
                                          <p:attrName>style.visibility</p:attrName>
                                        </p:attrNameLst>
                                      </p:cBhvr>
                                      <p:to>
                                        <p:strVal val="visible"/>
                                      </p:to>
                                    </p:set>
                                    <p:animEffect transition="in" filter="barn(inVertical)">
                                      <p:cBhvr>
                                        <p:cTn id="12" dur="500"/>
                                        <p:tgtEl>
                                          <p:spTgt spid="28980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8" grpId="0"/>
      <p:bldP spid="18" grpId="0"/>
      <p:bldP spid="20"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1306B3-2B16-4E20-AB2E-EDCEEE7EF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82"/>
            <a:ext cx="9144000" cy="6382512"/>
          </a:xfrm>
          <a:prstGeom prst="rect">
            <a:avLst/>
          </a:prstGeom>
        </p:spPr>
      </p:pic>
      <p:sp>
        <p:nvSpPr>
          <p:cNvPr id="13" name="Rectangle 12">
            <a:extLst>
              <a:ext uri="{FF2B5EF4-FFF2-40B4-BE49-F238E27FC236}">
                <a16:creationId xmlns:a16="http://schemas.microsoft.com/office/drawing/2014/main" id="{9D099CCA-A770-4864-AEF4-87DC5E4C5EE5}"/>
              </a:ext>
            </a:extLst>
          </p:cNvPr>
          <p:cNvSpPr/>
          <p:nvPr/>
        </p:nvSpPr>
        <p:spPr>
          <a:xfrm>
            <a:off x="838200" y="2667001"/>
            <a:ext cx="7772400" cy="1446550"/>
          </a:xfrm>
          <a:prstGeom prst="rect">
            <a:avLst/>
          </a:prstGeom>
        </p:spPr>
        <p:txBody>
          <a:bodyPr wrap="square">
            <a:spAutoFit/>
          </a:bodyPr>
          <a:lstStyle/>
          <a:p>
            <a:pPr>
              <a:defRPr/>
            </a:pPr>
            <a:r>
              <a:rPr lang="en-US" sz="4400" b="1">
                <a:solidFill>
                  <a:srgbClr val="C93B90"/>
                </a:solidFill>
                <a:latin typeface="Times New Roman" panose="02020603050405020304" pitchFamily="18" charset="0"/>
                <a:cs typeface="Times New Roman" pitchFamily="18" charset="0"/>
              </a:rPr>
              <a:t>   </a:t>
            </a:r>
            <a:r>
              <a:rPr lang="vi-VN" sz="4400" b="1" i="1">
                <a:solidFill>
                  <a:srgbClr val="FF0000"/>
                </a:solidFill>
                <a:latin typeface="Times New Roman" panose="02020603050405020304" pitchFamily="18" charset="0"/>
                <a:cs typeface="Times New Roman" panose="02020603050405020304" pitchFamily="18" charset="0"/>
              </a:rPr>
              <a:t>Em hãy đo và đọc nhiệt độ cơ thể của mình hằng ngày.</a:t>
            </a:r>
            <a:r>
              <a:rPr lang="vi-VN" sz="4400" b="1">
                <a:solidFill>
                  <a:srgbClr val="C93B90"/>
                </a:solidFill>
                <a:latin typeface="Times New Roman" panose="02020603050405020304" pitchFamily="18" charset="0"/>
                <a:cs typeface="Times New Roman" panose="02020603050405020304" pitchFamily="18" charset="0"/>
              </a:rPr>
              <a:t>	</a:t>
            </a:r>
            <a:endParaRPr lang="vi-VN" sz="4400" b="1" dirty="0">
              <a:solidFill>
                <a:srgbClr val="C93B90"/>
              </a:solidFill>
              <a:latin typeface="Times New Roman" panose="02020603050405020304" pitchFamily="18" charset="0"/>
              <a:cs typeface="Times New Roman" panose="02020603050405020304" pitchFamily="18" charset="0"/>
            </a:endParaRPr>
          </a:p>
        </p:txBody>
      </p:sp>
      <p:sp>
        <p:nvSpPr>
          <p:cNvPr id="5" name="WordArt 5">
            <a:extLst>
              <a:ext uri="{FF2B5EF4-FFF2-40B4-BE49-F238E27FC236}">
                <a16:creationId xmlns:a16="http://schemas.microsoft.com/office/drawing/2014/main" id="{5F2E0DF2-777B-49DC-9E07-47AF086C2248}"/>
              </a:ext>
            </a:extLst>
          </p:cNvPr>
          <p:cNvSpPr>
            <a:spLocks noChangeArrowheads="1" noChangeShapeType="1" noTextEdit="1"/>
          </p:cNvSpPr>
          <p:nvPr/>
        </p:nvSpPr>
        <p:spPr bwMode="auto">
          <a:xfrm>
            <a:off x="2133600" y="1056362"/>
            <a:ext cx="3002756"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846860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id="{35080C9D-77B3-48C8-A729-AA5EA1C41B17}"/>
              </a:ext>
            </a:extLst>
          </p:cNvPr>
          <p:cNvSpPr txBox="1">
            <a:spLocks noChangeArrowheads="1"/>
          </p:cNvSpPr>
          <p:nvPr/>
        </p:nvSpPr>
        <p:spPr bwMode="auto">
          <a:xfrm>
            <a:off x="1143000" y="1709678"/>
            <a:ext cx="699134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vi-VN" altLang="en-US" sz="3000">
                <a:solidFill>
                  <a:srgbClr val="000000"/>
                </a:solidFill>
                <a:latin typeface="Times New Roman" panose="02020603050405020304" pitchFamily="18" charset="0"/>
              </a:rPr>
              <a:t>- Học thuộc phần ghi nhớ</a:t>
            </a:r>
          </a:p>
          <a:p>
            <a:pPr algn="just" eaLnBrk="0" fontAlgn="base" hangingPunct="0">
              <a:spcBef>
                <a:spcPct val="50000"/>
              </a:spcBef>
              <a:spcAft>
                <a:spcPct val="0"/>
              </a:spcAft>
              <a:buFont typeface="Wingdings" panose="05000000000000000000" pitchFamily="2" charset="2"/>
              <a:buNone/>
            </a:pPr>
            <a:r>
              <a:rPr lang="vi-VN" altLang="en-US" sz="3000">
                <a:solidFill>
                  <a:srgbClr val="000000"/>
                </a:solidFill>
                <a:latin typeface="Times New Roman" panose="02020603050405020304" pitchFamily="18" charset="0"/>
              </a:rPr>
              <a:t>- </a:t>
            </a:r>
            <a:r>
              <a:rPr lang="en-US" altLang="en-US" sz="3000">
                <a:solidFill>
                  <a:srgbClr val="000000"/>
                </a:solidFill>
                <a:latin typeface="Times New Roman" panose="02020603050405020304" pitchFamily="18" charset="0"/>
              </a:rPr>
              <a:t>T</a:t>
            </a:r>
            <a:r>
              <a:rPr lang="en-US" altLang="vi-VN" sz="3000">
                <a:solidFill>
                  <a:srgbClr val="000000"/>
                </a:solidFill>
                <a:latin typeface="Times New Roman" panose="02020603050405020304" pitchFamily="18" charset="0"/>
              </a:rPr>
              <a:t>hực hiện tốt việc sử dụng đồ ăn, uống ở nhiệt độ phù hợp đảm bảo giữ sức khỏe và nhắc nhở những người thân cùng thực hiện.</a:t>
            </a:r>
          </a:p>
          <a:p>
            <a:pPr algn="just" eaLnBrk="0" fontAlgn="base" hangingPunct="0">
              <a:spcBef>
                <a:spcPct val="50000"/>
              </a:spcBef>
              <a:spcAft>
                <a:spcPct val="0"/>
              </a:spcAft>
              <a:buFont typeface="Wingdings" panose="05000000000000000000" pitchFamily="2" charset="2"/>
              <a:buNone/>
            </a:pPr>
            <a:r>
              <a:rPr lang="en-US" altLang="vi-VN" sz="3000">
                <a:solidFill>
                  <a:srgbClr val="000000"/>
                </a:solidFill>
                <a:latin typeface="Times New Roman" panose="02020603050405020304" pitchFamily="18" charset="0"/>
              </a:rPr>
              <a:t>- Xem bài sau: </a:t>
            </a:r>
            <a:r>
              <a:rPr lang="en-US" altLang="vi-VN" sz="3000">
                <a:solidFill>
                  <a:srgbClr val="0000FF"/>
                </a:solidFill>
                <a:latin typeface="Times New Roman" panose="02020603050405020304" pitchFamily="18" charset="0"/>
              </a:rPr>
              <a:t>Nóng, lạnh và nhiệt độ (tiếp) </a:t>
            </a:r>
            <a:endParaRPr lang="vi-VN" altLang="en-US" sz="3000">
              <a:solidFill>
                <a:srgbClr val="0000FF"/>
              </a:solidFill>
              <a:latin typeface="Times New Roman" panose="02020603050405020304" pitchFamily="18" charset="0"/>
            </a:endParaRPr>
          </a:p>
        </p:txBody>
      </p:sp>
      <p:sp>
        <p:nvSpPr>
          <p:cNvPr id="25603" name="WordArt 5">
            <a:extLst>
              <a:ext uri="{FF2B5EF4-FFF2-40B4-BE49-F238E27FC236}">
                <a16:creationId xmlns:a16="http://schemas.microsoft.com/office/drawing/2014/main" id="{5F2E0DF2-777B-49DC-9E07-47AF086C2248}"/>
              </a:ext>
            </a:extLst>
          </p:cNvPr>
          <p:cNvSpPr>
            <a:spLocks noChangeArrowheads="1" noChangeShapeType="1" noTextEdit="1"/>
          </p:cNvSpPr>
          <p:nvPr/>
        </p:nvSpPr>
        <p:spPr bwMode="auto">
          <a:xfrm>
            <a:off x="3257551" y="762000"/>
            <a:ext cx="3002756"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Ở nhà</a:t>
            </a:r>
          </a:p>
        </p:txBody>
      </p:sp>
      <p:pic>
        <p:nvPicPr>
          <p:cNvPr id="33796" name="Picture 101">
            <a:extLst>
              <a:ext uri="{FF2B5EF4-FFF2-40B4-BE49-F238E27FC236}">
                <a16:creationId xmlns:a16="http://schemas.microsoft.com/office/drawing/2014/main" id="{FF1228D8-CFB4-469F-B214-3F381215C006}"/>
              </a:ext>
            </a:extLst>
          </p:cNvPr>
          <p:cNvPicPr>
            <a:picLocks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b="10052"/>
          <a:stretch>
            <a:fillRect/>
          </a:stretch>
        </p:blipFill>
        <p:spPr bwMode="auto">
          <a:xfrm>
            <a:off x="742950" y="4648200"/>
            <a:ext cx="1543050" cy="158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76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ppt_x</p:attrName>
                                        </p:attrNameLst>
                                      </p:cBhvr>
                                      <p:tavLst>
                                        <p:tav tm="0">
                                          <p:val>
                                            <p:strVal val="#ppt_x"/>
                                          </p:val>
                                        </p:tav>
                                        <p:tav tm="100000">
                                          <p:val>
                                            <p:strVal val="#ppt_x"/>
                                          </p:val>
                                        </p:tav>
                                      </p:tavLst>
                                    </p:anim>
                                    <p:anim calcmode="lin" valueType="num">
                                      <p:cBhvr>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WordArt 5">
            <a:extLst>
              <a:ext uri="{FF2B5EF4-FFF2-40B4-BE49-F238E27FC236}">
                <a16:creationId xmlns:a16="http://schemas.microsoft.com/office/drawing/2014/main" id="{CF225F58-9505-4BF2-AC80-0D9C39B7186B}"/>
              </a:ext>
            </a:extLst>
          </p:cNvPr>
          <p:cNvSpPr>
            <a:spLocks noChangeArrowheads="1" noChangeShapeType="1" noTextEdit="1"/>
          </p:cNvSpPr>
          <p:nvPr/>
        </p:nvSpPr>
        <p:spPr bwMode="auto">
          <a:xfrm>
            <a:off x="4000502" y="609600"/>
            <a:ext cx="1419225" cy="412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14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GHI VỞ</a:t>
            </a:r>
          </a:p>
        </p:txBody>
      </p:sp>
      <p:sp>
        <p:nvSpPr>
          <p:cNvPr id="34819" name="Text Box 2">
            <a:extLst>
              <a:ext uri="{FF2B5EF4-FFF2-40B4-BE49-F238E27FC236}">
                <a16:creationId xmlns:a16="http://schemas.microsoft.com/office/drawing/2014/main" id="{3D4C934B-05B8-4D9C-849C-35A4A84FF220}"/>
              </a:ext>
            </a:extLst>
          </p:cNvPr>
          <p:cNvSpPr txBox="1">
            <a:spLocks noChangeArrowheads="1"/>
          </p:cNvSpPr>
          <p:nvPr/>
        </p:nvSpPr>
        <p:spPr bwMode="auto">
          <a:xfrm>
            <a:off x="1200151" y="1219210"/>
            <a:ext cx="7016354" cy="341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Thứ ... ngày ... tháng 3 năm 2022</a:t>
            </a:r>
          </a:p>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Khoa học</a:t>
            </a:r>
          </a:p>
          <a:p>
            <a:pPr algn="ctr" eaLnBrk="0" fontAlgn="base" hangingPunct="0">
              <a:lnSpc>
                <a:spcPct val="130000"/>
              </a:lnSpc>
              <a:spcBef>
                <a:spcPct val="0"/>
              </a:spcBef>
              <a:spcAft>
                <a:spcPct val="0"/>
              </a:spcAft>
            </a:pPr>
            <a:r>
              <a:rPr lang="vi-VN" altLang="en-US" sz="2800">
                <a:solidFill>
                  <a:srgbClr val="FF0000"/>
                </a:solidFill>
                <a:latin typeface="Times New Roman" panose="02020603050405020304" pitchFamily="18" charset="0"/>
              </a:rPr>
              <a:t>Bài: Nóng, lạnh và nhiệt độ (100)</a:t>
            </a:r>
          </a:p>
          <a:p>
            <a:pPr eaLnBrk="0" fontAlgn="base" hangingPunct="0">
              <a:lnSpc>
                <a:spcPct val="110000"/>
              </a:lnSpc>
              <a:spcBef>
                <a:spcPct val="0"/>
              </a:spcBef>
              <a:spcAft>
                <a:spcPct val="0"/>
              </a:spcAft>
            </a:pPr>
            <a:r>
              <a:rPr lang="en-US" altLang="vi-VN" sz="2800">
                <a:solidFill>
                  <a:srgbClr val="000000"/>
                </a:solidFill>
                <a:latin typeface="Times New Roman" panose="02020603050405020304" pitchFamily="18" charset="0"/>
                <a:ea typeface="SimSun" panose="02010600030101010101" pitchFamily="2" charset="-122"/>
              </a:rPr>
              <a:t>1. Vật nóng có nhiệt độ cao hơn vật lạnh.</a:t>
            </a:r>
          </a:p>
          <a:p>
            <a:pPr eaLnBrk="0" fontAlgn="base" hangingPunct="0">
              <a:lnSpc>
                <a:spcPct val="110000"/>
              </a:lnSpc>
              <a:spcBef>
                <a:spcPct val="0"/>
              </a:spcBef>
              <a:spcAft>
                <a:spcPct val="0"/>
              </a:spcAft>
            </a:pPr>
            <a:r>
              <a:rPr lang="en-US" altLang="vi-VN" sz="2800">
                <a:solidFill>
                  <a:srgbClr val="000000"/>
                </a:solidFill>
                <a:latin typeface="Times New Roman" panose="02020603050405020304" pitchFamily="18" charset="0"/>
                <a:ea typeface="SimSun" panose="02010600030101010101" pitchFamily="2" charset="-122"/>
              </a:rPr>
              <a:t>2. Nhiệt độ nước sôi là 100</a:t>
            </a:r>
            <a:r>
              <a:rPr lang="en-US" altLang="vi-VN" sz="2800" baseline="30000">
                <a:solidFill>
                  <a:srgbClr val="000000"/>
                </a:solidFill>
                <a:latin typeface="Times New Roman" panose="02020603050405020304" pitchFamily="18" charset="0"/>
                <a:ea typeface="SimSun" panose="02010600030101010101" pitchFamily="2" charset="-122"/>
              </a:rPr>
              <a:t>0</a:t>
            </a:r>
            <a:r>
              <a:rPr lang="en-US" altLang="vi-VN" sz="2800">
                <a:solidFill>
                  <a:srgbClr val="000000"/>
                </a:solidFill>
                <a:latin typeface="Times New Roman" panose="02020603050405020304" pitchFamily="18" charset="0"/>
                <a:ea typeface="SimSun" panose="02010600030101010101" pitchFamily="2" charset="-122"/>
              </a:rPr>
              <a:t>C, của nước đá đang tan là 0</a:t>
            </a:r>
            <a:r>
              <a:rPr lang="en-US" altLang="vi-VN" sz="2800" baseline="30000">
                <a:solidFill>
                  <a:srgbClr val="000000"/>
                </a:solidFill>
                <a:latin typeface="Times New Roman" panose="02020603050405020304" pitchFamily="18" charset="0"/>
                <a:ea typeface="SimSun" panose="02010600030101010101" pitchFamily="2" charset="-122"/>
              </a:rPr>
              <a:t>0</a:t>
            </a:r>
            <a:r>
              <a:rPr lang="en-US" altLang="vi-VN" sz="2800">
                <a:solidFill>
                  <a:srgbClr val="000000"/>
                </a:solidFill>
                <a:latin typeface="Times New Roman" panose="02020603050405020304" pitchFamily="18" charset="0"/>
                <a:ea typeface="SimSun" panose="02010600030101010101" pitchFamily="2" charset="-122"/>
              </a:rPr>
              <a:t>C, của cơ thể người khoảng 37</a:t>
            </a:r>
            <a:r>
              <a:rPr lang="en-US" altLang="vi-VN" sz="2800" baseline="30000">
                <a:solidFill>
                  <a:srgbClr val="000000"/>
                </a:solidFill>
                <a:latin typeface="Times New Roman" panose="02020603050405020304" pitchFamily="18" charset="0"/>
                <a:ea typeface="SimSun" panose="02010600030101010101" pitchFamily="2" charset="-122"/>
              </a:rPr>
              <a:t>0</a:t>
            </a:r>
            <a:r>
              <a:rPr lang="en-US" altLang="vi-VN" sz="2800">
                <a:solidFill>
                  <a:srgbClr val="000000"/>
                </a:solidFill>
                <a:latin typeface="Times New Roman" panose="02020603050405020304" pitchFamily="18" charset="0"/>
                <a:ea typeface="SimSun" panose="02010600030101010101" pitchFamily="2" charset="-122"/>
              </a:rPr>
              <a:t>C.</a:t>
            </a:r>
          </a:p>
          <a:p>
            <a:pPr eaLnBrk="0" fontAlgn="base" hangingPunct="0">
              <a:lnSpc>
                <a:spcPct val="110000"/>
              </a:lnSpc>
              <a:spcBef>
                <a:spcPct val="0"/>
              </a:spcBef>
              <a:spcAft>
                <a:spcPct val="0"/>
              </a:spcAft>
            </a:pPr>
            <a:r>
              <a:rPr lang="en-US" altLang="vi-VN" sz="2800">
                <a:solidFill>
                  <a:srgbClr val="000000"/>
                </a:solidFill>
                <a:latin typeface="Times New Roman" panose="02020603050405020304" pitchFamily="18" charset="0"/>
                <a:ea typeface="SimSun" panose="02010600030101010101" pitchFamily="2" charset="-122"/>
              </a:rPr>
              <a:t> </a:t>
            </a:r>
          </a:p>
        </p:txBody>
      </p:sp>
    </p:spTree>
    <p:extLst>
      <p:ext uri="{BB962C8B-B14F-4D97-AF65-F5344CB8AC3E}">
        <p14:creationId xmlns:p14="http://schemas.microsoft.com/office/powerpoint/2010/main" val="1477170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ppt_x"/>
                                          </p:val>
                                        </p:tav>
                                        <p:tav tm="100000">
                                          <p:val>
                                            <p:strVal val="#ppt_x"/>
                                          </p:val>
                                        </p:tav>
                                      </p:tavLst>
                                    </p:anim>
                                    <p:anim calcmode="lin" valueType="num">
                                      <p:cBhvr>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A91EAD-7326-485A-AC43-2627B1DC7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0"/>
            <a:ext cx="9144000" cy="6781800"/>
          </a:xfrm>
          <a:prstGeom prst="rect">
            <a:avLst/>
          </a:prstGeom>
        </p:spPr>
      </p:pic>
      <p:sp>
        <p:nvSpPr>
          <p:cNvPr id="7" name="Rectangle 6">
            <a:extLst>
              <a:ext uri="{FF2B5EF4-FFF2-40B4-BE49-F238E27FC236}">
                <a16:creationId xmlns:a16="http://schemas.microsoft.com/office/drawing/2014/main" id="{688E149A-2F95-41ED-9D96-C413EDE0B7FE}"/>
              </a:ext>
            </a:extLst>
          </p:cNvPr>
          <p:cNvSpPr/>
          <p:nvPr/>
        </p:nvSpPr>
        <p:spPr>
          <a:xfrm>
            <a:off x="2895600" y="1295412"/>
            <a:ext cx="3581400" cy="492443"/>
          </a:xfrm>
          <a:prstGeom prst="rect">
            <a:avLst/>
          </a:prstGeom>
        </p:spPr>
        <p:txBody>
          <a:bodyPr wrap="square">
            <a:spAutoFit/>
          </a:bodyPr>
          <a:lstStyle/>
          <a:p>
            <a:pPr>
              <a:defRPr/>
            </a:pPr>
            <a:r>
              <a:rPr lang="en-US" sz="2600" b="1" dirty="0">
                <a:solidFill>
                  <a:srgbClr val="FFFF00"/>
                </a:solidFill>
                <a:latin typeface="Times New Roman" pitchFamily="18" charset="0"/>
                <a:cs typeface="Times New Roman" pitchFamily="18" charset="0"/>
              </a:rPr>
              <a:t>CỦNG CỐ - DẶN DÒ</a:t>
            </a:r>
          </a:p>
        </p:txBody>
      </p:sp>
      <p:sp>
        <p:nvSpPr>
          <p:cNvPr id="8" name="Rectangle 7">
            <a:extLst>
              <a:ext uri="{FF2B5EF4-FFF2-40B4-BE49-F238E27FC236}">
                <a16:creationId xmlns:a16="http://schemas.microsoft.com/office/drawing/2014/main" id="{B5ABC489-F543-41EC-8E99-871A90F24DF0}"/>
              </a:ext>
            </a:extLst>
          </p:cNvPr>
          <p:cNvSpPr/>
          <p:nvPr/>
        </p:nvSpPr>
        <p:spPr>
          <a:xfrm>
            <a:off x="1447800" y="2475457"/>
            <a:ext cx="6858000" cy="3539430"/>
          </a:xfrm>
          <a:prstGeom prst="rect">
            <a:avLst/>
          </a:prstGeom>
        </p:spPr>
        <p:txBody>
          <a:bodyPr wrap="square">
            <a:spAutoFit/>
          </a:bodyPr>
          <a:lstStyle/>
          <a:p>
            <a:r>
              <a:rPr lang="vi-VN" sz="2800" b="1" dirty="0">
                <a:solidFill>
                  <a:srgbClr val="0033CC"/>
                </a:solidFill>
                <a:latin typeface="Times New Roman"/>
              </a:rPr>
              <a:t>   - Về nhà các em phải biết: Khi đi dưới trời nắng cần đội mũ, mặc áo khoác hoặc đeo kính râm, không được nhìn thẳng vào ánh sáng quá mạnh khi xem tivi hay ngồi học bài phải đúng cách để tránh gây hại cho mắt</a:t>
            </a:r>
          </a:p>
          <a:p>
            <a:r>
              <a:rPr lang="vi-VN" sz="2800" b="1" dirty="0">
                <a:solidFill>
                  <a:srgbClr val="0033CC"/>
                </a:solidFill>
                <a:latin typeface="Times New Roman"/>
              </a:rPr>
              <a:t>   - Chuẩn bị bài mới: Nóng lạnh và nhiệt độ.</a:t>
            </a:r>
            <a:endParaRPr lang="en-US" sz="2800" b="1" dirty="0">
              <a:solidFill>
                <a:srgbClr val="0033CC"/>
              </a:solidFill>
              <a:cs typeface="Times New Roman" pitchFamily="18" charset="0"/>
            </a:endParaRPr>
          </a:p>
        </p:txBody>
      </p:sp>
      <p:pic>
        <p:nvPicPr>
          <p:cNvPr id="5" name="Picture 4">
            <a:extLst>
              <a:ext uri="{FF2B5EF4-FFF2-40B4-BE49-F238E27FC236}">
                <a16:creationId xmlns:a16="http://schemas.microsoft.com/office/drawing/2014/main" id="{119865A5-739C-46D5-ACE7-A2818A959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210"/>
            <a:ext cx="9144000" cy="6858000"/>
          </a:xfrm>
          <a:prstGeom prst="rect">
            <a:avLst/>
          </a:prstGeom>
        </p:spPr>
      </p:pic>
      <p:sp>
        <p:nvSpPr>
          <p:cNvPr id="6" name="TextBox 5">
            <a:extLst>
              <a:ext uri="{FF2B5EF4-FFF2-40B4-BE49-F238E27FC236}">
                <a16:creationId xmlns:a16="http://schemas.microsoft.com/office/drawing/2014/main" id="{864B43D1-820B-40FC-AAE5-6F05B1A9EAFC}"/>
              </a:ext>
            </a:extLst>
          </p:cNvPr>
          <p:cNvSpPr txBox="1"/>
          <p:nvPr/>
        </p:nvSpPr>
        <p:spPr>
          <a:xfrm>
            <a:off x="1101012" y="1541633"/>
            <a:ext cx="7620000" cy="2717205"/>
          </a:xfrm>
          <a:prstGeom prst="rect">
            <a:avLst/>
          </a:prstGeom>
          <a:noFill/>
        </p:spPr>
        <p:txBody>
          <a:bodyPr wrap="square" rtlCol="0">
            <a:prstTxWarp prst="textArchUp">
              <a:avLst/>
            </a:prstTxWarp>
            <a:spAutoFit/>
          </a:bodyPr>
          <a:lstStyle/>
          <a:p>
            <a:pPr algn="ctr"/>
            <a:r>
              <a:rPr lang="en-US" sz="6000" b="1" dirty="0">
                <a:solidFill>
                  <a:srgbClr val="00B0F0"/>
                </a:solidFill>
                <a:latin typeface="Times New Roman" pitchFamily="18" charset="0"/>
                <a:cs typeface="Times New Roman" pitchFamily="18" charset="0"/>
              </a:rPr>
              <a:t>TIẾT HỌC KẾT THÚC</a:t>
            </a:r>
          </a:p>
        </p:txBody>
      </p:sp>
      <p:sp>
        <p:nvSpPr>
          <p:cNvPr id="2" name="Rectangle 1">
            <a:extLst>
              <a:ext uri="{FF2B5EF4-FFF2-40B4-BE49-F238E27FC236}">
                <a16:creationId xmlns:a16="http://schemas.microsoft.com/office/drawing/2014/main" id="{313F5DBF-7585-4D1E-8A7F-1699CD6C3BE7}"/>
              </a:ext>
            </a:extLst>
          </p:cNvPr>
          <p:cNvSpPr/>
          <p:nvPr/>
        </p:nvSpPr>
        <p:spPr>
          <a:xfrm>
            <a:off x="647700" y="2967028"/>
            <a:ext cx="8458200" cy="1446550"/>
          </a:xfrm>
          <a:prstGeom prst="rect">
            <a:avLst/>
          </a:prstGeom>
        </p:spPr>
        <p:txBody>
          <a:bodyPr wrap="square">
            <a:spAutoFit/>
          </a:bodyPr>
          <a:lstStyle/>
          <a:p>
            <a:pPr algn="ctr"/>
            <a:r>
              <a:rPr lang="en-US" sz="4400" b="1" dirty="0">
                <a:solidFill>
                  <a:srgbClr val="D60093"/>
                </a:solidFill>
                <a:latin typeface="Times New Roman" pitchFamily="18" charset="0"/>
                <a:cs typeface="Times New Roman" pitchFamily="18" charset="0"/>
              </a:rPr>
              <a:t>CHÚC CÁC EM CHĂM NGOAN HỌC GIỎI!</a:t>
            </a:r>
          </a:p>
        </p:txBody>
      </p:sp>
    </p:spTree>
    <p:extLst>
      <p:ext uri="{BB962C8B-B14F-4D97-AF65-F5344CB8AC3E}">
        <p14:creationId xmlns:p14="http://schemas.microsoft.com/office/powerpoint/2010/main" val="32217498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A8E3FC4D-DA92-402B-852B-94E43F25172D}"/>
              </a:ext>
            </a:extLst>
          </p:cNvPr>
          <p:cNvSpPr txBox="1">
            <a:spLocks noChangeArrowheads="1"/>
          </p:cNvSpPr>
          <p:nvPr/>
        </p:nvSpPr>
        <p:spPr bwMode="auto">
          <a:xfrm>
            <a:off x="1044186" y="1143004"/>
            <a:ext cx="705445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Thứ ... ngày ... tháng 3 năm 2022</a:t>
            </a:r>
          </a:p>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Khoa học</a:t>
            </a:r>
          </a:p>
          <a:p>
            <a:pPr algn="ctr" eaLnBrk="0" fontAlgn="base" hangingPunct="0">
              <a:spcBef>
                <a:spcPct val="0"/>
              </a:spcBef>
              <a:spcAft>
                <a:spcPct val="0"/>
              </a:spcAft>
            </a:pPr>
            <a:r>
              <a:rPr lang="vi-VN" altLang="en-US" sz="2800">
                <a:solidFill>
                  <a:srgbClr val="FF0000"/>
                </a:solidFill>
                <a:latin typeface="Times New Roman" panose="02020603050405020304" pitchFamily="18" charset="0"/>
              </a:rPr>
              <a:t>Bài: Nóng, lạnh và nhiệt độ (100)</a:t>
            </a:r>
          </a:p>
        </p:txBody>
      </p:sp>
      <p:pic>
        <p:nvPicPr>
          <p:cNvPr id="16387" name="Picture 101">
            <a:extLst>
              <a:ext uri="{FF2B5EF4-FFF2-40B4-BE49-F238E27FC236}">
                <a16:creationId xmlns:a16="http://schemas.microsoft.com/office/drawing/2014/main" id="{199A8487-4615-4202-A77B-613E0A63E272}"/>
              </a:ext>
            </a:extLst>
          </p:cNvPr>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3200400"/>
            <a:ext cx="2772966"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00">
            <a:extLst>
              <a:ext uri="{FF2B5EF4-FFF2-40B4-BE49-F238E27FC236}">
                <a16:creationId xmlns:a16="http://schemas.microsoft.com/office/drawing/2014/main" id="{EF3A48D8-123E-4E34-B5A7-84AD9DC74CB6}"/>
              </a:ext>
            </a:extLst>
          </p:cNvPr>
          <p:cNvPicPr>
            <a:picLocks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42958" y="3713163"/>
            <a:ext cx="2680097"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8415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CF04795-1BC7-4C64-9AAF-B57F7C21F0B0}"/>
              </a:ext>
            </a:extLst>
          </p:cNvPr>
          <p:cNvSpPr/>
          <p:nvPr/>
        </p:nvSpPr>
        <p:spPr>
          <a:xfrm>
            <a:off x="2914654" y="1219200"/>
            <a:ext cx="3452813"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noProof="1">
              <a:solidFill>
                <a:srgbClr val="FFFFFF"/>
              </a:solidFill>
            </a:endParaRPr>
          </a:p>
        </p:txBody>
      </p:sp>
      <p:sp>
        <p:nvSpPr>
          <p:cNvPr id="17411" name="Text Box 1">
            <a:extLst>
              <a:ext uri="{FF2B5EF4-FFF2-40B4-BE49-F238E27FC236}">
                <a16:creationId xmlns:a16="http://schemas.microsoft.com/office/drawing/2014/main" id="{B354AA72-6367-4041-9058-1D4C72FF43DC}"/>
              </a:ext>
            </a:extLst>
          </p:cNvPr>
          <p:cNvSpPr txBox="1">
            <a:spLocks noChangeArrowheads="1"/>
          </p:cNvSpPr>
          <p:nvPr/>
        </p:nvSpPr>
        <p:spPr bwMode="auto">
          <a:xfrm>
            <a:off x="2274094" y="1244031"/>
            <a:ext cx="4660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vi-VN" altLang="en-US" sz="3200" b="1">
                <a:solidFill>
                  <a:srgbClr val="FF0000"/>
                </a:solidFill>
                <a:latin typeface="Times New Roman" panose="02020603050405020304" pitchFamily="18" charset="0"/>
              </a:rPr>
              <a:t>YÊU CẦU CẦN ĐẠT</a:t>
            </a:r>
          </a:p>
        </p:txBody>
      </p:sp>
      <p:sp>
        <p:nvSpPr>
          <p:cNvPr id="17412" name="Text Box 1">
            <a:extLst>
              <a:ext uri="{FF2B5EF4-FFF2-40B4-BE49-F238E27FC236}">
                <a16:creationId xmlns:a16="http://schemas.microsoft.com/office/drawing/2014/main" id="{6BA6A0B4-36B9-43D2-9811-E5C42E95D48C}"/>
              </a:ext>
            </a:extLst>
          </p:cNvPr>
          <p:cNvSpPr txBox="1">
            <a:spLocks noChangeArrowheads="1"/>
          </p:cNvSpPr>
          <p:nvPr/>
        </p:nvSpPr>
        <p:spPr bwMode="auto">
          <a:xfrm>
            <a:off x="1295400" y="2151072"/>
            <a:ext cx="689252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vi-VN" altLang="en-US" sz="3200">
                <a:solidFill>
                  <a:srgbClr val="000000"/>
                </a:solidFill>
                <a:latin typeface="Times New Roman" panose="02020603050405020304" pitchFamily="18" charset="0"/>
              </a:rPr>
              <a:t>- Nhận biết các vật có nhiệt độ cao, thấp và sự nóng, lạnh.</a:t>
            </a:r>
          </a:p>
          <a:p>
            <a:pPr fontAlgn="base">
              <a:spcBef>
                <a:spcPct val="0"/>
              </a:spcBef>
              <a:spcAft>
                <a:spcPct val="0"/>
              </a:spcAft>
            </a:pPr>
            <a:endParaRPr lang="vi-VN" altLang="en-US" sz="3200">
              <a:solidFill>
                <a:srgbClr val="000000"/>
              </a:solidFill>
              <a:latin typeface="Times New Roman" panose="02020603050405020304" pitchFamily="18" charset="0"/>
            </a:endParaRPr>
          </a:p>
          <a:p>
            <a:pPr fontAlgn="base">
              <a:spcBef>
                <a:spcPct val="0"/>
              </a:spcBef>
              <a:spcAft>
                <a:spcPct val="0"/>
              </a:spcAft>
            </a:pPr>
            <a:r>
              <a:rPr lang="vi-VN" altLang="en-US" sz="3200">
                <a:solidFill>
                  <a:srgbClr val="000000"/>
                </a:solidFill>
                <a:latin typeface="Times New Roman" panose="02020603050405020304" pitchFamily="18" charset="0"/>
              </a:rPr>
              <a:t>- Biết sử dụng nhiệt kế để đo nhiệt độ trong những trường hợp đơn giản.</a:t>
            </a:r>
          </a:p>
        </p:txBody>
      </p:sp>
    </p:spTree>
    <p:extLst>
      <p:ext uri="{BB962C8B-B14F-4D97-AF65-F5344CB8AC3E}">
        <p14:creationId xmlns:p14="http://schemas.microsoft.com/office/powerpoint/2010/main" val="411317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5" descr="33"/>
          <p:cNvPicPr>
            <a:picLocks noChangeAspect="1" noChangeArrowheads="1" noCrop="1"/>
          </p:cNvPicPr>
          <p:nvPr/>
        </p:nvPicPr>
        <p:blipFill>
          <a:blip r:embed="rId2"/>
          <a:srcRect/>
          <a:stretch>
            <a:fillRect/>
          </a:stretch>
        </p:blipFill>
        <p:spPr bwMode="auto">
          <a:xfrm>
            <a:off x="0" y="5638800"/>
            <a:ext cx="915988" cy="1219200"/>
          </a:xfrm>
          <a:prstGeom prst="rect">
            <a:avLst/>
          </a:prstGeom>
          <a:noFill/>
          <a:ln w="9525">
            <a:noFill/>
            <a:miter lim="800000"/>
            <a:headEnd/>
            <a:tailEnd/>
          </a:ln>
        </p:spPr>
      </p:pic>
      <p:pic>
        <p:nvPicPr>
          <p:cNvPr id="13314" name="Picture 20" descr="33"/>
          <p:cNvPicPr>
            <a:picLocks noChangeAspect="1" noChangeArrowheads="1" noCrop="1"/>
          </p:cNvPicPr>
          <p:nvPr/>
        </p:nvPicPr>
        <p:blipFill>
          <a:blip r:embed="rId2"/>
          <a:srcRect/>
          <a:stretch>
            <a:fillRect/>
          </a:stretch>
        </p:blipFill>
        <p:spPr bwMode="auto">
          <a:xfrm>
            <a:off x="8228013" y="5638800"/>
            <a:ext cx="915987" cy="1219200"/>
          </a:xfrm>
          <a:prstGeom prst="rect">
            <a:avLst/>
          </a:prstGeom>
          <a:noFill/>
          <a:ln w="9525">
            <a:noFill/>
            <a:miter lim="800000"/>
            <a:headEnd/>
            <a:tailEnd/>
          </a:ln>
        </p:spPr>
      </p:pic>
      <p:pic>
        <p:nvPicPr>
          <p:cNvPr id="13315" name="Picture 14" descr="Firewrk8"/>
          <p:cNvPicPr>
            <a:picLocks noChangeAspect="1" noChangeArrowheads="1"/>
          </p:cNvPicPr>
          <p:nvPr/>
        </p:nvPicPr>
        <p:blipFill>
          <a:blip r:embed="rId3">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13316" name="WordArt 8"/>
          <p:cNvSpPr>
            <a:spLocks noChangeArrowheads="1" noChangeShapeType="1" noTextEdit="1"/>
          </p:cNvSpPr>
          <p:nvPr/>
        </p:nvSpPr>
        <p:spPr bwMode="auto">
          <a:xfrm>
            <a:off x="2057400" y="762000"/>
            <a:ext cx="3810000" cy="10668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1600"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HOẠT ĐỘNG 1</a:t>
            </a:r>
          </a:p>
        </p:txBody>
      </p:sp>
      <p:pic>
        <p:nvPicPr>
          <p:cNvPr id="13317" name="Picture 12" descr="Firewrk8"/>
          <p:cNvPicPr>
            <a:picLocks noChangeAspect="1" noChangeArrowheads="1"/>
          </p:cNvPicPr>
          <p:nvPr/>
        </p:nvPicPr>
        <p:blipFill>
          <a:blip r:embed="rId3">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13318" name="WordArt 11"/>
          <p:cNvSpPr>
            <a:spLocks noChangeArrowheads="1" noChangeShapeType="1" noTextEdit="1"/>
          </p:cNvSpPr>
          <p:nvPr/>
        </p:nvSpPr>
        <p:spPr bwMode="auto">
          <a:xfrm>
            <a:off x="685800" y="2667000"/>
            <a:ext cx="7772400" cy="16764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SỰ TRUYỀN NHIỆT  CỦA VẬT</a:t>
            </a:r>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3319" name="Picture 14" descr="Firewrk8"/>
          <p:cNvPicPr>
            <a:picLocks noChangeAspect="1" noChangeArrowheads="1"/>
          </p:cNvPicPr>
          <p:nvPr/>
        </p:nvPicPr>
        <p:blipFill>
          <a:blip r:embed="rId3">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13320" name="Picture 14" descr="Firewrk8"/>
          <p:cNvPicPr>
            <a:picLocks noChangeAspect="1" noChangeArrowheads="1"/>
          </p:cNvPicPr>
          <p:nvPr/>
        </p:nvPicPr>
        <p:blipFill>
          <a:blip r:embed="rId3">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extLst>
      <p:ext uri="{BB962C8B-B14F-4D97-AF65-F5344CB8AC3E}">
        <p14:creationId xmlns:p14="http://schemas.microsoft.com/office/powerpoint/2010/main" val="1161349568"/>
      </p:ext>
    </p:extLst>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152400" y="-152400"/>
            <a:ext cx="8534400" cy="1538883"/>
          </a:xfrm>
          <a:prstGeom prst="rect">
            <a:avLst/>
          </a:prstGeom>
          <a:noFill/>
          <a:ln w="9525">
            <a:noFill/>
            <a:miter lim="800000"/>
            <a:headEnd/>
            <a:tailEnd/>
          </a:ln>
        </p:spPr>
        <p:txBody>
          <a:bodyPr>
            <a:spAutoFit/>
          </a:bodyPr>
          <a:lstStyle/>
          <a:p>
            <a:pPr algn="just" fontAlgn="base">
              <a:spcBef>
                <a:spcPct val="0"/>
              </a:spcBef>
              <a:spcAft>
                <a:spcPct val="0"/>
              </a:spcAft>
            </a:pPr>
            <a:r>
              <a:rPr lang="en-US" sz="5400" b="1">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Em hãy kể tên một số vật nóng và vật lạnh thường gặp hằng ngày?</a:t>
            </a:r>
          </a:p>
        </p:txBody>
      </p:sp>
      <p:sp>
        <p:nvSpPr>
          <p:cNvPr id="4" name="Rectangle 16"/>
          <p:cNvSpPr>
            <a:spLocks noChangeArrowheads="1"/>
          </p:cNvSpPr>
          <p:nvPr/>
        </p:nvSpPr>
        <p:spPr bwMode="auto">
          <a:xfrm>
            <a:off x="914400" y="1397000"/>
            <a:ext cx="1992853" cy="646331"/>
          </a:xfrm>
          <a:prstGeom prst="rect">
            <a:avLst/>
          </a:prstGeom>
          <a:noFill/>
          <a:ln w="9525">
            <a:noFill/>
            <a:miter lim="800000"/>
            <a:headEnd/>
            <a:tailEnd/>
          </a:ln>
        </p:spPr>
        <p:txBody>
          <a:bodyPr wrap="none">
            <a:spAutoFit/>
          </a:bodyPr>
          <a:lstStyle/>
          <a:p>
            <a:r>
              <a:rPr lang="en-US" sz="3600" b="1">
                <a:solidFill>
                  <a:srgbClr val="FF0000"/>
                </a:solidFill>
                <a:latin typeface="Times New Roman" pitchFamily="18" charset="0"/>
                <a:cs typeface="Times New Roman" pitchFamily="18" charset="0"/>
              </a:rPr>
              <a:t>Vật nóng</a:t>
            </a:r>
          </a:p>
        </p:txBody>
      </p:sp>
      <p:sp>
        <p:nvSpPr>
          <p:cNvPr id="5" name="Text Box 7"/>
          <p:cNvSpPr txBox="1">
            <a:spLocks noChangeArrowheads="1"/>
          </p:cNvSpPr>
          <p:nvPr/>
        </p:nvSpPr>
        <p:spPr bwMode="auto">
          <a:xfrm>
            <a:off x="5715000" y="1371600"/>
            <a:ext cx="1905000" cy="646331"/>
          </a:xfrm>
          <a:prstGeom prst="rect">
            <a:avLst/>
          </a:prstGeom>
          <a:noFill/>
          <a:ln w="9525">
            <a:noFill/>
            <a:miter lim="800000"/>
            <a:headEnd/>
            <a:tailEnd/>
          </a:ln>
        </p:spPr>
        <p:txBody>
          <a:bodyPr>
            <a:spAutoFit/>
          </a:bodyPr>
          <a:lstStyle/>
          <a:p>
            <a:r>
              <a:rPr lang="en-US" sz="3600" b="1">
                <a:solidFill>
                  <a:srgbClr val="FF0000"/>
                </a:solidFill>
                <a:latin typeface="Times New Roman" pitchFamily="18" charset="0"/>
                <a:cs typeface="Times New Roman" pitchFamily="18" charset="0"/>
              </a:rPr>
              <a:t>Vật lạnh</a:t>
            </a:r>
          </a:p>
        </p:txBody>
      </p:sp>
      <p:sp>
        <p:nvSpPr>
          <p:cNvPr id="6" name="Line 9"/>
          <p:cNvSpPr>
            <a:spLocks noChangeShapeType="1"/>
          </p:cNvSpPr>
          <p:nvPr/>
        </p:nvSpPr>
        <p:spPr bwMode="auto">
          <a:xfrm>
            <a:off x="4434841" y="1676400"/>
            <a:ext cx="0" cy="4427518"/>
          </a:xfrm>
          <a:prstGeom prst="line">
            <a:avLst/>
          </a:prstGeom>
          <a:noFill/>
          <a:ln w="9525">
            <a:solidFill>
              <a:schemeClr val="tx1"/>
            </a:solidFill>
            <a:round/>
            <a:headEnd/>
            <a:tailEnd/>
          </a:ln>
        </p:spPr>
        <p:txBody>
          <a:bodyPr/>
          <a:lstStyle/>
          <a:p>
            <a:endParaRPr lang="en-US"/>
          </a:p>
        </p:txBody>
      </p:sp>
      <p:sp>
        <p:nvSpPr>
          <p:cNvPr id="7" name="Text Box 12"/>
          <p:cNvSpPr txBox="1">
            <a:spLocks noChangeArrowheads="1"/>
          </p:cNvSpPr>
          <p:nvPr/>
        </p:nvSpPr>
        <p:spPr bwMode="auto">
          <a:xfrm>
            <a:off x="304800" y="2133600"/>
            <a:ext cx="3962400" cy="3970318"/>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 Nước đun nóng, hơi nước</a:t>
            </a:r>
          </a:p>
          <a:p>
            <a:r>
              <a:rPr lang="en-US" sz="3600" b="1">
                <a:latin typeface="Times New Roman" pitchFamily="18" charset="0"/>
                <a:cs typeface="Times New Roman" pitchFamily="18" charset="0"/>
              </a:rPr>
              <a:t>+ Nồi đang nấu ăn</a:t>
            </a:r>
          </a:p>
          <a:p>
            <a:r>
              <a:rPr lang="en-US" sz="3600" b="1">
                <a:latin typeface="Times New Roman" pitchFamily="18" charset="0"/>
                <a:cs typeface="Times New Roman" pitchFamily="18" charset="0"/>
              </a:rPr>
              <a:t>+ Gạch nung trong lò</a:t>
            </a:r>
          </a:p>
          <a:p>
            <a:r>
              <a:rPr lang="en-US" sz="3600" b="1">
                <a:latin typeface="Times New Roman" pitchFamily="18" charset="0"/>
                <a:cs typeface="Times New Roman" pitchFamily="18" charset="0"/>
              </a:rPr>
              <a:t>+ Nền đường khi trời nắng ….</a:t>
            </a:r>
          </a:p>
        </p:txBody>
      </p:sp>
      <p:sp>
        <p:nvSpPr>
          <p:cNvPr id="8" name="Text Box 11"/>
          <p:cNvSpPr txBox="1">
            <a:spLocks noChangeArrowheads="1"/>
          </p:cNvSpPr>
          <p:nvPr/>
        </p:nvSpPr>
        <p:spPr bwMode="auto">
          <a:xfrm>
            <a:off x="4765767" y="2209800"/>
            <a:ext cx="4114800" cy="3970318"/>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 Nước đá</a:t>
            </a:r>
          </a:p>
          <a:p>
            <a:r>
              <a:rPr lang="en-US" sz="3600" b="1">
                <a:latin typeface="Times New Roman" pitchFamily="18" charset="0"/>
                <a:cs typeface="Times New Roman" pitchFamily="18" charset="0"/>
              </a:rPr>
              <a:t>+ Khe tủ lạnh</a:t>
            </a:r>
          </a:p>
          <a:p>
            <a:r>
              <a:rPr lang="en-US" sz="3600" b="1">
                <a:latin typeface="Times New Roman" pitchFamily="18" charset="0"/>
                <a:cs typeface="Times New Roman" pitchFamily="18" charset="0"/>
              </a:rPr>
              <a:t>+  Đồ trong tủ lạnh (rau, củ quả để</a:t>
            </a:r>
            <a:r>
              <a:rPr lang="en-US" sz="2800" b="1">
                <a:latin typeface="Times New Roman" pitchFamily="18" charset="0"/>
                <a:cs typeface="Times New Roman" pitchFamily="18" charset="0"/>
              </a:rPr>
              <a:t> </a:t>
            </a:r>
            <a:r>
              <a:rPr lang="en-US" sz="3600" b="1">
                <a:latin typeface="Times New Roman" pitchFamily="18" charset="0"/>
                <a:cs typeface="Times New Roman" pitchFamily="18" charset="0"/>
              </a:rPr>
              <a:t>vào tủ lạnh, lúc lấy ra ta thấy rau, củ quả lạnh)…</a:t>
            </a:r>
          </a:p>
        </p:txBody>
      </p:sp>
    </p:spTree>
    <p:extLst>
      <p:ext uri="{BB962C8B-B14F-4D97-AF65-F5344CB8AC3E}">
        <p14:creationId xmlns:p14="http://schemas.microsoft.com/office/powerpoint/2010/main" val="19928893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Text Box 3"/>
          <p:cNvSpPr txBox="1">
            <a:spLocks noChangeArrowheads="1"/>
          </p:cNvSpPr>
          <p:nvPr/>
        </p:nvSpPr>
        <p:spPr bwMode="auto">
          <a:xfrm>
            <a:off x="39189" y="609600"/>
            <a:ext cx="929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dirty="0" err="1">
                <a:solidFill>
                  <a:srgbClr val="7030A0"/>
                </a:solidFill>
              </a:rPr>
              <a:t>Trong</a:t>
            </a:r>
            <a:r>
              <a:rPr lang="en-US" sz="3600" b="1" dirty="0">
                <a:solidFill>
                  <a:srgbClr val="7030A0"/>
                </a:solidFill>
              </a:rPr>
              <a:t> 3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nước</a:t>
            </a:r>
            <a:r>
              <a:rPr lang="en-US" sz="3600" b="1" dirty="0">
                <a:solidFill>
                  <a:srgbClr val="7030A0"/>
                </a:solidFill>
              </a:rPr>
              <a:t> </a:t>
            </a:r>
            <a:r>
              <a:rPr lang="en-US" sz="3600" b="1" dirty="0" err="1">
                <a:solidFill>
                  <a:srgbClr val="7030A0"/>
                </a:solidFill>
              </a:rPr>
              <a:t>dưới</a:t>
            </a:r>
            <a:r>
              <a:rPr lang="en-US" sz="3600" b="1" dirty="0">
                <a:solidFill>
                  <a:srgbClr val="7030A0"/>
                </a:solidFill>
              </a:rPr>
              <a:t> </a:t>
            </a:r>
            <a:r>
              <a:rPr lang="en-US" sz="3600" b="1" dirty="0" err="1">
                <a:solidFill>
                  <a:srgbClr val="7030A0"/>
                </a:solidFill>
              </a:rPr>
              <a:t>đây</a:t>
            </a:r>
            <a:r>
              <a:rPr lang="en-US" sz="3600" b="1" dirty="0">
                <a:solidFill>
                  <a:srgbClr val="7030A0"/>
                </a:solidFill>
              </a:rPr>
              <a:t>, </a:t>
            </a:r>
          </a:p>
          <a:p>
            <a:pPr algn="ctr" eaLnBrk="1" hangingPunct="1"/>
            <a:r>
              <a:rPr lang="en-US" sz="3600" b="1" dirty="0" err="1">
                <a:solidFill>
                  <a:srgbClr val="7030A0"/>
                </a:solidFill>
              </a:rPr>
              <a:t>cốc</a:t>
            </a:r>
            <a:r>
              <a:rPr lang="en-US" sz="3600" b="1" dirty="0">
                <a:solidFill>
                  <a:srgbClr val="7030A0"/>
                </a:solidFill>
              </a:rPr>
              <a:t> </a:t>
            </a:r>
            <a:r>
              <a:rPr lang="en-US" sz="3600" b="1" i="1" dirty="0">
                <a:solidFill>
                  <a:srgbClr val="7030A0"/>
                </a:solidFill>
              </a:rPr>
              <a:t>a</a:t>
            </a:r>
            <a:r>
              <a:rPr lang="en-US" sz="3600" b="1" dirty="0">
                <a:solidFill>
                  <a:srgbClr val="7030A0"/>
                </a:solidFill>
              </a:rPr>
              <a:t> </a:t>
            </a:r>
            <a:r>
              <a:rPr lang="en-US" sz="3600" b="1" dirty="0" err="1">
                <a:solidFill>
                  <a:srgbClr val="7030A0"/>
                </a:solidFill>
              </a:rPr>
              <a:t>nóng</a:t>
            </a:r>
            <a:r>
              <a:rPr lang="en-US" sz="3600" b="1" dirty="0">
                <a:solidFill>
                  <a:srgbClr val="7030A0"/>
                </a:solidFill>
              </a:rPr>
              <a:t> </a:t>
            </a:r>
            <a:r>
              <a:rPr lang="en-US" sz="3600" b="1" dirty="0" err="1">
                <a:solidFill>
                  <a:srgbClr val="7030A0"/>
                </a:solidFill>
              </a:rPr>
              <a:t>hơn</a:t>
            </a:r>
            <a:r>
              <a:rPr lang="en-US" sz="3600" b="1" dirty="0">
                <a:solidFill>
                  <a:srgbClr val="7030A0"/>
                </a:solidFill>
              </a:rPr>
              <a:t>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nào</a:t>
            </a:r>
            <a:r>
              <a:rPr lang="en-US" sz="3600" b="1" dirty="0">
                <a:solidFill>
                  <a:srgbClr val="7030A0"/>
                </a:solidFill>
              </a:rPr>
              <a:t> </a:t>
            </a:r>
            <a:r>
              <a:rPr lang="en-US" sz="3600" b="1" dirty="0" err="1">
                <a:solidFill>
                  <a:srgbClr val="7030A0"/>
                </a:solidFill>
              </a:rPr>
              <a:t>và</a:t>
            </a:r>
            <a:r>
              <a:rPr lang="en-US" sz="3600" b="1" dirty="0">
                <a:solidFill>
                  <a:srgbClr val="7030A0"/>
                </a:solidFill>
              </a:rPr>
              <a:t> </a:t>
            </a:r>
            <a:r>
              <a:rPr lang="en-US" sz="3600" b="1" dirty="0" err="1">
                <a:solidFill>
                  <a:srgbClr val="7030A0"/>
                </a:solidFill>
              </a:rPr>
              <a:t>lạnh</a:t>
            </a:r>
            <a:r>
              <a:rPr lang="en-US" sz="3600" b="1" dirty="0">
                <a:solidFill>
                  <a:srgbClr val="7030A0"/>
                </a:solidFill>
              </a:rPr>
              <a:t> </a:t>
            </a:r>
            <a:r>
              <a:rPr lang="en-US" sz="3600" b="1" dirty="0" err="1">
                <a:solidFill>
                  <a:srgbClr val="7030A0"/>
                </a:solidFill>
              </a:rPr>
              <a:t>hơn</a:t>
            </a:r>
            <a:r>
              <a:rPr lang="en-US" sz="3600" b="1" dirty="0">
                <a:solidFill>
                  <a:srgbClr val="7030A0"/>
                </a:solidFill>
              </a:rPr>
              <a:t>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nào</a:t>
            </a:r>
            <a:r>
              <a:rPr lang="en-US" sz="3600" b="1" dirty="0">
                <a:solidFill>
                  <a:srgbClr val="7030A0"/>
                </a:solidFill>
              </a:rPr>
              <a:t>?    </a:t>
            </a:r>
            <a:endParaRPr lang="en-US" sz="3600" dirty="0">
              <a:solidFill>
                <a:srgbClr val="7030A0"/>
              </a:solidFill>
            </a:endParaRPr>
          </a:p>
        </p:txBody>
      </p:sp>
      <p:sp>
        <p:nvSpPr>
          <p:cNvPr id="262148" name="Rectangle 4"/>
          <p:cNvSpPr>
            <a:spLocks noChangeArrowheads="1"/>
          </p:cNvSpPr>
          <p:nvPr/>
        </p:nvSpPr>
        <p:spPr bwMode="auto">
          <a:xfrm>
            <a:off x="102326" y="1829080"/>
            <a:ext cx="8839200" cy="646331"/>
          </a:xfrm>
          <a:prstGeom prst="rect">
            <a:avLst/>
          </a:prstGeom>
          <a:solidFill>
            <a:srgbClr val="FFFF66"/>
          </a:solidFill>
          <a:ln w="9525">
            <a:solidFill>
              <a:srgbClr val="FF0000"/>
            </a:solidFill>
            <a:miter lim="800000"/>
            <a:headEnd/>
            <a:tailEnd/>
          </a:ln>
        </p:spPr>
        <p:txBody>
          <a:bodyPr wrap="square">
            <a:spAutoFit/>
          </a:bodyPr>
          <a:lstStyle/>
          <a:p>
            <a:pPr algn="ctr"/>
            <a:r>
              <a:rPr lang="en-US" sz="3600" b="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Cốc</a:t>
            </a:r>
            <a:r>
              <a:rPr lang="en-US" sz="3600" b="1" i="1" dirty="0">
                <a:latin typeface="Times New Roman" pitchFamily="18" charset="0"/>
                <a:cs typeface="Times New Roman" pitchFamily="18" charset="0"/>
              </a:rPr>
              <a:t> </a:t>
            </a:r>
            <a:r>
              <a:rPr lang="en-US" sz="3600" b="1" i="1" dirty="0">
                <a:solidFill>
                  <a:srgbClr val="9900CC"/>
                </a:solidFill>
                <a:latin typeface="Times New Roman" pitchFamily="18" charset="0"/>
                <a:cs typeface="Times New Roman" pitchFamily="18" charset="0"/>
              </a:rPr>
              <a:t>a</a:t>
            </a:r>
            <a:r>
              <a:rPr lang="en-US" sz="3600" b="1" i="1" dirty="0">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nóng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hơn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cốc</a:t>
            </a:r>
            <a:r>
              <a:rPr lang="en-US" sz="3600" b="1" i="1" dirty="0">
                <a:latin typeface="Times New Roman" pitchFamily="18" charset="0"/>
                <a:cs typeface="Times New Roman" pitchFamily="18" charset="0"/>
              </a:rPr>
              <a:t> </a:t>
            </a:r>
            <a:r>
              <a:rPr lang="en-US" sz="3600" b="1" i="1" dirty="0">
                <a:solidFill>
                  <a:srgbClr val="9900CC"/>
                </a:solidFill>
                <a:latin typeface="Times New Roman" pitchFamily="18" charset="0"/>
                <a:cs typeface="Times New Roman" pitchFamily="18" charset="0"/>
              </a:rPr>
              <a:t>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và</a:t>
            </a:r>
            <a:r>
              <a:rPr lang="en-US" sz="3600" b="1" i="1" dirty="0">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lạnh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hơn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cốc</a:t>
            </a:r>
            <a:r>
              <a:rPr lang="en-US" sz="3600" b="1" i="1" dirty="0">
                <a:latin typeface="Times New Roman" pitchFamily="18" charset="0"/>
                <a:cs typeface="Times New Roman" pitchFamily="18" charset="0"/>
              </a:rPr>
              <a:t> </a:t>
            </a:r>
            <a:r>
              <a:rPr lang="en-US" sz="3600" b="1" i="1" dirty="0">
                <a:solidFill>
                  <a:srgbClr val="9900CC"/>
                </a:solidFill>
                <a:latin typeface="Times New Roman" pitchFamily="18" charset="0"/>
                <a:cs typeface="Times New Roman" pitchFamily="18" charset="0"/>
              </a:rPr>
              <a:t>b</a:t>
            </a:r>
            <a:r>
              <a:rPr lang="en-US" sz="3600" b="1" i="1" dirty="0">
                <a:latin typeface="Times New Roman" pitchFamily="18" charset="0"/>
                <a:cs typeface="Times New Roman" pitchFamily="18" charset="0"/>
              </a:rPr>
              <a:t>. </a:t>
            </a:r>
          </a:p>
        </p:txBody>
      </p:sp>
      <p:grpSp>
        <p:nvGrpSpPr>
          <p:cNvPr id="3" name="Group 2"/>
          <p:cNvGrpSpPr/>
          <p:nvPr/>
        </p:nvGrpSpPr>
        <p:grpSpPr>
          <a:xfrm>
            <a:off x="76200" y="2514600"/>
            <a:ext cx="9296400" cy="2667000"/>
            <a:chOff x="1143000" y="1371600"/>
            <a:chExt cx="7499616" cy="2667000"/>
          </a:xfrm>
        </p:grpSpPr>
        <p:grpSp>
          <p:nvGrpSpPr>
            <p:cNvPr id="2" name="Group 5"/>
            <p:cNvGrpSpPr>
              <a:grpSpLocks/>
            </p:cNvGrpSpPr>
            <p:nvPr/>
          </p:nvGrpSpPr>
          <p:grpSpPr bwMode="auto">
            <a:xfrm>
              <a:off x="1143000" y="1371600"/>
              <a:ext cx="7239000" cy="2667000"/>
              <a:chOff x="480" y="1488"/>
              <a:chExt cx="4368" cy="1776"/>
            </a:xfrm>
          </p:grpSpPr>
          <p:pic>
            <p:nvPicPr>
              <p:cNvPr id="17419" name="Picture 6" descr="ki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488"/>
                <a:ext cx="436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7"/>
              <p:cNvSpPr>
                <a:spLocks noChangeArrowheads="1"/>
              </p:cNvSpPr>
              <p:nvPr/>
            </p:nvSpPr>
            <p:spPr bwMode="auto">
              <a:xfrm>
                <a:off x="480" y="2784"/>
                <a:ext cx="4368" cy="480"/>
              </a:xfrm>
              <a:prstGeom prst="rect">
                <a:avLst/>
              </a:prstGeom>
              <a:solidFill>
                <a:srgbClr val="DDDDDD"/>
              </a:solidFill>
              <a:ln w="9525">
                <a:solidFill>
                  <a:srgbClr val="DDDDDD"/>
                </a:solidFill>
                <a:miter lim="800000"/>
                <a:headEnd/>
                <a:tailEnd/>
              </a:ln>
            </p:spPr>
            <p:txBody>
              <a:bodyPr wrap="none" anchor="ctr"/>
              <a:lstStyle/>
              <a:p>
                <a:endParaRPr lang="vi-VN"/>
              </a:p>
            </p:txBody>
          </p:sp>
        </p:grpSp>
        <p:sp>
          <p:nvSpPr>
            <p:cNvPr id="262152" name="Text Box 8"/>
            <p:cNvSpPr txBox="1">
              <a:spLocks noChangeArrowheads="1"/>
            </p:cNvSpPr>
            <p:nvPr/>
          </p:nvSpPr>
          <p:spPr bwMode="auto">
            <a:xfrm>
              <a:off x="1698038" y="3429000"/>
              <a:ext cx="1965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a) </a:t>
              </a:r>
              <a:r>
                <a:rPr lang="en-US" b="1" dirty="0" err="1"/>
                <a:t>Cốc</a:t>
              </a:r>
              <a:r>
                <a:rPr lang="en-US" b="1" dirty="0"/>
                <a:t> </a:t>
              </a:r>
              <a:r>
                <a:rPr lang="en-US" b="1" dirty="0" err="1"/>
                <a:t>nước</a:t>
              </a:r>
              <a:r>
                <a:rPr lang="en-US" b="1" dirty="0"/>
                <a:t> </a:t>
              </a:r>
              <a:r>
                <a:rPr lang="en-US" b="1" dirty="0" err="1"/>
                <a:t>nguội</a:t>
              </a:r>
              <a:endParaRPr lang="en-US" b="1" dirty="0"/>
            </a:p>
          </p:txBody>
        </p:sp>
        <p:sp>
          <p:nvSpPr>
            <p:cNvPr id="262153" name="Text Box 9"/>
            <p:cNvSpPr txBox="1">
              <a:spLocks noChangeArrowheads="1"/>
            </p:cNvSpPr>
            <p:nvPr/>
          </p:nvSpPr>
          <p:spPr bwMode="auto">
            <a:xfrm>
              <a:off x="3900368" y="3429000"/>
              <a:ext cx="191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b) </a:t>
              </a:r>
              <a:r>
                <a:rPr lang="en-US" b="1" dirty="0" err="1"/>
                <a:t>Cốc</a:t>
              </a:r>
              <a:r>
                <a:rPr lang="en-US" b="1" dirty="0"/>
                <a:t> </a:t>
              </a:r>
              <a:r>
                <a:rPr lang="en-US" b="1" dirty="0" err="1"/>
                <a:t>nước</a:t>
              </a:r>
              <a:r>
                <a:rPr lang="en-US" b="1" dirty="0"/>
                <a:t> </a:t>
              </a:r>
              <a:r>
                <a:rPr lang="en-US" b="1" dirty="0" err="1"/>
                <a:t>nóng</a:t>
              </a:r>
              <a:endParaRPr lang="en-US" b="1" dirty="0"/>
            </a:p>
          </p:txBody>
        </p:sp>
        <p:sp>
          <p:nvSpPr>
            <p:cNvPr id="262154" name="Text Box 10"/>
            <p:cNvSpPr txBox="1">
              <a:spLocks noChangeArrowheads="1"/>
            </p:cNvSpPr>
            <p:nvPr/>
          </p:nvSpPr>
          <p:spPr bwMode="auto">
            <a:xfrm>
              <a:off x="6172466" y="3429000"/>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c) </a:t>
              </a:r>
              <a:r>
                <a:rPr lang="en-US" b="1" dirty="0" err="1"/>
                <a:t>Cốc</a:t>
              </a:r>
              <a:r>
                <a:rPr lang="en-US" b="1" dirty="0"/>
                <a:t> </a:t>
              </a:r>
              <a:r>
                <a:rPr lang="en-US" b="1" dirty="0" err="1"/>
                <a:t>nước</a:t>
              </a:r>
              <a:r>
                <a:rPr lang="en-US" b="1" dirty="0"/>
                <a:t> </a:t>
              </a:r>
              <a:r>
                <a:rPr lang="en-US" b="1" dirty="0" err="1"/>
                <a:t>có</a:t>
              </a:r>
              <a:r>
                <a:rPr lang="en-US" b="1" dirty="0"/>
                <a:t> </a:t>
              </a:r>
              <a:r>
                <a:rPr lang="en-US" b="1" dirty="0" err="1"/>
                <a:t>nước</a:t>
              </a:r>
              <a:r>
                <a:rPr lang="en-US" b="1" dirty="0"/>
                <a:t> </a:t>
              </a:r>
              <a:r>
                <a:rPr lang="en-US" b="1" dirty="0" err="1"/>
                <a:t>đá</a:t>
              </a:r>
              <a:endParaRPr lang="en-US" b="1" dirty="0"/>
            </a:p>
          </p:txBody>
        </p:sp>
      </p:grpSp>
      <p:sp>
        <p:nvSpPr>
          <p:cNvPr id="262160" name="Text Box 16"/>
          <p:cNvSpPr txBox="1">
            <a:spLocks noChangeArrowheads="1"/>
          </p:cNvSpPr>
          <p:nvPr/>
        </p:nvSpPr>
        <p:spPr bwMode="auto">
          <a:xfrm>
            <a:off x="762000" y="5377577"/>
            <a:ext cx="7467599" cy="1328023"/>
          </a:xfrm>
          <a:prstGeom prst="flowChartAlternateProcess">
            <a:avLst/>
          </a:prstGeom>
          <a:solidFill>
            <a:srgbClr val="002060"/>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solidFill>
                  <a:schemeClr val="bg1"/>
                </a:solidFill>
              </a:rPr>
              <a:t>Để</a:t>
            </a:r>
            <a:r>
              <a:rPr lang="en-US" sz="3600" b="1" i="1" dirty="0">
                <a:solidFill>
                  <a:schemeClr val="bg1"/>
                </a:solidFill>
              </a:rPr>
              <a:t> </a:t>
            </a:r>
            <a:r>
              <a:rPr lang="en-US" sz="3600" b="1" i="1" dirty="0" err="1">
                <a:solidFill>
                  <a:schemeClr val="bg1"/>
                </a:solidFill>
              </a:rPr>
              <a:t>diễn</a:t>
            </a:r>
            <a:r>
              <a:rPr lang="en-US" sz="3600" b="1" i="1" dirty="0">
                <a:solidFill>
                  <a:schemeClr val="bg1"/>
                </a:solidFill>
              </a:rPr>
              <a:t> </a:t>
            </a:r>
            <a:r>
              <a:rPr lang="en-US" sz="3600" b="1" i="1" dirty="0" err="1">
                <a:solidFill>
                  <a:schemeClr val="bg1"/>
                </a:solidFill>
              </a:rPr>
              <a:t>tả</a:t>
            </a:r>
            <a:r>
              <a:rPr lang="en-US" sz="3600" b="1" i="1" dirty="0">
                <a:solidFill>
                  <a:schemeClr val="bg1"/>
                </a:solidFill>
              </a:rPr>
              <a:t> </a:t>
            </a:r>
            <a:r>
              <a:rPr lang="en-US" sz="3600" b="1" i="1" dirty="0" err="1">
                <a:solidFill>
                  <a:schemeClr val="bg1"/>
                </a:solidFill>
              </a:rPr>
              <a:t>sự</a:t>
            </a:r>
            <a:r>
              <a:rPr lang="en-US" sz="3600" b="1" i="1" dirty="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lạnh</a:t>
            </a:r>
            <a:r>
              <a:rPr lang="en-US" sz="3600" b="1" i="1" dirty="0">
                <a:solidFill>
                  <a:schemeClr val="bg1"/>
                </a:solidFill>
              </a:rPr>
              <a:t> </a:t>
            </a:r>
            <a:r>
              <a:rPr lang="en-US" sz="3600" b="1" i="1" dirty="0" err="1">
                <a:solidFill>
                  <a:schemeClr val="bg1"/>
                </a:solidFill>
              </a:rPr>
              <a:t>của</a:t>
            </a:r>
            <a:r>
              <a:rPr lang="en-US" sz="3600" b="1" i="1" dirty="0">
                <a:solidFill>
                  <a:schemeClr val="bg1"/>
                </a:solidFill>
              </a:rPr>
              <a:t> </a:t>
            </a:r>
            <a:r>
              <a:rPr lang="en-US" sz="3600" b="1" i="1" dirty="0" err="1">
                <a:solidFill>
                  <a:schemeClr val="bg1"/>
                </a:solidFill>
              </a:rPr>
              <a:t>các</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người</a:t>
            </a:r>
            <a:r>
              <a:rPr lang="en-US" sz="3600" b="1" i="1" dirty="0">
                <a:solidFill>
                  <a:schemeClr val="bg1"/>
                </a:solidFill>
              </a:rPr>
              <a:t> ta </a:t>
            </a:r>
            <a:r>
              <a:rPr lang="en-US" sz="3600" b="1" i="1" dirty="0" err="1">
                <a:solidFill>
                  <a:schemeClr val="bg1"/>
                </a:solidFill>
              </a:rPr>
              <a:t>sử</a:t>
            </a:r>
            <a:r>
              <a:rPr lang="en-US" sz="3600" b="1" i="1" dirty="0">
                <a:solidFill>
                  <a:schemeClr val="bg1"/>
                </a:solidFill>
              </a:rPr>
              <a:t> </a:t>
            </a:r>
            <a:r>
              <a:rPr lang="en-US" sz="3600" b="1" i="1" dirty="0" err="1">
                <a:solidFill>
                  <a:schemeClr val="bg1"/>
                </a:solidFill>
              </a:rPr>
              <a:t>dụng</a:t>
            </a:r>
            <a:r>
              <a:rPr lang="en-US" sz="3600" b="1" i="1" dirty="0">
                <a:solidFill>
                  <a:schemeClr val="bg1"/>
                </a:solidFill>
              </a:rPr>
              <a:t> </a:t>
            </a:r>
            <a:r>
              <a:rPr lang="en-US" sz="3600" b="1" i="1" u="sng" dirty="0" err="1">
                <a:solidFill>
                  <a:schemeClr val="bg1"/>
                </a:solidFill>
              </a:rPr>
              <a:t>nhiệt</a:t>
            </a:r>
            <a:r>
              <a:rPr lang="en-US" sz="3600" b="1" i="1" u="sng" dirty="0">
                <a:solidFill>
                  <a:schemeClr val="bg1"/>
                </a:solidFill>
              </a:rPr>
              <a:t> </a:t>
            </a:r>
            <a:r>
              <a:rPr lang="en-US" sz="3600" b="1" i="1" u="sng" dirty="0" err="1">
                <a:solidFill>
                  <a:schemeClr val="bg1"/>
                </a:solidFill>
              </a:rPr>
              <a:t>độ</a:t>
            </a:r>
            <a:r>
              <a:rPr lang="en-US" sz="3600" b="1" i="1" u="sng" dirty="0">
                <a:solidFill>
                  <a:schemeClr val="bg1"/>
                </a:solidFill>
              </a:rPr>
              <a:t> </a:t>
            </a:r>
          </a:p>
        </p:txBody>
      </p:sp>
      <p:sp>
        <p:nvSpPr>
          <p:cNvPr id="4" name="Rectangle 3"/>
          <p:cNvSpPr/>
          <p:nvPr/>
        </p:nvSpPr>
        <p:spPr>
          <a:xfrm>
            <a:off x="4979126" y="1872632"/>
            <a:ext cx="3581400" cy="570131"/>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
          <p:cNvSpPr>
            <a:spLocks noChangeArrowheads="1"/>
          </p:cNvSpPr>
          <p:nvPr/>
        </p:nvSpPr>
        <p:spPr bwMode="auto">
          <a:xfrm>
            <a:off x="304800" y="76200"/>
            <a:ext cx="8458200" cy="646331"/>
          </a:xfrm>
          <a:prstGeom prst="rect">
            <a:avLst/>
          </a:prstGeom>
          <a:noFill/>
          <a:ln w="9525">
            <a:noFill/>
            <a:miter lim="800000"/>
            <a:headEnd/>
            <a:tailEnd/>
          </a:ln>
        </p:spPr>
        <p:txBody>
          <a:bodyPr>
            <a:spAutoFit/>
          </a:bodyPr>
          <a:lstStyle/>
          <a:p>
            <a:r>
              <a:rPr lang="en-US" sz="3600" b="1">
                <a:solidFill>
                  <a:srgbClr val="FF0000"/>
                </a:solidFill>
                <a:latin typeface="Times New Roman" pitchFamily="18" charset="0"/>
                <a:cs typeface="Times New Roman" pitchFamily="18" charset="0"/>
              </a:rPr>
              <a:t>Q</a:t>
            </a:r>
            <a:r>
              <a:rPr lang="vi-VN" sz="3600" b="1">
                <a:solidFill>
                  <a:srgbClr val="FF0000"/>
                </a:solidFill>
                <a:latin typeface="Times New Roman" pitchFamily="18" charset="0"/>
                <a:cs typeface="Times New Roman" pitchFamily="18" charset="0"/>
              </a:rPr>
              <a:t>uan sát hình 1 và trả lời câu hỏi</a:t>
            </a:r>
            <a:r>
              <a:rPr lang="en-US" sz="3600" b="1">
                <a:solidFill>
                  <a:srgbClr val="FF0000"/>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 </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79595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2147"/>
                                        </p:tgtEl>
                                        <p:attrNameLst>
                                          <p:attrName>style.visibility</p:attrName>
                                        </p:attrNameLst>
                                      </p:cBhvr>
                                      <p:to>
                                        <p:strVal val="visible"/>
                                      </p:to>
                                    </p:set>
                                    <p:animEffect transition="in" filter="blinds(horizontal)">
                                      <p:cBhvr>
                                        <p:cTn id="7" dur="500"/>
                                        <p:tgtEl>
                                          <p:spTgt spid="2621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2148"/>
                                        </p:tgtEl>
                                        <p:attrNameLst>
                                          <p:attrName>style.visibility</p:attrName>
                                        </p:attrNameLst>
                                      </p:cBhvr>
                                      <p:to>
                                        <p:strVal val="visible"/>
                                      </p:to>
                                    </p:set>
                                    <p:animEffect transition="in" filter="box(in)">
                                      <p:cBhvr>
                                        <p:cTn id="12" dur="500"/>
                                        <p:tgtEl>
                                          <p:spTgt spid="262148"/>
                                        </p:tgtEl>
                                      </p:cBhvr>
                                    </p:animEffect>
                                  </p:childTnLst>
                                </p:cTn>
                              </p:par>
                              <p:par>
                                <p:cTn id="13" presetID="1" presetClass="entr"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262147"/>
                                        </p:tgtEl>
                                      </p:cBhvr>
                                    </p:animEffect>
                                    <p:set>
                                      <p:cBhvr>
                                        <p:cTn id="17" dur="1" fill="hold">
                                          <p:stCondLst>
                                            <p:cond delay="499"/>
                                          </p:stCondLst>
                                        </p:cTn>
                                        <p:tgtEl>
                                          <p:spTgt spid="2621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2160"/>
                                        </p:tgtEl>
                                        <p:attrNameLst>
                                          <p:attrName>style.visibility</p:attrName>
                                        </p:attrNameLst>
                                      </p:cBhvr>
                                      <p:to>
                                        <p:strVal val="visible"/>
                                      </p:to>
                                    </p:set>
                                    <p:anim calcmode="lin" valueType="num">
                                      <p:cBhvr additive="base">
                                        <p:cTn id="27" dur="500" fill="hold"/>
                                        <p:tgtEl>
                                          <p:spTgt spid="262160"/>
                                        </p:tgtEl>
                                        <p:attrNameLst>
                                          <p:attrName>ppt_x</p:attrName>
                                        </p:attrNameLst>
                                      </p:cBhvr>
                                      <p:tavLst>
                                        <p:tav tm="0">
                                          <p:val>
                                            <p:strVal val="#ppt_x"/>
                                          </p:val>
                                        </p:tav>
                                        <p:tav tm="100000">
                                          <p:val>
                                            <p:strVal val="#ppt_x"/>
                                          </p:val>
                                        </p:tav>
                                      </p:tavLst>
                                    </p:anim>
                                    <p:anim calcmode="lin" valueType="num">
                                      <p:cBhvr additive="base">
                                        <p:cTn id="28" dur="500" fill="hold"/>
                                        <p:tgtEl>
                                          <p:spTgt spid="262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p:bldP spid="262147" grpId="1"/>
      <p:bldP spid="262148" grpId="0" animBg="1"/>
      <p:bldP spid="262160" grpId="0"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52671" y="500695"/>
            <a:ext cx="9296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600" b="1" dirty="0" err="1">
                <a:solidFill>
                  <a:srgbClr val="7030A0"/>
                </a:solidFill>
              </a:rPr>
              <a:t>Trong</a:t>
            </a:r>
            <a:r>
              <a:rPr lang="en-US" sz="3600" b="1" dirty="0">
                <a:solidFill>
                  <a:srgbClr val="7030A0"/>
                </a:solidFill>
              </a:rPr>
              <a:t> 3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nước</a:t>
            </a:r>
            <a:r>
              <a:rPr lang="en-US" sz="3600" b="1" dirty="0">
                <a:solidFill>
                  <a:srgbClr val="7030A0"/>
                </a:solidFill>
              </a:rPr>
              <a:t> </a:t>
            </a:r>
            <a:r>
              <a:rPr lang="en-US" sz="3600" b="1" dirty="0" err="1">
                <a:solidFill>
                  <a:srgbClr val="7030A0"/>
                </a:solidFill>
              </a:rPr>
              <a:t>dưới</a:t>
            </a:r>
            <a:r>
              <a:rPr lang="en-US" sz="3600" b="1" dirty="0">
                <a:solidFill>
                  <a:srgbClr val="7030A0"/>
                </a:solidFill>
              </a:rPr>
              <a:t> </a:t>
            </a:r>
            <a:r>
              <a:rPr lang="en-US" sz="3600" b="1" dirty="0" err="1">
                <a:solidFill>
                  <a:srgbClr val="7030A0"/>
                </a:solidFill>
              </a:rPr>
              <a:t>đây</a:t>
            </a:r>
            <a:r>
              <a:rPr lang="en-US" sz="3600" b="1" dirty="0">
                <a:solidFill>
                  <a:srgbClr val="7030A0"/>
                </a:solidFill>
              </a:rPr>
              <a:t>,</a:t>
            </a:r>
            <a:br>
              <a:rPr lang="en-US" sz="3600" b="1" dirty="0">
                <a:solidFill>
                  <a:srgbClr val="7030A0"/>
                </a:solidFill>
              </a:rPr>
            </a:br>
            <a:r>
              <a:rPr lang="en-US" sz="3600" b="1" dirty="0" err="1">
                <a:solidFill>
                  <a:srgbClr val="7030A0"/>
                </a:solidFill>
              </a:rPr>
              <a:t>cốc</a:t>
            </a:r>
            <a:r>
              <a:rPr lang="en-US" sz="3600" b="1" dirty="0">
                <a:solidFill>
                  <a:srgbClr val="7030A0"/>
                </a:solidFill>
              </a:rPr>
              <a:t> </a:t>
            </a:r>
            <a:r>
              <a:rPr lang="en-US" sz="3600" b="1" dirty="0" err="1">
                <a:solidFill>
                  <a:srgbClr val="7030A0"/>
                </a:solidFill>
              </a:rPr>
              <a:t>nước</a:t>
            </a:r>
            <a:r>
              <a:rPr lang="en-US" sz="3600" b="1" dirty="0">
                <a:solidFill>
                  <a:srgbClr val="7030A0"/>
                </a:solidFill>
              </a:rPr>
              <a:t> </a:t>
            </a:r>
            <a:r>
              <a:rPr lang="en-US" sz="3600" b="1" dirty="0" err="1">
                <a:solidFill>
                  <a:srgbClr val="7030A0"/>
                </a:solidFill>
              </a:rPr>
              <a:t>nào</a:t>
            </a:r>
            <a:r>
              <a:rPr lang="en-US" sz="3600" b="1" dirty="0">
                <a:solidFill>
                  <a:srgbClr val="7030A0"/>
                </a:solidFill>
              </a:rPr>
              <a:t> </a:t>
            </a:r>
            <a:r>
              <a:rPr lang="en-US" sz="3600" b="1" dirty="0" err="1">
                <a:solidFill>
                  <a:srgbClr val="7030A0"/>
                </a:solidFill>
              </a:rPr>
              <a:t>có</a:t>
            </a:r>
            <a:r>
              <a:rPr lang="en-US" sz="3600" b="1" dirty="0">
                <a:solidFill>
                  <a:srgbClr val="7030A0"/>
                </a:solidFill>
              </a:rPr>
              <a:t> </a:t>
            </a:r>
            <a:r>
              <a:rPr lang="en-US" sz="3600" b="1" dirty="0" err="1">
                <a:solidFill>
                  <a:srgbClr val="7030A0"/>
                </a:solidFill>
              </a:rPr>
              <a:t>nhiệt</a:t>
            </a:r>
            <a:r>
              <a:rPr lang="en-US" sz="3600" b="1" dirty="0">
                <a:solidFill>
                  <a:srgbClr val="7030A0"/>
                </a:solidFill>
              </a:rPr>
              <a:t> </a:t>
            </a:r>
            <a:r>
              <a:rPr lang="en-US" sz="3600" b="1" dirty="0" err="1">
                <a:solidFill>
                  <a:srgbClr val="7030A0"/>
                </a:solidFill>
              </a:rPr>
              <a:t>độ</a:t>
            </a:r>
            <a:r>
              <a:rPr lang="en-US" sz="3600" b="1" dirty="0">
                <a:solidFill>
                  <a:srgbClr val="7030A0"/>
                </a:solidFill>
              </a:rPr>
              <a:t> </a:t>
            </a:r>
            <a:r>
              <a:rPr lang="en-US" sz="3600" b="1" dirty="0" err="1">
                <a:solidFill>
                  <a:srgbClr val="7030A0"/>
                </a:solidFill>
              </a:rPr>
              <a:t>cao</a:t>
            </a:r>
            <a:r>
              <a:rPr lang="en-US" sz="3600" b="1" dirty="0">
                <a:solidFill>
                  <a:srgbClr val="7030A0"/>
                </a:solidFill>
              </a:rPr>
              <a:t> </a:t>
            </a:r>
            <a:r>
              <a:rPr lang="en-US" sz="3600" b="1" dirty="0" err="1">
                <a:solidFill>
                  <a:srgbClr val="7030A0"/>
                </a:solidFill>
              </a:rPr>
              <a:t>nhất</a:t>
            </a:r>
            <a:r>
              <a:rPr lang="en-US" sz="3600" b="1" dirty="0">
                <a:solidFill>
                  <a:srgbClr val="7030A0"/>
                </a:solidFill>
              </a:rPr>
              <a:t>, </a:t>
            </a:r>
            <a:br>
              <a:rPr lang="en-US" sz="3600" b="1" dirty="0">
                <a:solidFill>
                  <a:srgbClr val="7030A0"/>
                </a:solidFill>
              </a:rPr>
            </a:br>
            <a:r>
              <a:rPr lang="en-US" sz="3600" b="1" dirty="0" err="1">
                <a:solidFill>
                  <a:srgbClr val="7030A0"/>
                </a:solidFill>
              </a:rPr>
              <a:t>cốc</a:t>
            </a:r>
            <a:r>
              <a:rPr lang="en-US" sz="3600" b="1" dirty="0">
                <a:solidFill>
                  <a:srgbClr val="7030A0"/>
                </a:solidFill>
              </a:rPr>
              <a:t> </a:t>
            </a:r>
            <a:r>
              <a:rPr lang="en-US" sz="3600" b="1" dirty="0" err="1">
                <a:solidFill>
                  <a:srgbClr val="7030A0"/>
                </a:solidFill>
              </a:rPr>
              <a:t>nước</a:t>
            </a:r>
            <a:r>
              <a:rPr lang="en-US" sz="3600" b="1" dirty="0">
                <a:solidFill>
                  <a:srgbClr val="7030A0"/>
                </a:solidFill>
              </a:rPr>
              <a:t> </a:t>
            </a:r>
            <a:r>
              <a:rPr lang="en-US" sz="3600" b="1" dirty="0" err="1">
                <a:solidFill>
                  <a:srgbClr val="7030A0"/>
                </a:solidFill>
              </a:rPr>
              <a:t>nào</a:t>
            </a:r>
            <a:r>
              <a:rPr lang="en-US" sz="3600" b="1" dirty="0">
                <a:solidFill>
                  <a:srgbClr val="7030A0"/>
                </a:solidFill>
              </a:rPr>
              <a:t> </a:t>
            </a:r>
            <a:r>
              <a:rPr lang="en-US" sz="3600" b="1" dirty="0" err="1">
                <a:solidFill>
                  <a:srgbClr val="7030A0"/>
                </a:solidFill>
              </a:rPr>
              <a:t>có</a:t>
            </a:r>
            <a:r>
              <a:rPr lang="en-US" sz="3600" b="1" dirty="0">
                <a:solidFill>
                  <a:srgbClr val="7030A0"/>
                </a:solidFill>
              </a:rPr>
              <a:t> </a:t>
            </a:r>
            <a:r>
              <a:rPr lang="en-US" sz="3600" b="1" dirty="0" err="1">
                <a:solidFill>
                  <a:srgbClr val="7030A0"/>
                </a:solidFill>
              </a:rPr>
              <a:t>nhiệt</a:t>
            </a:r>
            <a:r>
              <a:rPr lang="en-US" sz="3600" b="1" dirty="0">
                <a:solidFill>
                  <a:srgbClr val="7030A0"/>
                </a:solidFill>
              </a:rPr>
              <a:t> </a:t>
            </a:r>
            <a:r>
              <a:rPr lang="en-US" sz="3600" b="1" dirty="0" err="1">
                <a:solidFill>
                  <a:srgbClr val="7030A0"/>
                </a:solidFill>
              </a:rPr>
              <a:t>độ</a:t>
            </a:r>
            <a:r>
              <a:rPr lang="en-US" sz="3600" b="1" dirty="0">
                <a:solidFill>
                  <a:srgbClr val="7030A0"/>
                </a:solidFill>
              </a:rPr>
              <a:t> </a:t>
            </a:r>
            <a:r>
              <a:rPr lang="en-US" sz="3600" b="1" dirty="0" err="1">
                <a:solidFill>
                  <a:srgbClr val="7030A0"/>
                </a:solidFill>
              </a:rPr>
              <a:t>thấp</a:t>
            </a:r>
            <a:r>
              <a:rPr lang="en-US" sz="3600" b="1" dirty="0">
                <a:solidFill>
                  <a:srgbClr val="7030A0"/>
                </a:solidFill>
              </a:rPr>
              <a:t> </a:t>
            </a:r>
            <a:r>
              <a:rPr lang="en-US" sz="3600" b="1" dirty="0" err="1">
                <a:solidFill>
                  <a:srgbClr val="7030A0"/>
                </a:solidFill>
              </a:rPr>
              <a:t>nhất</a:t>
            </a:r>
            <a:r>
              <a:rPr lang="en-US" sz="3600" b="1" dirty="0">
                <a:solidFill>
                  <a:srgbClr val="7030A0"/>
                </a:solidFill>
              </a:rPr>
              <a:t>?    </a:t>
            </a:r>
          </a:p>
        </p:txBody>
      </p:sp>
      <p:sp>
        <p:nvSpPr>
          <p:cNvPr id="264203" name="Text Box 11"/>
          <p:cNvSpPr txBox="1">
            <a:spLocks noChangeArrowheads="1"/>
          </p:cNvSpPr>
          <p:nvPr/>
        </p:nvSpPr>
        <p:spPr bwMode="auto">
          <a:xfrm>
            <a:off x="263062" y="1947244"/>
            <a:ext cx="8539127" cy="615553"/>
          </a:xfrm>
          <a:prstGeom prst="rect">
            <a:avLst/>
          </a:prstGeom>
          <a:solidFill>
            <a:schemeClr val="accent6">
              <a:lumMod val="40000"/>
              <a:lumOff val="60000"/>
            </a:schemeClr>
          </a:solidFill>
          <a:ln>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400" b="1" i="1" dirty="0" err="1">
                <a:cs typeface="Times New Roman" pitchFamily="18" charset="0"/>
              </a:rPr>
              <a:t>Cốc</a:t>
            </a:r>
            <a:r>
              <a:rPr lang="en-US" sz="3400" b="1" i="1" dirty="0">
                <a:cs typeface="Times New Roman" pitchFamily="18" charset="0"/>
              </a:rPr>
              <a:t> c ( </a:t>
            </a:r>
            <a:r>
              <a:rPr lang="en-US" sz="3400" b="1" i="1" dirty="0" err="1">
                <a:cs typeface="Times New Roman" pitchFamily="18" charset="0"/>
              </a:rPr>
              <a:t>cốc</a:t>
            </a:r>
            <a:r>
              <a:rPr lang="en-US" sz="3400" b="1" i="1" dirty="0">
                <a:cs typeface="Times New Roman" pitchFamily="18" charset="0"/>
              </a:rPr>
              <a:t> </a:t>
            </a:r>
            <a:r>
              <a:rPr lang="en-US" sz="3400" b="1" i="1" dirty="0" err="1">
                <a:cs typeface="Times New Roman" pitchFamily="18" charset="0"/>
              </a:rPr>
              <a:t>nước</a:t>
            </a:r>
            <a:r>
              <a:rPr lang="en-US" sz="3400" b="1" i="1" dirty="0">
                <a:cs typeface="Times New Roman" pitchFamily="18" charset="0"/>
              </a:rPr>
              <a:t> </a:t>
            </a:r>
            <a:r>
              <a:rPr lang="en-US" sz="3400" b="1" i="1" dirty="0" err="1">
                <a:cs typeface="Times New Roman" pitchFamily="18" charset="0"/>
              </a:rPr>
              <a:t>đá</a:t>
            </a:r>
            <a:r>
              <a:rPr lang="en-US" sz="3400" b="1" i="1" dirty="0">
                <a:cs typeface="Times New Roman" pitchFamily="18" charset="0"/>
              </a:rPr>
              <a:t>) </a:t>
            </a:r>
            <a:r>
              <a:rPr lang="en-US" sz="3400" b="1" i="1" dirty="0" err="1">
                <a:cs typeface="Times New Roman" pitchFamily="18" charset="0"/>
              </a:rPr>
              <a:t>có</a:t>
            </a:r>
            <a:r>
              <a:rPr lang="en-US" sz="3400" b="1" i="1" dirty="0">
                <a:cs typeface="Times New Roman" pitchFamily="18" charset="0"/>
              </a:rPr>
              <a:t> </a:t>
            </a:r>
            <a:r>
              <a:rPr lang="en-US" sz="3400" b="1" i="1" dirty="0" err="1">
                <a:cs typeface="Times New Roman" pitchFamily="18" charset="0"/>
              </a:rPr>
              <a:t>nhiệt</a:t>
            </a:r>
            <a:r>
              <a:rPr lang="en-US" sz="3400" b="1" i="1" dirty="0">
                <a:cs typeface="Times New Roman" pitchFamily="18" charset="0"/>
              </a:rPr>
              <a:t> </a:t>
            </a:r>
            <a:r>
              <a:rPr lang="en-US" sz="3400" b="1" i="1" dirty="0" err="1">
                <a:cs typeface="Times New Roman" pitchFamily="18" charset="0"/>
              </a:rPr>
              <a:t>độ</a:t>
            </a:r>
            <a:r>
              <a:rPr lang="en-US" sz="3400" b="1" i="1" dirty="0">
                <a:cs typeface="Times New Roman" pitchFamily="18" charset="0"/>
              </a:rPr>
              <a:t> </a:t>
            </a:r>
            <a:r>
              <a:rPr lang="en-US" sz="3400" b="1" i="1" dirty="0" err="1">
                <a:cs typeface="Times New Roman" pitchFamily="18" charset="0"/>
              </a:rPr>
              <a:t>thấp</a:t>
            </a:r>
            <a:r>
              <a:rPr lang="en-US" sz="3400" b="1" i="1" dirty="0">
                <a:cs typeface="Times New Roman" pitchFamily="18" charset="0"/>
              </a:rPr>
              <a:t> </a:t>
            </a:r>
            <a:r>
              <a:rPr lang="en-US" sz="3400" b="1" i="1" dirty="0" err="1">
                <a:cs typeface="Times New Roman" pitchFamily="18" charset="0"/>
              </a:rPr>
              <a:t>nhất</a:t>
            </a:r>
            <a:r>
              <a:rPr lang="en-US" sz="3400" b="1" i="1" dirty="0">
                <a:cs typeface="Times New Roman" pitchFamily="18" charset="0"/>
              </a:rPr>
              <a:t>.</a:t>
            </a:r>
          </a:p>
        </p:txBody>
      </p:sp>
      <p:sp>
        <p:nvSpPr>
          <p:cNvPr id="264205" name="Text Box 13"/>
          <p:cNvSpPr txBox="1">
            <a:spLocks noChangeArrowheads="1"/>
          </p:cNvSpPr>
          <p:nvPr/>
        </p:nvSpPr>
        <p:spPr bwMode="auto">
          <a:xfrm>
            <a:off x="748145" y="5990511"/>
            <a:ext cx="7772400" cy="715089"/>
          </a:xfrm>
          <a:prstGeom prst="roundRect">
            <a:avLst/>
          </a:prstGeom>
          <a:solidFill>
            <a:srgbClr val="002060"/>
          </a:solid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có</a:t>
            </a:r>
            <a:r>
              <a:rPr lang="en-US" sz="3600" b="1" i="1" dirty="0">
                <a:solidFill>
                  <a:schemeClr val="bg1"/>
                </a:solidFill>
              </a:rPr>
              <a:t> </a:t>
            </a:r>
            <a:r>
              <a:rPr lang="en-US" sz="3600" b="1" i="1" dirty="0" err="1">
                <a:solidFill>
                  <a:schemeClr val="bg1"/>
                </a:solidFill>
              </a:rPr>
              <a:t>nhiệt</a:t>
            </a:r>
            <a:r>
              <a:rPr lang="en-US" sz="3600" b="1" i="1" dirty="0">
                <a:solidFill>
                  <a:schemeClr val="bg1"/>
                </a:solidFill>
              </a:rPr>
              <a:t> </a:t>
            </a:r>
            <a:r>
              <a:rPr lang="en-US" sz="3600" b="1" i="1" dirty="0" err="1">
                <a:solidFill>
                  <a:schemeClr val="bg1"/>
                </a:solidFill>
              </a:rPr>
              <a:t>độ</a:t>
            </a:r>
            <a:r>
              <a:rPr lang="en-US" sz="3600" b="1" i="1" dirty="0">
                <a:solidFill>
                  <a:schemeClr val="bg1"/>
                </a:solidFill>
              </a:rPr>
              <a:t> </a:t>
            </a:r>
            <a:r>
              <a:rPr lang="en-US" sz="3600" b="1" i="1" dirty="0" err="1">
                <a:solidFill>
                  <a:schemeClr val="bg1"/>
                </a:solidFill>
              </a:rPr>
              <a:t>cao</a:t>
            </a:r>
            <a:r>
              <a:rPr lang="en-US" sz="3600" b="1" i="1" dirty="0">
                <a:solidFill>
                  <a:schemeClr val="bg1"/>
                </a:solidFill>
              </a:rPr>
              <a:t> </a:t>
            </a:r>
            <a:r>
              <a:rPr lang="en-US" sz="3600" b="1" i="1" dirty="0" err="1">
                <a:solidFill>
                  <a:schemeClr val="bg1"/>
                </a:solidFill>
              </a:rPr>
              <a:t>hơn</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lạnh</a:t>
            </a:r>
            <a:r>
              <a:rPr lang="vi-VN" sz="3600" b="1" i="1" dirty="0">
                <a:solidFill>
                  <a:schemeClr val="bg1"/>
                </a:solidFill>
              </a:rPr>
              <a:t>.</a:t>
            </a:r>
            <a:endParaRPr lang="en-US" sz="3600" b="1" i="1" dirty="0">
              <a:solidFill>
                <a:schemeClr val="bg1"/>
              </a:solidFill>
            </a:endParaRPr>
          </a:p>
        </p:txBody>
      </p:sp>
      <p:grpSp>
        <p:nvGrpSpPr>
          <p:cNvPr id="12" name="Group 11"/>
          <p:cNvGrpSpPr/>
          <p:nvPr/>
        </p:nvGrpSpPr>
        <p:grpSpPr>
          <a:xfrm>
            <a:off x="76200" y="3066816"/>
            <a:ext cx="9296400" cy="2743586"/>
            <a:chOff x="1143000" y="1295014"/>
            <a:chExt cx="7499616" cy="2743586"/>
          </a:xfrm>
        </p:grpSpPr>
        <p:grpSp>
          <p:nvGrpSpPr>
            <p:cNvPr id="13" name="Group 5"/>
            <p:cNvGrpSpPr>
              <a:grpSpLocks/>
            </p:cNvGrpSpPr>
            <p:nvPr/>
          </p:nvGrpSpPr>
          <p:grpSpPr bwMode="auto">
            <a:xfrm>
              <a:off x="1143000" y="1295014"/>
              <a:ext cx="7239000" cy="2743586"/>
              <a:chOff x="480" y="1437"/>
              <a:chExt cx="4368" cy="1827"/>
            </a:xfrm>
          </p:grpSpPr>
          <p:pic>
            <p:nvPicPr>
              <p:cNvPr id="17" name="Picture 6" descr="ki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437"/>
                <a:ext cx="436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7"/>
              <p:cNvSpPr>
                <a:spLocks noChangeArrowheads="1"/>
              </p:cNvSpPr>
              <p:nvPr/>
            </p:nvSpPr>
            <p:spPr bwMode="auto">
              <a:xfrm>
                <a:off x="480" y="2784"/>
                <a:ext cx="4368" cy="480"/>
              </a:xfrm>
              <a:prstGeom prst="rect">
                <a:avLst/>
              </a:prstGeom>
              <a:solidFill>
                <a:srgbClr val="DDDDDD"/>
              </a:solidFill>
              <a:ln w="9525">
                <a:solidFill>
                  <a:srgbClr val="DDDDDD"/>
                </a:solidFill>
                <a:miter lim="800000"/>
                <a:headEnd/>
                <a:tailEnd/>
              </a:ln>
            </p:spPr>
            <p:txBody>
              <a:bodyPr wrap="none" anchor="ctr"/>
              <a:lstStyle/>
              <a:p>
                <a:endParaRPr lang="vi-VN"/>
              </a:p>
            </p:txBody>
          </p:sp>
        </p:grpSp>
        <p:sp>
          <p:nvSpPr>
            <p:cNvPr id="14" name="Text Box 8"/>
            <p:cNvSpPr txBox="1">
              <a:spLocks noChangeArrowheads="1"/>
            </p:cNvSpPr>
            <p:nvPr/>
          </p:nvSpPr>
          <p:spPr bwMode="auto">
            <a:xfrm>
              <a:off x="1698038" y="3429000"/>
              <a:ext cx="1965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a) </a:t>
              </a:r>
              <a:r>
                <a:rPr lang="en-US" b="1" dirty="0" err="1"/>
                <a:t>Cốc</a:t>
              </a:r>
              <a:r>
                <a:rPr lang="en-US" b="1" dirty="0"/>
                <a:t> </a:t>
              </a:r>
              <a:r>
                <a:rPr lang="en-US" b="1" dirty="0" err="1"/>
                <a:t>nước</a:t>
              </a:r>
              <a:r>
                <a:rPr lang="en-US" b="1" dirty="0"/>
                <a:t> </a:t>
              </a:r>
              <a:r>
                <a:rPr lang="en-US" b="1" dirty="0" err="1"/>
                <a:t>nguội</a:t>
              </a:r>
              <a:endParaRPr lang="en-US" b="1" dirty="0"/>
            </a:p>
          </p:txBody>
        </p:sp>
        <p:sp>
          <p:nvSpPr>
            <p:cNvPr id="15" name="Text Box 9"/>
            <p:cNvSpPr txBox="1">
              <a:spLocks noChangeArrowheads="1"/>
            </p:cNvSpPr>
            <p:nvPr/>
          </p:nvSpPr>
          <p:spPr bwMode="auto">
            <a:xfrm>
              <a:off x="3900368" y="3429000"/>
              <a:ext cx="191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b) </a:t>
              </a:r>
              <a:r>
                <a:rPr lang="en-US" b="1" dirty="0" err="1"/>
                <a:t>Cốc</a:t>
              </a:r>
              <a:r>
                <a:rPr lang="en-US" b="1" dirty="0"/>
                <a:t> </a:t>
              </a:r>
              <a:r>
                <a:rPr lang="en-US" b="1" dirty="0" err="1"/>
                <a:t>nước</a:t>
              </a:r>
              <a:r>
                <a:rPr lang="en-US" b="1" dirty="0"/>
                <a:t> </a:t>
              </a:r>
              <a:r>
                <a:rPr lang="en-US" b="1" dirty="0" err="1"/>
                <a:t>nóng</a:t>
              </a:r>
              <a:endParaRPr lang="en-US" b="1" dirty="0"/>
            </a:p>
          </p:txBody>
        </p:sp>
        <p:sp>
          <p:nvSpPr>
            <p:cNvPr id="16" name="Text Box 10"/>
            <p:cNvSpPr txBox="1">
              <a:spLocks noChangeArrowheads="1"/>
            </p:cNvSpPr>
            <p:nvPr/>
          </p:nvSpPr>
          <p:spPr bwMode="auto">
            <a:xfrm>
              <a:off x="6172466" y="3429000"/>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c) </a:t>
              </a:r>
              <a:r>
                <a:rPr lang="en-US" b="1" dirty="0" err="1"/>
                <a:t>Cốc</a:t>
              </a:r>
              <a:r>
                <a:rPr lang="en-US" b="1" dirty="0"/>
                <a:t> </a:t>
              </a:r>
              <a:r>
                <a:rPr lang="en-US" b="1" dirty="0" err="1"/>
                <a:t>nước</a:t>
              </a:r>
              <a:r>
                <a:rPr lang="en-US" b="1" dirty="0"/>
                <a:t> </a:t>
              </a:r>
              <a:r>
                <a:rPr lang="en-US" b="1" dirty="0" err="1"/>
                <a:t>có</a:t>
              </a:r>
              <a:r>
                <a:rPr lang="en-US" b="1" dirty="0"/>
                <a:t> </a:t>
              </a:r>
              <a:r>
                <a:rPr lang="en-US" b="1" dirty="0" err="1"/>
                <a:t>nước</a:t>
              </a:r>
              <a:r>
                <a:rPr lang="en-US" b="1" dirty="0"/>
                <a:t> </a:t>
              </a:r>
              <a:r>
                <a:rPr lang="en-US" b="1" dirty="0" err="1"/>
                <a:t>đá</a:t>
              </a:r>
              <a:endParaRPr lang="en-US" b="1" dirty="0"/>
            </a:p>
          </p:txBody>
        </p:sp>
      </p:grpSp>
      <p:sp>
        <p:nvSpPr>
          <p:cNvPr id="264196" name="Rectangle 4"/>
          <p:cNvSpPr>
            <a:spLocks noChangeArrowheads="1"/>
          </p:cNvSpPr>
          <p:nvPr/>
        </p:nvSpPr>
        <p:spPr bwMode="auto">
          <a:xfrm>
            <a:off x="265884" y="756047"/>
            <a:ext cx="8593975" cy="615553"/>
          </a:xfrm>
          <a:prstGeom prst="rect">
            <a:avLst/>
          </a:prstGeom>
          <a:solidFill>
            <a:srgbClr val="FFFF99"/>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400" b="1" i="1" dirty="0" err="1">
                <a:latin typeface="Times New Roman" pitchFamily="18" charset="0"/>
                <a:cs typeface="Times New Roman" pitchFamily="18" charset="0"/>
              </a:rPr>
              <a:t>Cốc</a:t>
            </a:r>
            <a:r>
              <a:rPr lang="en-US" sz="3400" b="1" i="1" dirty="0">
                <a:latin typeface="Times New Roman" pitchFamily="18" charset="0"/>
                <a:cs typeface="Times New Roman" pitchFamily="18" charset="0"/>
              </a:rPr>
              <a:t> b ( </a:t>
            </a:r>
            <a:r>
              <a:rPr lang="en-US" sz="3400" b="1" i="1" dirty="0" err="1">
                <a:latin typeface="Times New Roman" pitchFamily="18" charset="0"/>
                <a:cs typeface="Times New Roman" pitchFamily="18" charset="0"/>
              </a:rPr>
              <a:t>cốc</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nước</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nóng</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có</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nhiệt</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độ</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cao</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nhất</a:t>
            </a:r>
            <a:r>
              <a:rPr lang="en-US" sz="3400" b="1" i="1" dirty="0">
                <a:latin typeface="Times New Roman" pitchFamily="18" charset="0"/>
                <a:cs typeface="Times New Roman" pitchFamily="18" charset="0"/>
              </a:rPr>
              <a:t>.</a:t>
            </a:r>
          </a:p>
        </p:txBody>
      </p:sp>
    </p:spTree>
    <p:extLst>
      <p:ext uri="{BB962C8B-B14F-4D97-AF65-F5344CB8AC3E}">
        <p14:creationId xmlns:p14="http://schemas.microsoft.com/office/powerpoint/2010/main" val="3719682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4205"/>
                                        </p:tgtEl>
                                        <p:attrNameLst>
                                          <p:attrName>style.visibility</p:attrName>
                                        </p:attrNameLst>
                                      </p:cBhvr>
                                      <p:to>
                                        <p:strVal val="visible"/>
                                      </p:to>
                                    </p:set>
                                    <p:animEffect transition="in" filter="box(in)">
                                      <p:cBhvr>
                                        <p:cTn id="7" dur="500"/>
                                        <p:tgtEl>
                                          <p:spTgt spid="2642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wipe(down)">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4196"/>
                                        </p:tgtEl>
                                        <p:attrNameLst>
                                          <p:attrName>style.visibility</p:attrName>
                                        </p:attrNameLst>
                                      </p:cBhvr>
                                      <p:to>
                                        <p:strVal val="visible"/>
                                      </p:to>
                                    </p:set>
                                    <p:animEffect transition="in" filter="circle(in)">
                                      <p:cBhvr>
                                        <p:cTn id="17" dur="2000"/>
                                        <p:tgtEl>
                                          <p:spTgt spid="264196"/>
                                        </p:tgtEl>
                                      </p:cBhvr>
                                    </p:animEffect>
                                  </p:childTnLst>
                                </p:cTn>
                              </p:par>
                              <p:par>
                                <p:cTn id="18" presetID="10" presetClass="exit" presetSubtype="0" fill="hold" grpId="1" nodeType="withEffect">
                                  <p:stCondLst>
                                    <p:cond delay="0"/>
                                  </p:stCondLst>
                                  <p:childTnLst>
                                    <p:animEffect transition="out" filter="fade">
                                      <p:cBhvr>
                                        <p:cTn id="19" dur="500"/>
                                        <p:tgtEl>
                                          <p:spTgt spid="18434"/>
                                        </p:tgtEl>
                                      </p:cBhvr>
                                    </p:animEffect>
                                    <p:set>
                                      <p:cBhvr>
                                        <p:cTn id="20" dur="1" fill="hold">
                                          <p:stCondLst>
                                            <p:cond delay="499"/>
                                          </p:stCondLst>
                                        </p:cTn>
                                        <p:tgtEl>
                                          <p:spTgt spid="184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64203"/>
                                        </p:tgtEl>
                                        <p:attrNameLst>
                                          <p:attrName>style.visibility</p:attrName>
                                        </p:attrNameLst>
                                      </p:cBhvr>
                                      <p:to>
                                        <p:strVal val="visible"/>
                                      </p:to>
                                    </p:set>
                                    <p:animEffect transition="in" filter="randombar(horizontal)">
                                      <p:cBhvr>
                                        <p:cTn id="25" dur="500"/>
                                        <p:tgtEl>
                                          <p:spTgt spid="264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4" grpId="1"/>
      <p:bldP spid="264203" grpId="0" animBg="1"/>
      <p:bldP spid="264205" grpId="0" animBg="1"/>
      <p:bldP spid="26419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1241</Words>
  <Application>Microsoft Office PowerPoint</Application>
  <PresentationFormat>On-screen Show (4:3)</PresentationFormat>
  <Paragraphs>133</Paragraphs>
  <Slides>35</Slides>
  <Notes>0</Notes>
  <HiddenSlides>0</HiddenSlides>
  <MMClips>0</MMClips>
  <ScaleCrop>false</ScaleCrop>
  <HeadingPairs>
    <vt:vector size="6" baseType="variant">
      <vt:variant>
        <vt:lpstr>Fonts Used</vt:lpstr>
      </vt:variant>
      <vt:variant>
        <vt:i4>5</vt:i4>
      </vt:variant>
      <vt:variant>
        <vt:lpstr>Theme</vt:lpstr>
      </vt:variant>
      <vt:variant>
        <vt:i4>16</vt:i4>
      </vt:variant>
      <vt:variant>
        <vt:lpstr>Slide Titles</vt:lpstr>
      </vt:variant>
      <vt:variant>
        <vt:i4>35</vt:i4>
      </vt:variant>
    </vt:vector>
  </HeadingPairs>
  <TitlesOfParts>
    <vt:vector size="56" baseType="lpstr">
      <vt:lpstr>Arial</vt:lpstr>
      <vt:lpstr>Calibri</vt:lpstr>
      <vt:lpstr>Calibri Light</vt:lpstr>
      <vt:lpstr>Times New Roman</vt:lpstr>
      <vt:lpstr>Wingdings</vt:lpstr>
      <vt:lpstr>Office Theme</vt:lpstr>
      <vt:lpstr>2_Office Theme</vt:lpstr>
      <vt:lpstr>1_Office Theme</vt:lpstr>
      <vt:lpstr>Default Design</vt:lpstr>
      <vt:lpstr>2_Default Design</vt:lpstr>
      <vt:lpstr>3_Office Theme</vt:lpstr>
      <vt:lpstr>4_Office Theme</vt:lpstr>
      <vt:lpstr>5_Office Theme</vt:lpstr>
      <vt:lpstr>6_Office Theme</vt:lpstr>
      <vt:lpstr>7_Office Theme</vt:lpstr>
      <vt:lpstr>8_Office Theme</vt:lpstr>
      <vt:lpstr>9_Office Theme</vt:lpstr>
      <vt:lpstr>10_Office Theme</vt:lpstr>
      <vt:lpstr>3_Default Design</vt:lpstr>
      <vt:lpstr>1_Default Design</vt:lpstr>
      <vt:lpstr>11_Office Theme</vt:lpstr>
      <vt:lpstr>Khoa học 4</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Giới thiệu bài</dc:title>
  <dc:creator>Welcome</dc:creator>
  <cp:lastModifiedBy>Lâm Thị Huyền</cp:lastModifiedBy>
  <cp:revision>218</cp:revision>
  <dcterms:created xsi:type="dcterms:W3CDTF">2006-08-16T00:00:00Z</dcterms:created>
  <dcterms:modified xsi:type="dcterms:W3CDTF">2022-03-02T08:09:37Z</dcterms:modified>
</cp:coreProperties>
</file>