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82" r:id="rId2"/>
    <p:sldId id="598" r:id="rId3"/>
    <p:sldId id="568" r:id="rId4"/>
    <p:sldId id="566" r:id="rId5"/>
    <p:sldId id="569" r:id="rId6"/>
    <p:sldId id="599" r:id="rId7"/>
    <p:sldId id="563" r:id="rId8"/>
    <p:sldId id="570" r:id="rId9"/>
    <p:sldId id="580" r:id="rId10"/>
    <p:sldId id="579" r:id="rId11"/>
    <p:sldId id="589" r:id="rId12"/>
    <p:sldId id="574" r:id="rId13"/>
    <p:sldId id="575" r:id="rId14"/>
    <p:sldId id="591" r:id="rId15"/>
    <p:sldId id="590" r:id="rId16"/>
    <p:sldId id="513" r:id="rId17"/>
    <p:sldId id="592" r:id="rId18"/>
    <p:sldId id="587" r:id="rId19"/>
    <p:sldId id="516" r:id="rId20"/>
    <p:sldId id="514" r:id="rId21"/>
    <p:sldId id="593" r:id="rId22"/>
    <p:sldId id="545" r:id="rId23"/>
    <p:sldId id="546" r:id="rId24"/>
    <p:sldId id="600" r:id="rId25"/>
    <p:sldId id="597" r:id="rId26"/>
    <p:sldId id="506" r:id="rId27"/>
    <p:sldId id="601" r:id="rId28"/>
    <p:sldId id="507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8000"/>
    <a:srgbClr val="CC0099"/>
    <a:srgbClr val="24CA40"/>
    <a:srgbClr val="8C2FBF"/>
    <a:srgbClr val="B2EEB3"/>
    <a:srgbClr val="FFFF66"/>
    <a:srgbClr val="FF3399"/>
    <a:srgbClr val="5CC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3250" autoAdjust="0"/>
  </p:normalViewPr>
  <p:slideViewPr>
    <p:cSldViewPr>
      <p:cViewPr varScale="1">
        <p:scale>
          <a:sx n="90" d="100"/>
          <a:sy n="90" d="100"/>
        </p:scale>
        <p:origin x="34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KHOA HỌC 4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76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0" descr="Kết quả hình ảnh cho note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51" t="9480" r="16954" b="14882"/>
          <a:stretch>
            <a:fillRect/>
          </a:stretch>
        </p:blipFill>
        <p:spPr bwMode="auto">
          <a:xfrm>
            <a:off x="3581400" y="342900"/>
            <a:ext cx="533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33400" y="819150"/>
            <a:ext cx="3200400" cy="2861321"/>
            <a:chOff x="6248400" y="1581150"/>
            <a:chExt cx="2514600" cy="2514600"/>
          </a:xfrm>
        </p:grpSpPr>
        <p:pic>
          <p:nvPicPr>
            <p:cNvPr id="9" name="Picture 13" descr="ban dê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1581150"/>
              <a:ext cx="2514600" cy="251460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 Box 86"/>
            <p:cNvSpPr txBox="1">
              <a:spLocks noChangeArrowheads="1"/>
            </p:cNvSpPr>
            <p:nvPr/>
          </p:nvSpPr>
          <p:spPr bwMode="auto">
            <a:xfrm>
              <a:off x="6248400" y="3723739"/>
              <a:ext cx="381000" cy="33871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66800" y="4019550"/>
            <a:ext cx="208262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 đêm</a:t>
            </a:r>
            <a:endParaRPr lang="en-US" sz="4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3400" y="1123950"/>
            <a:ext cx="399104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tự phát sáng: ngọn đèn điện (khi có dòng điện chạy qua)</a:t>
            </a:r>
            <a:endParaRPr lang="en-US" alt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2495550"/>
            <a:ext cx="399104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được chiếu sáng: mặt trăng, bàn, ghế, gương, tủ, bóng đèn</a:t>
            </a:r>
            <a:endParaRPr lang="en-US" alt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hoa học vũ trụ - Trung Quốc sẽ phóng &quot;Mặt Trăng nhân tạo&quot; năm ..."/>
          <p:cNvPicPr>
            <a:picLocks noChangeAspect="1" noChangeArrowheads="1"/>
          </p:cNvPicPr>
          <p:nvPr/>
        </p:nvPicPr>
        <p:blipFill>
          <a:blip r:embed="rId2"/>
          <a:srcRect l="19833" r="6503"/>
          <a:stretch>
            <a:fillRect/>
          </a:stretch>
        </p:blipFill>
        <p:spPr bwMode="auto">
          <a:xfrm>
            <a:off x="4343400" y="971550"/>
            <a:ext cx="3962400" cy="301942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971550"/>
            <a:ext cx="3276600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mặt trăng được gọi là vật được chiếu sáng?</a:t>
            </a:r>
            <a:endParaRPr lang="en-US" sz="4000" b="1" cap="none" spc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28750"/>
            <a:ext cx="32766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 mặt trăng được mặt trời chiếu sáng</a:t>
            </a:r>
            <a:endParaRPr lang="en-US" sz="4000" b="1" cap="none" spc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fld id="{7835D1B1-ABDC-428B-8E18-C41F7AD4A541}" type="slidenum"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l"/>
              <a:t>12</a:t>
            </a:fld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371600" y="41148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457200" y="571500"/>
            <a:ext cx="8305800" cy="417195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2" name="Straight Connector 3"/>
          <p:cNvCxnSpPr>
            <a:cxnSpLocks noChangeShapeType="1"/>
          </p:cNvCxnSpPr>
          <p:nvPr/>
        </p:nvCxnSpPr>
        <p:spPr bwMode="auto">
          <a:xfrm>
            <a:off x="4364038" y="571500"/>
            <a:ext cx="0" cy="417195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9223" name="Straight Connector 9"/>
          <p:cNvCxnSpPr>
            <a:cxnSpLocks noChangeShapeType="1"/>
          </p:cNvCxnSpPr>
          <p:nvPr/>
        </p:nvCxnSpPr>
        <p:spPr bwMode="auto">
          <a:xfrm>
            <a:off x="1524000" y="571500"/>
            <a:ext cx="0" cy="417195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9224" name="Straight Connector 10"/>
          <p:cNvCxnSpPr>
            <a:cxnSpLocks noChangeShapeType="1"/>
          </p:cNvCxnSpPr>
          <p:nvPr/>
        </p:nvCxnSpPr>
        <p:spPr bwMode="auto">
          <a:xfrm>
            <a:off x="457200" y="1084038"/>
            <a:ext cx="8305800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435397" y="626838"/>
            <a:ext cx="12255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1701689" y="626839"/>
            <a:ext cx="27478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tự phát sáng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913374" y="590550"/>
            <a:ext cx="3302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được chiếu sáng</a:t>
            </a:r>
          </a:p>
        </p:txBody>
      </p:sp>
      <p:cxnSp>
        <p:nvCxnSpPr>
          <p:cNvPr id="9228" name="Straight Connector 17"/>
          <p:cNvCxnSpPr>
            <a:cxnSpLocks noChangeShapeType="1"/>
          </p:cNvCxnSpPr>
          <p:nvPr/>
        </p:nvCxnSpPr>
        <p:spPr bwMode="auto">
          <a:xfrm>
            <a:off x="457200" y="2475310"/>
            <a:ext cx="8305800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508650" y="1123950"/>
            <a:ext cx="1013419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ngày</a:t>
            </a:r>
          </a:p>
        </p:txBody>
      </p:sp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533400" y="2800350"/>
            <a:ext cx="942887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đêm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00200" y="1439467"/>
            <a:ext cx="1951175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364038" y="1320404"/>
            <a:ext cx="4108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ghế, gương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áo, sách vở ......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89464" y="2937272"/>
            <a:ext cx="3883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trăng, gương, bàn ghế, tủ.....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04963" y="2657475"/>
            <a:ext cx="266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điện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(khi có dòng điện chạy qua)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3962400" y="416382"/>
            <a:ext cx="2133600" cy="52322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381000" y="2430234"/>
            <a:ext cx="82296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Ban đêm vật tự phát sáng là vật gì? </a:t>
            </a: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457200" y="3409950"/>
            <a:ext cx="81534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Mọi vật mà chúng ta nhìn thấy ban đêm là do gì?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19100" y="1062258"/>
            <a:ext cx="81915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Ban ngày vật tự phát sáng duy nhất là gì? Còn tất cả mọi vật khác được cái gì chiếu sáng?.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7200" y="976986"/>
            <a:ext cx="81534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Ban ngày vật tự phát sáng duy nhất là Mặt trời còn tất cả mọi vật khác được Mặt trời chiếu sáng.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1972" y="2252430"/>
            <a:ext cx="83058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latin typeface="Times New Roman" pitchFamily="18" charset="0"/>
              </a:rPr>
              <a:t>Ban đêm vật tự phát sáng là đèn điện khi có dòng điện chạy qua, đom đóm….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1000" y="3388170"/>
            <a:ext cx="82296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Mọi vật mà chúng ta nhìn thấy ban đêm là do đèn chiếu sáng hoặc do ánh sáng phản chiếu từ Mặt trăng chiếu sáng.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/>
      <p:bldP spid="361479" grpId="0" animBg="1"/>
      <p:bldP spid="36148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5926"/>
          <a:stretch>
            <a:fillRect/>
          </a:stretch>
        </p:blipFill>
        <p:spPr bwMode="auto">
          <a:xfrm>
            <a:off x="0" y="438150"/>
            <a:ext cx="8771573" cy="47053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2566" y="2176242"/>
            <a:ext cx="6629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2</a:t>
            </a:r>
          </a:p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Đường truyền của ánh sáng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666750"/>
            <a:ext cx="4381500" cy="381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85800" y="819150"/>
            <a:ext cx="2971800" cy="341632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thí nghiệm  và cho biết: Ánh sáng được  truyền đi như thế nào?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85800" y="1417588"/>
            <a:ext cx="2971800" cy="2308324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sáng được  truyền đi theo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5926"/>
          <a:stretch>
            <a:fillRect/>
          </a:stretch>
        </p:blipFill>
        <p:spPr bwMode="auto">
          <a:xfrm>
            <a:off x="0" y="438150"/>
            <a:ext cx="8771573" cy="47053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2566" y="2176242"/>
            <a:ext cx="6629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3</a:t>
            </a:r>
          </a:p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 truyền ánh sáng qua các vật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28" y="456294"/>
            <a:ext cx="828201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181701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việc  truyền ánh sáng qua các vật?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 r="21692"/>
          <a:stretch>
            <a:fillRect/>
          </a:stretch>
        </p:blipFill>
        <p:spPr bwMode="auto">
          <a:xfrm>
            <a:off x="609600" y="2266950"/>
            <a:ext cx="7543800" cy="2343150"/>
          </a:xfrm>
          <a:prstGeom prst="rect">
            <a:avLst/>
          </a:prstGeom>
          <a:ln w="28575" cap="sq">
            <a:solidFill>
              <a:srgbClr val="FF0000"/>
            </a:solidFill>
            <a:prstDash val="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10200" y="2495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kính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3257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 giấy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4019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4"/>
          <p:cNvSpPr>
            <a:spLocks noChangeArrowheads="1"/>
          </p:cNvSpPr>
          <p:nvPr/>
        </p:nvSpPr>
        <p:spPr bwMode="auto">
          <a:xfrm>
            <a:off x="457200" y="1056822"/>
            <a:ext cx="8229600" cy="32385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25"/>
          <p:cNvSpPr>
            <a:spLocks noChangeArrowheads="1"/>
          </p:cNvSpPr>
          <p:nvPr/>
        </p:nvSpPr>
        <p:spPr bwMode="auto">
          <a:xfrm>
            <a:off x="533400" y="1312632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vật toàn bộ ánh sáng đi qua</a:t>
            </a:r>
          </a:p>
        </p:txBody>
      </p:sp>
      <p:cxnSp>
        <p:nvCxnSpPr>
          <p:cNvPr id="21511" name="Straight Connector 26"/>
          <p:cNvCxnSpPr>
            <a:cxnSpLocks noChangeShapeType="1"/>
          </p:cNvCxnSpPr>
          <p:nvPr/>
        </p:nvCxnSpPr>
        <p:spPr bwMode="auto">
          <a:xfrm flipV="1">
            <a:off x="398523" y="2401888"/>
            <a:ext cx="8231073" cy="79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512" name="Straight Connector 27"/>
          <p:cNvCxnSpPr>
            <a:cxnSpLocks noChangeShapeType="1"/>
          </p:cNvCxnSpPr>
          <p:nvPr/>
        </p:nvCxnSpPr>
        <p:spPr bwMode="auto">
          <a:xfrm rot="16200000" flipV="1">
            <a:off x="1409764" y="2685989"/>
            <a:ext cx="3276599" cy="12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21514" name="Rectangle 29"/>
          <p:cNvSpPr>
            <a:spLocks noChangeArrowheads="1"/>
          </p:cNvSpPr>
          <p:nvPr/>
        </p:nvSpPr>
        <p:spPr bwMode="auto">
          <a:xfrm>
            <a:off x="3124200" y="112395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vật chỉ cho một phần ánh sáng đi qua</a:t>
            </a:r>
          </a:p>
        </p:txBody>
      </p:sp>
      <p:sp>
        <p:nvSpPr>
          <p:cNvPr id="21515" name="Rectangle 30"/>
          <p:cNvSpPr>
            <a:spLocks noChangeArrowheads="1"/>
          </p:cNvSpPr>
          <p:nvPr/>
        </p:nvSpPr>
        <p:spPr bwMode="auto">
          <a:xfrm>
            <a:off x="6066972" y="1298118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vật không cho ánh sáng đi qua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7200" y="2647950"/>
            <a:ext cx="25466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kính thủy tinh trong, tấm nhựa kính trong,…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200400" y="2647950"/>
            <a:ext cx="266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kính mờ, vải mỏng, thước kẻ bằng nhựa trong,…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019800" y="272415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bìa, quyển vở, quyển sách, tấm ván, viên gạch,…</a:t>
            </a:r>
          </a:p>
        </p:txBody>
      </p:sp>
      <p:cxnSp>
        <p:nvCxnSpPr>
          <p:cNvPr id="22" name="Straight Connector 27"/>
          <p:cNvCxnSpPr>
            <a:cxnSpLocks noChangeShapeType="1"/>
          </p:cNvCxnSpPr>
          <p:nvPr/>
        </p:nvCxnSpPr>
        <p:spPr bwMode="auto">
          <a:xfrm rot="16200000" flipV="1">
            <a:off x="4305362" y="2685988"/>
            <a:ext cx="3276599" cy="12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8771573" cy="5143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2571750"/>
            <a:ext cx="5943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4</a:t>
            </a:r>
          </a:p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 nào ta nhìn thấy một vật?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638603"/>
            <a:ext cx="1981200" cy="226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72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4350"/>
            <a:ext cx="3836988" cy="4392063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 flipH="1">
            <a:off x="304800" y="361950"/>
            <a:ext cx="5257800" cy="3200400"/>
          </a:xfrm>
          <a:prstGeom prst="cloudCallout">
            <a:avLst>
              <a:gd name="adj1" fmla="val -58778"/>
              <a:gd name="adj2" fmla="val 66211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990600" y="104775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4000" smtClean="0">
                <a:solidFill>
                  <a:srgbClr val="FF0000"/>
                </a:solidFill>
                <a:latin typeface="+mj-lt"/>
              </a:rPr>
              <a:t>Khi nào ta nhìn thấy một vật?</a:t>
            </a:r>
            <a:endParaRPr lang="fr-LU" sz="4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715000" y="81915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fr-LU" sz="4400" smtClean="0">
                <a:latin typeface="+mj-lt"/>
              </a:rPr>
              <a:t>???</a:t>
            </a:r>
            <a:endParaRPr lang="fr-LU" sz="4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819150"/>
            <a:ext cx="4038600" cy="3124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71550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Vào buổi tối khi đi vào phòng ngủ, em có  nhìn thấy  vật?</a:t>
            </a:r>
            <a:endParaRPr lang="fr-LU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6" name="AutoShape 2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AutoShape 4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0" name="AutoShape 6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2" name="AutoShape 8" descr="Thiết kế phòng ngủ trẻ em đẹp tích hợp chức nă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4" name="AutoShape 10" descr="Thiết kế phòng ngủ trẻ em đẹp tích hợp chức nă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thiet-ke-phong-ngu-tre-em-dep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742950"/>
            <a:ext cx="4038600" cy="3200400"/>
          </a:xfrm>
          <a:prstGeom prst="rect">
            <a:avLst/>
          </a:prstGeom>
          <a:ln w="28575" cap="sq">
            <a:solidFill>
              <a:srgbClr val="FF0000"/>
            </a:solidFill>
            <a:prstDash val="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09600" y="264795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Bật đèn lên, em có  nhìn thấy  vật?</a:t>
            </a:r>
            <a:endParaRPr lang="fr-LU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09600" y="1223739"/>
            <a:ext cx="2209800" cy="191878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1433" tIns="35716" rIns="71433" bIns="3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Mắt ta nhìn thấy vật khi nào?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(Em hãy chọn phương án đúng)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742950"/>
            <a:ext cx="4876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đó tự phát ra ánh sáng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526724"/>
            <a:ext cx="4876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ánh sáng từ vật đó truyền tới mắt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12301" idx="3"/>
            <a:endCxn id="6" idx="1"/>
          </p:cNvCxnSpPr>
          <p:nvPr/>
        </p:nvCxnSpPr>
        <p:spPr>
          <a:xfrm flipV="1">
            <a:off x="2819400" y="2065333"/>
            <a:ext cx="914400" cy="1178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2301" idx="3"/>
            <a:endCxn id="5" idx="1"/>
          </p:cNvCxnSpPr>
          <p:nvPr/>
        </p:nvCxnSpPr>
        <p:spPr>
          <a:xfrm flipV="1">
            <a:off x="2819400" y="1035338"/>
            <a:ext cx="914400" cy="1147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33800" y="2803974"/>
            <a:ext cx="48006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có vật gì che mắt ta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12301" idx="3"/>
            <a:endCxn id="8" idx="1"/>
          </p:cNvCxnSpPr>
          <p:nvPr/>
        </p:nvCxnSpPr>
        <p:spPr>
          <a:xfrm>
            <a:off x="2819400" y="2183134"/>
            <a:ext cx="914400" cy="11594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33800" y="4099374"/>
            <a:ext cx="4800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đó ở gần mắt…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12301" idx="3"/>
            <a:endCxn id="24" idx="1"/>
          </p:cNvCxnSpPr>
          <p:nvPr/>
        </p:nvCxnSpPr>
        <p:spPr>
          <a:xfrm>
            <a:off x="2819400" y="2183134"/>
            <a:ext cx="914400" cy="220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5" grpId="0" animBg="1"/>
      <p:bldP spid="5" grpId="1" animBg="1"/>
      <p:bldP spid="6" grpId="0" animBg="1"/>
      <p:bldP spid="8" grpId="0" animBg="1"/>
      <p:bldP spid="8" grpId="1" animBg="1"/>
      <p:bldP spid="24" grpId="0" animBg="1"/>
      <p:bldP spid="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4350"/>
            <a:ext cx="3836988" cy="4392063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 flipH="1">
            <a:off x="304800" y="358605"/>
            <a:ext cx="5257800" cy="3200400"/>
          </a:xfrm>
          <a:prstGeom prst="cloudCallout">
            <a:avLst>
              <a:gd name="adj1" fmla="val -58778"/>
              <a:gd name="adj2" fmla="val 66211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164768" y="804643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chỉ nhìn thấy vật khi có ánh sáng từ vật đó truyền tới mắt ta</a:t>
            </a:r>
            <a:endParaRPr lang="fr-LU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715000" y="819150"/>
            <a:ext cx="129540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fr-L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fr-LU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638603"/>
            <a:ext cx="1981200" cy="226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581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398" y="514350"/>
            <a:ext cx="7467600" cy="423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3817" y="1084029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chỉ nhìn thấy vật khi có ánh sáng từ vật đó truyền tới mắt.</a:t>
            </a:r>
            <a:endParaRPr lang="en-US" sz="2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tay-chi-huong - Trường Cao đẳng Quảng Ngã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217" y="1156613"/>
            <a:ext cx="618670" cy="517062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195552" y="2579942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sáng được truyền theo đường thẳng.</a:t>
            </a:r>
            <a:endParaRPr lang="en-US" sz="2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9621" y="514350"/>
            <a:ext cx="7924800" cy="523220"/>
            <a:chOff x="765630" y="2542772"/>
            <a:chExt cx="7924800" cy="783926"/>
          </a:xfrm>
        </p:grpSpPr>
        <p:sp>
          <p:nvSpPr>
            <p:cNvPr id="9" name="Rectangle 8"/>
            <p:cNvSpPr/>
            <p:nvPr/>
          </p:nvSpPr>
          <p:spPr>
            <a:xfrm>
              <a:off x="1299030" y="2542772"/>
              <a:ext cx="7391400" cy="783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 nhìn thấy vật khi nào?</a:t>
              </a:r>
              <a:endParaRPr lang="fr-LU" sz="2800" b="1">
                <a:solidFill>
                  <a:srgbClr val="FF0000"/>
                </a:solidFill>
              </a:endParaRPr>
            </a:p>
          </p:txBody>
        </p:sp>
        <p:pic>
          <p:nvPicPr>
            <p:cNvPr id="14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5630" y="2656940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469791" y="1991175"/>
            <a:ext cx="7924800" cy="559270"/>
            <a:chOff x="820056" y="2689566"/>
            <a:chExt cx="7924800" cy="837940"/>
          </a:xfrm>
        </p:grpSpPr>
        <p:sp>
          <p:nvSpPr>
            <p:cNvPr id="21" name="Rectangle 20"/>
            <p:cNvSpPr/>
            <p:nvPr/>
          </p:nvSpPr>
          <p:spPr>
            <a:xfrm>
              <a:off x="1353456" y="2689566"/>
              <a:ext cx="7391400" cy="783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Ánh sáng được truyền đi như thế nào?</a:t>
              </a:r>
              <a:endParaRPr lang="fr-LU" sz="2800" b="1">
                <a:solidFill>
                  <a:srgbClr val="FF0000"/>
                </a:solidFill>
              </a:endParaRPr>
            </a:p>
          </p:txBody>
        </p:sp>
        <p:pic>
          <p:nvPicPr>
            <p:cNvPr id="22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0056" y="2917905"/>
              <a:ext cx="609601" cy="609601"/>
            </a:xfrm>
            <a:prstGeom prst="rect">
              <a:avLst/>
            </a:prstGeom>
            <a:noFill/>
          </p:spPr>
        </p:pic>
      </p:grpSp>
      <p:pic>
        <p:nvPicPr>
          <p:cNvPr id="25" name="Picture 4" descr="tay-chi-huong - Trường Cao đẳng Quảng Ngã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791" y="2673315"/>
            <a:ext cx="732639" cy="52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5">
            <a:extLst>
              <a:ext uri="{FF2B5EF4-FFF2-40B4-BE49-F238E27FC236}">
                <a16:creationId xmlns:a16="http://schemas.microsoft.com/office/drawing/2014/main" id="{1BD16B3D-774E-4093-A8E3-376EFA9195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187" y="209550"/>
            <a:ext cx="1419225" cy="309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05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F75B05B6-8CF0-4911-935B-6DB86E66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192" y="502691"/>
            <a:ext cx="6428185" cy="153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>
                <a:latin typeface="Times New Roman" panose="02020603050405020304" pitchFamily="18" charset="0"/>
              </a:rPr>
              <a:t>Thứ </a:t>
            </a:r>
            <a:r>
              <a:rPr lang="en-US" altLang="en-US" sz="2400" smtClean="0">
                <a:latin typeface="Times New Roman" panose="02020603050405020304" pitchFamily="18" charset="0"/>
              </a:rPr>
              <a:t>sáu</a:t>
            </a:r>
            <a:r>
              <a:rPr lang="vi-VN" altLang="en-US" sz="2400" smtClean="0">
                <a:latin typeface="Times New Roman" panose="02020603050405020304" pitchFamily="18" charset="0"/>
              </a:rPr>
              <a:t> ngày</a:t>
            </a:r>
            <a:r>
              <a:rPr lang="en-US" altLang="en-US" sz="2400" smtClean="0">
                <a:latin typeface="Times New Roman" panose="02020603050405020304" pitchFamily="18" charset="0"/>
              </a:rPr>
              <a:t> 25 </a:t>
            </a:r>
            <a:r>
              <a:rPr lang="vi-VN" altLang="en-US" sz="2400" smtClean="0">
                <a:latin typeface="Times New Roman" panose="02020603050405020304" pitchFamily="18" charset="0"/>
              </a:rPr>
              <a:t>tháng </a:t>
            </a:r>
            <a:r>
              <a:rPr lang="en-US" altLang="en-US" sz="2400" smtClean="0">
                <a:latin typeface="Times New Roman" panose="02020603050405020304" pitchFamily="18" charset="0"/>
              </a:rPr>
              <a:t>2</a:t>
            </a:r>
            <a:r>
              <a:rPr lang="vi-VN" altLang="en-US" sz="2400" smtClean="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năm 2022</a:t>
            </a:r>
          </a:p>
          <a:p>
            <a:pPr algn="ctr" eaLnBrk="0" hangingPunct="0"/>
            <a:r>
              <a:rPr lang="vi-VN" altLang="en-US" sz="240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>
              <a:lnSpc>
                <a:spcPct val="130000"/>
              </a:lnSpc>
            </a:pP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Bài: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</a:rPr>
              <a:t>Ánh sáng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135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en-US" sz="135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1733550"/>
            <a:ext cx="7239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Vật tự phát sáng </a:t>
            </a:r>
            <a:r>
              <a:rPr lang="en-US" b="1" u="sng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 vật được </a:t>
            </a: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chiếu sáng,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+ Mặt trời, ngọn lửa, đèn điện bật, đom đóm</a:t>
            </a:r>
          </a:p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+ Mặt trăng, các đồ vật</a:t>
            </a:r>
          </a:p>
          <a:p>
            <a:pPr algn="just"/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 truyền ánh sáng qua các vật</a:t>
            </a:r>
            <a:endParaRPr lang="en-US" b="1" u="sng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spcAft>
                <a:spcPts val="0"/>
              </a:spcAft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Truyền sáng: không khí, nước, nhựa trong, kính, thuỷ tinh</a:t>
            </a:r>
          </a:p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+ Cản sáng: Gỗ, bìa, gạch..</a:t>
            </a:r>
          </a:p>
          <a:p>
            <a:pPr algn="just">
              <a:spcAft>
                <a:spcPts val="0"/>
              </a:spcAft>
            </a:pP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3. Điều kiện để nhìn thấy vật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chỉ nhìn thấy vật khi có ánh sáng từ vật đó truyền tới mắt.</a:t>
            </a:r>
            <a:endParaRPr lang="en-US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1950"/>
            <a:ext cx="8545513" cy="440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5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326860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326860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533400" y="171615"/>
            <a:ext cx="7162800" cy="612090"/>
            <a:chOff x="533400" y="819150"/>
            <a:chExt cx="7162800" cy="612090"/>
          </a:xfrm>
        </p:grpSpPr>
        <p:sp>
          <p:nvSpPr>
            <p:cNvPr id="6" name="Rectangle 5"/>
            <p:cNvSpPr/>
            <p:nvPr/>
          </p:nvSpPr>
          <p:spPr>
            <a:xfrm>
              <a:off x="533400" y="969575"/>
              <a:ext cx="7162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Vai trò của âm thanh?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6146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819150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3" name="Group 15"/>
          <p:cNvGrpSpPr/>
          <p:nvPr/>
        </p:nvGrpSpPr>
        <p:grpSpPr>
          <a:xfrm>
            <a:off x="457200" y="724812"/>
            <a:ext cx="8151585" cy="1213987"/>
            <a:chOff x="457200" y="1182012"/>
            <a:chExt cx="8151585" cy="1213987"/>
          </a:xfrm>
        </p:grpSpPr>
        <p:sp>
          <p:nvSpPr>
            <p:cNvPr id="7" name="TextBox 6"/>
            <p:cNvSpPr txBox="1"/>
            <p:nvPr/>
          </p:nvSpPr>
          <p:spPr>
            <a:xfrm>
              <a:off x="1141186" y="1195670"/>
              <a:ext cx="74675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Âm thanh rất cần cho con người. Nhờ có âm thanh, chúng ta có thể học tập, nói chuyện với nhau, thưởng thức âm nhạc, báo hiệu,...</a:t>
              </a:r>
              <a:endParaRPr lang="fr-LU" sz="2400">
                <a:solidFill>
                  <a:srgbClr val="FF0000"/>
                </a:solidFill>
              </a:endParaRPr>
            </a:p>
          </p:txBody>
        </p:sp>
        <p:pic>
          <p:nvPicPr>
            <p:cNvPr id="6148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1182012"/>
              <a:ext cx="774700" cy="774700"/>
            </a:xfrm>
            <a:prstGeom prst="rect">
              <a:avLst/>
            </a:prstGeom>
            <a:noFill/>
          </p:spPr>
        </p:pic>
      </p:grpSp>
      <p:grpSp>
        <p:nvGrpSpPr>
          <p:cNvPr id="5" name="Group 17"/>
          <p:cNvGrpSpPr/>
          <p:nvPr/>
        </p:nvGrpSpPr>
        <p:grpSpPr>
          <a:xfrm>
            <a:off x="366486" y="2248824"/>
            <a:ext cx="8592456" cy="1313526"/>
            <a:chOff x="424542" y="3446238"/>
            <a:chExt cx="8592456" cy="1968020"/>
          </a:xfrm>
        </p:grpSpPr>
        <p:sp>
          <p:nvSpPr>
            <p:cNvPr id="10" name="Rectangle 9"/>
            <p:cNvSpPr/>
            <p:nvPr/>
          </p:nvSpPr>
          <p:spPr>
            <a:xfrm>
              <a:off x="1092198" y="3475266"/>
              <a:ext cx="7924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Việc ghi lại âm thanh giúp cho chúng ta có thể nghe lại được những bài hát, đoạn nhạc hay,...; không phải nói đi nói lại nhiều lần một điều gì đó.</a:t>
              </a:r>
              <a:endParaRPr lang="en-US" sz="2400" smtClean="0">
                <a:solidFill>
                  <a:srgbClr val="0000CC"/>
                </a:solidFill>
              </a:endParaRPr>
            </a:p>
            <a:p>
              <a:endParaRPr lang="en-US" sz="2400" smtClean="0">
                <a:solidFill>
                  <a:srgbClr val="FF0000"/>
                </a:solidFill>
              </a:endParaRPr>
            </a:p>
            <a:p>
              <a:endPara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542" y="3446238"/>
              <a:ext cx="774700" cy="774700"/>
            </a:xfrm>
            <a:prstGeom prst="rect">
              <a:avLst/>
            </a:prstGeom>
            <a:noFill/>
          </p:spPr>
        </p:pic>
      </p:grpSp>
      <p:grpSp>
        <p:nvGrpSpPr>
          <p:cNvPr id="8" name="Group 16"/>
          <p:cNvGrpSpPr/>
          <p:nvPr/>
        </p:nvGrpSpPr>
        <p:grpSpPr>
          <a:xfrm>
            <a:off x="591456" y="1795242"/>
            <a:ext cx="7866744" cy="406869"/>
            <a:chOff x="591456" y="2586264"/>
            <a:chExt cx="7866744" cy="609601"/>
          </a:xfrm>
        </p:grpSpPr>
        <p:sp>
          <p:nvSpPr>
            <p:cNvPr id="9" name="Rectangle 8"/>
            <p:cNvSpPr/>
            <p:nvPr/>
          </p:nvSpPr>
          <p:spPr>
            <a:xfrm>
              <a:off x="1066800" y="2724150"/>
              <a:ext cx="7391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 ghi lại âm thanh có lợi ích gì?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14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1456" y="2586264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11" name="Group 19"/>
          <p:cNvGrpSpPr/>
          <p:nvPr/>
        </p:nvGrpSpPr>
        <p:grpSpPr>
          <a:xfrm>
            <a:off x="457200" y="3333751"/>
            <a:ext cx="7866744" cy="553695"/>
            <a:chOff x="591456" y="2586264"/>
            <a:chExt cx="7866744" cy="829586"/>
          </a:xfrm>
        </p:grpSpPr>
        <p:sp>
          <p:nvSpPr>
            <p:cNvPr id="21" name="Rectangle 20"/>
            <p:cNvSpPr/>
            <p:nvPr/>
          </p:nvSpPr>
          <p:spPr>
            <a:xfrm>
              <a:off x="1066800" y="2724150"/>
              <a:ext cx="7391400" cy="691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 nhân, tác hại của tiếng ồn?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22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1456" y="2586264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12" name="Group 22"/>
          <p:cNvGrpSpPr/>
          <p:nvPr/>
        </p:nvGrpSpPr>
        <p:grpSpPr>
          <a:xfrm>
            <a:off x="304800" y="3790949"/>
            <a:ext cx="8592456" cy="895351"/>
            <a:chOff x="424542" y="3446238"/>
            <a:chExt cx="8592456" cy="2380808"/>
          </a:xfrm>
        </p:grpSpPr>
        <p:sp>
          <p:nvSpPr>
            <p:cNvPr id="24" name="Rectangle 23"/>
            <p:cNvSpPr/>
            <p:nvPr/>
          </p:nvSpPr>
          <p:spPr>
            <a:xfrm>
              <a:off x="1092198" y="3475267"/>
              <a:ext cx="7924800" cy="2351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Tiếng ồn đều do con người gây ra, làm ảnh hướng đến sức khỏe của con người.</a:t>
              </a:r>
              <a:endParaRPr lang="en-US" sz="2400" smtClean="0">
                <a:solidFill>
                  <a:srgbClr val="0000CC"/>
                </a:solidFill>
              </a:endParaRPr>
            </a:p>
            <a:p>
              <a:endParaRPr lang="en-US" sz="2400" smtClean="0">
                <a:solidFill>
                  <a:srgbClr val="FF0000"/>
                </a:solidFill>
              </a:endParaRPr>
            </a:p>
            <a:p>
              <a:endPara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542" y="3446238"/>
              <a:ext cx="774700" cy="774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t luan 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0550"/>
            <a:ext cx="8458200" cy="4192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800350"/>
            <a:ext cx="77189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45: Ánh sáng</a:t>
            </a:r>
            <a:endParaRPr lang="en-US" b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71600" y="1327146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Phân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biệt được các vật tự phát sáng và các vật được chiếu sáng</a:t>
            </a:r>
            <a:endParaRPr kumimoji="0" lang="vi-VN" sz="24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79861"/>
            <a:ext cx="8077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it-IT" sz="4400" b="1" i="0" u="none" strike="noStrike" cap="none" spc="0" normalizeH="0" baseline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it-IT" sz="4400" b="1" i="0" u="none" strike="noStrike" cap="none" spc="0" normalizeH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CẦU CẦN ĐẠT</a:t>
            </a:r>
            <a:endParaRPr lang="en-US" sz="4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371600" y="2165346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Nêu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được một số vật cho ánh sáng truyền qua hoặc không cho ánh sáng truyền qua</a:t>
            </a:r>
            <a:endParaRPr kumimoji="0" lang="vi-VN" sz="24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71600" y="3003546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Biết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được ta chỉ nhìn thấy vật khi có ánh sáng từ vật truyền tới mắt</a:t>
            </a:r>
            <a:endParaRPr kumimoji="0" lang="vi-VN" sz="24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352550"/>
            <a:ext cx="536126" cy="4825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190750"/>
            <a:ext cx="536126" cy="4825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028950"/>
            <a:ext cx="536126" cy="48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KHÁM PHÁ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638603"/>
            <a:ext cx="1981200" cy="226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966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t luan 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0550"/>
            <a:ext cx="8458200" cy="4192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546352"/>
            <a:ext cx="739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1</a:t>
            </a:r>
          </a:p>
          <a:p>
            <a:pPr algn="ctr"/>
            <a:r>
              <a:rPr lang="en-US" sz="32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 VẬT TỰ PHÁT RA ÁNH SÁNG </a:t>
            </a:r>
          </a:p>
          <a:p>
            <a:pPr algn="ctr"/>
            <a:r>
              <a:rPr lang="en-US" sz="32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 CÁC VẬT ĐƯỢC CHIẾU SÁNG</a:t>
            </a:r>
            <a:endParaRPr lang="en-US" sz="3200" b="1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381000" y="438150"/>
            <a:ext cx="533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 tranh 1 và 2 ở </a:t>
            </a:r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381000" y="819150"/>
            <a:ext cx="8305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Tranh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8084" y="2114550"/>
            <a:ext cx="3886201" cy="2769431"/>
            <a:chOff x="381000" y="1885950"/>
            <a:chExt cx="2359479" cy="2479846"/>
          </a:xfrm>
        </p:grpSpPr>
        <p:pic>
          <p:nvPicPr>
            <p:cNvPr id="6152" name="Picture 12" descr="ban ngà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1885950"/>
              <a:ext cx="2359479" cy="245745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181" name="Text Box 85"/>
            <p:cNvSpPr txBox="1">
              <a:spLocks noChangeArrowheads="1"/>
            </p:cNvSpPr>
            <p:nvPr/>
          </p:nvSpPr>
          <p:spPr bwMode="auto">
            <a:xfrm>
              <a:off x="381000" y="4019547"/>
              <a:ext cx="381000" cy="34624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82456" y="2038350"/>
            <a:ext cx="3810000" cy="2861321"/>
            <a:chOff x="6248400" y="1581150"/>
            <a:chExt cx="2514600" cy="2514600"/>
          </a:xfrm>
        </p:grpSpPr>
        <p:pic>
          <p:nvPicPr>
            <p:cNvPr id="6153" name="Picture 13" descr="ban dê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1581150"/>
              <a:ext cx="2514600" cy="251460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182" name="Text Box 86"/>
            <p:cNvSpPr txBox="1">
              <a:spLocks noChangeArrowheads="1"/>
            </p:cNvSpPr>
            <p:nvPr/>
          </p:nvSpPr>
          <p:spPr bwMode="auto">
            <a:xfrm>
              <a:off x="6248400" y="3723739"/>
              <a:ext cx="381000" cy="33871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381000" y="1276350"/>
            <a:ext cx="8305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Kể tên những vật tự phát sáng và những vật được chiếu sáng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note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15" t="4092" r="11716" b="13043"/>
          <a:stretch>
            <a:fillRect/>
          </a:stretch>
        </p:blipFill>
        <p:spPr bwMode="auto">
          <a:xfrm rot="508798">
            <a:off x="3978646" y="233655"/>
            <a:ext cx="4828481" cy="492687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483604">
            <a:off x="4392301" y="1348113"/>
            <a:ext cx="399104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tự phát sáng: mặt trời </a:t>
            </a:r>
            <a:endParaRPr lang="en-US" alt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483604">
            <a:off x="4211212" y="2375093"/>
            <a:ext cx="399104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được chiếu sáng: bàn, ghế, gương, tủ, bóng đèn</a:t>
            </a:r>
            <a:endParaRPr lang="en-US" alt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819150"/>
            <a:ext cx="3276599" cy="3048000"/>
            <a:chOff x="381000" y="1885950"/>
            <a:chExt cx="2359479" cy="2479846"/>
          </a:xfrm>
        </p:grpSpPr>
        <p:pic>
          <p:nvPicPr>
            <p:cNvPr id="7" name="Picture 12" descr="ban ngà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1885950"/>
              <a:ext cx="2359479" cy="245745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 Box 85"/>
            <p:cNvSpPr txBox="1">
              <a:spLocks noChangeArrowheads="1"/>
            </p:cNvSpPr>
            <p:nvPr/>
          </p:nvSpPr>
          <p:spPr bwMode="auto">
            <a:xfrm>
              <a:off x="381000" y="4019547"/>
              <a:ext cx="381000" cy="34624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1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066800" y="4019550"/>
            <a:ext cx="211423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 ngày</a:t>
            </a:r>
            <a:endParaRPr lang="en-US" sz="4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82&quot;/&gt;&lt;/object&gt;&lt;object type=&quot;3&quot; unique_id=&quot;10005&quot;&gt;&lt;property id=&quot;20148&quot; value=&quot;5&quot;/&gt;&lt;property id=&quot;20300&quot; value=&quot;Slide 2&quot;/&gt;&lt;property id=&quot;20307&quot; value=&quot;413&quot;/&gt;&lt;/object&gt;&lt;object type=&quot;3&quot; unique_id=&quot;10006&quot;&gt;&lt;property id=&quot;20148&quot; value=&quot;5&quot;/&gt;&lt;property id=&quot;20300&quot; value=&quot;Slide 3&quot;/&gt;&lt;property id=&quot;20307&quot; value=&quot;422&quot;/&gt;&lt;/object&gt;&lt;object type=&quot;3&quot; unique_id=&quot;10007&quot;&gt;&lt;property id=&quot;20148&quot; value=&quot;5&quot;/&gt;&lt;property id=&quot;20300&quot; value=&quot;Slide 4&quot;/&gt;&lt;property id=&quot;20307&quot; value=&quot;458&quot;/&gt;&lt;/object&gt;&lt;object type=&quot;3&quot; unique_id=&quot;10008&quot;&gt;&lt;property id=&quot;20148&quot; value=&quot;5&quot;/&gt;&lt;property id=&quot;20300&quot; value=&quot;Slide 5&quot;/&gt;&lt;property id=&quot;20307&quot; value=&quot;459&quot;/&gt;&lt;/object&gt;&lt;object type=&quot;3&quot; unique_id=&quot;10009&quot;&gt;&lt;property id=&quot;20148&quot; value=&quot;5&quot;/&gt;&lt;property id=&quot;20300&quot; value=&quot;Slide 6&quot;/&gt;&lt;property id=&quot;20307&quot; value=&quot;460&quot;/&gt;&lt;/object&gt;&lt;object type=&quot;3&quot; unique_id=&quot;10010&quot;&gt;&lt;property id=&quot;20148&quot; value=&quot;5&quot;/&gt;&lt;property id=&quot;20300&quot; value=&quot;Slide 7&quot;/&gt;&lt;property id=&quot;20307&quot; value=&quot;461&quot;/&gt;&lt;/object&gt;&lt;object type=&quot;3&quot; unique_id=&quot;10011&quot;&gt;&lt;property id=&quot;20148&quot; value=&quot;5&quot;/&gt;&lt;property id=&quot;20300&quot; value=&quot;Slide 8&quot;/&gt;&lt;property id=&quot;20307&quot; value=&quot;462&quot;/&gt;&lt;/object&gt;&lt;object type=&quot;3&quot; unique_id=&quot;10012&quot;&gt;&lt;property id=&quot;20148&quot; value=&quot;5&quot;/&gt;&lt;property id=&quot;20300&quot; value=&quot;Slide 9&quot;/&gt;&lt;property id=&quot;20307&quot; value=&quot;463&quot;/&gt;&lt;/object&gt;&lt;object type=&quot;3&quot; unique_id=&quot;10013&quot;&gt;&lt;property id=&quot;20148&quot; value=&quot;5&quot;/&gt;&lt;property id=&quot;20300&quot; value=&quot;Slide 10&quot;/&gt;&lt;property id=&quot;20307&quot; value=&quot;464&quot;/&gt;&lt;/object&gt;&lt;object type=&quot;3&quot; unique_id=&quot;10014&quot;&gt;&lt;property id=&quot;20148&quot; value=&quot;5&quot;/&gt;&lt;property id=&quot;20300&quot; value=&quot;Slide 11&quot;/&gt;&lt;property id=&quot;20307&quot; value=&quot;465&quot;/&gt;&lt;/object&gt;&lt;object type=&quot;3&quot; unique_id=&quot;10015&quot;&gt;&lt;property id=&quot;20148&quot; value=&quot;5&quot;/&gt;&lt;property id=&quot;20300&quot; value=&quot;Slide 12&quot;/&gt;&lt;property id=&quot;20307&quot; value=&quot;437&quot;/&gt;&lt;/object&gt;&lt;object type=&quot;3&quot; unique_id=&quot;10016&quot;&gt;&lt;property id=&quot;20148&quot; value=&quot;5&quot;/&gt;&lt;property id=&quot;20300&quot; value=&quot;Slide 13&quot;/&gt;&lt;property id=&quot;20307&quot; value=&quot;466&quot;/&gt;&lt;/object&gt;&lt;object type=&quot;3&quot; unique_id=&quot;10017&quot;&gt;&lt;property id=&quot;20148&quot; value=&quot;5&quot;/&gt;&lt;property id=&quot;20300&quot; value=&quot;Slide 14&quot;/&gt;&lt;property id=&quot;20307&quot; value=&quot;467&quot;/&gt;&lt;/object&gt;&lt;object type=&quot;3&quot; unique_id=&quot;10018&quot;&gt;&lt;property id=&quot;20148&quot; value=&quot;5&quot;/&gt;&lt;property id=&quot;20300&quot; value=&quot;Slide 15&quot;/&gt;&lt;property id=&quot;20307&quot; value=&quot;468&quot;/&gt;&lt;/object&gt;&lt;object type=&quot;3&quot; unique_id=&quot;10019&quot;&gt;&lt;property id=&quot;20148&quot; value=&quot;5&quot;/&gt;&lt;property id=&quot;20300&quot; value=&quot;Slide 16&quot;/&gt;&lt;property id=&quot;20307&quot; value=&quot;469&quot;/&gt;&lt;/object&gt;&lt;object type=&quot;3&quot; unique_id=&quot;10020&quot;&gt;&lt;property id=&quot;20148&quot; value=&quot;5&quot;/&gt;&lt;property id=&quot;20300&quot; value=&quot;Slide 17&quot;/&gt;&lt;property id=&quot;20307&quot; value=&quot;470&quot;/&gt;&lt;/object&gt;&lt;object type=&quot;3&quot; unique_id=&quot;10021&quot;&gt;&lt;property id=&quot;20148&quot; value=&quot;5&quot;/&gt;&lt;property id=&quot;20300&quot; value=&quot;Slide 18&quot;/&gt;&lt;property id=&quot;20307&quot; value=&quot;471&quot;/&gt;&lt;/object&gt;&lt;object type=&quot;3&quot; unique_id=&quot;10022&quot;&gt;&lt;property id=&quot;20148&quot; value=&quot;5&quot;/&gt;&lt;property id=&quot;20300&quot; value=&quot;Slide 19&quot;/&gt;&lt;property id=&quot;20307&quot; value=&quot;450&quot;/&gt;&lt;/object&gt;&lt;object type=&quot;3&quot; unique_id=&quot;10023&quot;&gt;&lt;property id=&quot;20148&quot; value=&quot;5&quot;/&gt;&lt;property id=&quot;20300&quot; value=&quot;Slide 20&quot;/&gt;&lt;property id=&quot;20307&quot; value=&quot;420&quot;/&gt;&lt;/object&gt;&lt;object type=&quot;3&quot; unique_id=&quot;10024&quot;&gt;&lt;property id=&quot;20148&quot; value=&quot;5&quot;/&gt;&lt;property id=&quot;20300&quot; value=&quot;Slide 21&quot;/&gt;&lt;property id=&quot;20307&quot; value=&quot;4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879</Words>
  <Application>Microsoft Office PowerPoint</Application>
  <PresentationFormat>On-screen Show (16:9)</PresentationFormat>
  <Paragraphs>101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444</cp:revision>
  <dcterms:created xsi:type="dcterms:W3CDTF">2014-09-16T11:54:17Z</dcterms:created>
  <dcterms:modified xsi:type="dcterms:W3CDTF">2022-02-19T13:26:49Z</dcterms:modified>
</cp:coreProperties>
</file>