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sldIdLst>
    <p:sldId id="278" r:id="rId2"/>
    <p:sldId id="277" r:id="rId3"/>
    <p:sldId id="258" r:id="rId4"/>
    <p:sldId id="260" r:id="rId5"/>
    <p:sldId id="261" r:id="rId6"/>
    <p:sldId id="273" r:id="rId7"/>
    <p:sldId id="262" r:id="rId8"/>
    <p:sldId id="263" r:id="rId9"/>
    <p:sldId id="264" r:id="rId10"/>
    <p:sldId id="265" r:id="rId11"/>
    <p:sldId id="267" r:id="rId12"/>
    <p:sldId id="268" r:id="rId13"/>
    <p:sldId id="269" r:id="rId14"/>
    <p:sldId id="270" r:id="rId15"/>
    <p:sldId id="271" r:id="rId16"/>
    <p:sldId id="272" r:id="rId17"/>
    <p:sldId id="276"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BA8B"/>
    <a:srgbClr val="FFFFFF"/>
    <a:srgbClr val="82C6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1" autoAdjust="0"/>
    <p:restoredTop sz="94660"/>
  </p:normalViewPr>
  <p:slideViewPr>
    <p:cSldViewPr snapToGrid="0">
      <p:cViewPr varScale="1">
        <p:scale>
          <a:sx n="72" d="100"/>
          <a:sy n="72" d="100"/>
        </p:scale>
        <p:origin x="8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328305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723277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517714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583113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1081048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pPr/>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1153007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pPr/>
              <a:t>9/27/2022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914100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pPr/>
              <a:t>9/27/2022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113389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9/27/2022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407988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436969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829018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9/27/2022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a:t>
            </a:fld>
            <a:endParaRPr lang="en-US"/>
          </a:p>
        </p:txBody>
      </p:sp>
    </p:spTree>
    <p:extLst>
      <p:ext uri="{BB962C8B-B14F-4D97-AF65-F5344CB8AC3E}">
        <p14:creationId xmlns:p14="http://schemas.microsoft.com/office/powerpoint/2010/main" val="1126461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1568452" y="482601"/>
            <a:ext cx="9188449" cy="4606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b="1">
                <a:latin typeface="Times New Roman" panose="02020603050405020304" pitchFamily="18" charset="0"/>
                <a:cs typeface="Times New Roman" panose="02020603050405020304" pitchFamily="18" charset="0"/>
              </a:rPr>
              <a:t>ỦY BAN NHÂN DÂN QUẬN LONG BIÊN</a:t>
            </a:r>
          </a:p>
          <a:p>
            <a:pPr algn="ctr"/>
            <a:r>
              <a:rPr lang="en-US" altLang="en-US" sz="2400" b="1">
                <a:latin typeface="Times New Roman" panose="02020603050405020304" pitchFamily="18" charset="0"/>
                <a:cs typeface="Times New Roman" panose="02020603050405020304" pitchFamily="18" charset="0"/>
              </a:rPr>
              <a:t>TRƯỜNG TIỂU HỌC ÁI MỘ B</a:t>
            </a:r>
          </a:p>
          <a:p>
            <a:pPr algn="ctr"/>
            <a:endParaRPr lang="en-US" altLang="en-US" sz="3200" b="1">
              <a:latin typeface="Times New Roman" panose="02020603050405020304" pitchFamily="18" charset="0"/>
              <a:cs typeface="Times New Roman" panose="02020603050405020304" pitchFamily="18" charset="0"/>
            </a:endParaRPr>
          </a:p>
          <a:p>
            <a:pPr algn="ctr"/>
            <a:endParaRPr lang="en-US" altLang="en-US" sz="3200" b="1">
              <a:latin typeface="Times New Roman" panose="02020603050405020304" pitchFamily="18" charset="0"/>
              <a:cs typeface="Times New Roman" panose="02020603050405020304" pitchFamily="18" charset="0"/>
            </a:endParaRPr>
          </a:p>
          <a:p>
            <a:pPr algn="ctr"/>
            <a:r>
              <a:rPr lang="en-US" altLang="en-US" sz="3200" b="1">
                <a:solidFill>
                  <a:srgbClr val="FF0000"/>
                </a:solidFill>
                <a:latin typeface="Times New Roman" panose="02020603050405020304" pitchFamily="18" charset="0"/>
                <a:cs typeface="Times New Roman" panose="02020603050405020304" pitchFamily="18" charset="0"/>
              </a:rPr>
              <a:t>PHÂN MÔN: </a:t>
            </a:r>
            <a:r>
              <a:rPr lang="en-US" altLang="en-US" sz="3200" b="1" smtClean="0">
                <a:solidFill>
                  <a:srgbClr val="FF0000"/>
                </a:solidFill>
                <a:latin typeface="Times New Roman" panose="02020603050405020304" pitchFamily="18" charset="0"/>
                <a:cs typeface="Times New Roman" panose="02020603050405020304" pitchFamily="18" charset="0"/>
              </a:rPr>
              <a:t>LỊCH SỬ</a:t>
            </a:r>
            <a:endParaRPr lang="en-US" altLang="en-US" sz="3200" b="1">
              <a:solidFill>
                <a:srgbClr val="FF0000"/>
              </a:solidFill>
              <a:latin typeface="Times New Roman" panose="02020603050405020304" pitchFamily="18" charset="0"/>
              <a:cs typeface="Times New Roman" panose="02020603050405020304" pitchFamily="18" charset="0"/>
            </a:endParaRPr>
          </a:p>
          <a:p>
            <a:pPr algn="ctr"/>
            <a:r>
              <a:rPr lang="vi-VN" altLang="en-US" sz="3733" b="1" smtClean="0">
                <a:solidFill>
                  <a:srgbClr val="FF0000"/>
                </a:solidFill>
                <a:latin typeface="Times New Roman" panose="02020603050405020304" pitchFamily="18" charset="0"/>
                <a:cs typeface="Times New Roman" panose="02020603050405020304" pitchFamily="18" charset="0"/>
              </a:rPr>
              <a:t>BÀI: NƯỚC TA DƯỚI ÁCH ĐÔ HỘ CỦA </a:t>
            </a:r>
          </a:p>
          <a:p>
            <a:pPr algn="ctr"/>
            <a:r>
              <a:rPr lang="vi-VN" altLang="en-US" sz="3733" b="1" smtClean="0">
                <a:solidFill>
                  <a:srgbClr val="FF0000"/>
                </a:solidFill>
                <a:latin typeface="Times New Roman" panose="02020603050405020304" pitchFamily="18" charset="0"/>
                <a:cs typeface="Times New Roman" panose="02020603050405020304" pitchFamily="18" charset="0"/>
              </a:rPr>
              <a:t>CÁC TRIỀU ĐẠI PHONG KIẾN PHƯƠNG BẮC</a:t>
            </a:r>
          </a:p>
          <a:p>
            <a:pPr algn="ctr"/>
            <a:endParaRPr lang="en-US" altLang="en-US" sz="3733" b="1">
              <a:solidFill>
                <a:srgbClr val="FF0000"/>
              </a:solidFill>
              <a:latin typeface="Times New Roman" panose="02020603050405020304" pitchFamily="18" charset="0"/>
              <a:cs typeface="Times New Roman" panose="02020603050405020304" pitchFamily="18" charset="0"/>
            </a:endParaRPr>
          </a:p>
        </p:txBody>
      </p:sp>
      <p:pic>
        <p:nvPicPr>
          <p:cNvPr id="5123" name="Picture 8" descr="http://previews.123rf.com/images/yuyuyi/yuyuyi1209/yuyuyi120900222/15452353-Multicultural-children-and-banner--Stock-Vector-children-school-holding.jpg"/>
          <p:cNvPicPr>
            <a:picLocks noChangeAspect="1" noChangeArrowheads="1"/>
          </p:cNvPicPr>
          <p:nvPr/>
        </p:nvPicPr>
        <p:blipFill>
          <a:blip r:embed="rId2">
            <a:extLst>
              <a:ext uri="{28A0092B-C50C-407E-A947-70E740481C1C}">
                <a14:useLocalDpi xmlns:a14="http://schemas.microsoft.com/office/drawing/2010/main" val="0"/>
              </a:ext>
            </a:extLst>
          </a:blip>
          <a:srcRect t="49277"/>
          <a:stretch>
            <a:fillRect/>
          </a:stretch>
        </p:blipFill>
        <p:spPr bwMode="auto">
          <a:xfrm>
            <a:off x="1524000" y="47625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92091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79874"/>
          <p:cNvSpPr txBox="1"/>
          <p:nvPr/>
        </p:nvSpPr>
        <p:spPr>
          <a:xfrm>
            <a:off x="0" y="1600200"/>
            <a:ext cx="12192000" cy="106363"/>
          </a:xfrm>
          <a:prstGeom prst="rect">
            <a:avLst/>
          </a:prstGeom>
          <a:noFill/>
          <a:ln w="9525">
            <a:noFill/>
          </a:ln>
        </p:spPr>
        <p:txBody>
          <a:bodyPr anchor="t" anchorCtr="0">
            <a:spAutoFit/>
          </a:bodyPr>
          <a:lstStyle/>
          <a:p>
            <a:pPr>
              <a:spcBef>
                <a:spcPct val="50000"/>
              </a:spcBef>
            </a:pPr>
            <a:endParaRPr lang="en-US" altLang="zh-CN" sz="100">
              <a:latin typeface="Arial" panose="020B0604020202020204" pitchFamily="34" charset="0"/>
            </a:endParaRPr>
          </a:p>
        </p:txBody>
      </p:sp>
      <p:pic>
        <p:nvPicPr>
          <p:cNvPr id="79876" name="Picture 79875" descr="van lang_E"/>
          <p:cNvPicPr>
            <a:picLocks noChangeAspect="1"/>
          </p:cNvPicPr>
          <p:nvPr/>
        </p:nvPicPr>
        <p:blipFill>
          <a:blip r:embed="rId2">
            <a:lum bright="17999" contrast="17998"/>
          </a:blip>
          <a:srcRect t="15555"/>
          <a:stretch>
            <a:fillRect/>
          </a:stretch>
        </p:blipFill>
        <p:spPr>
          <a:xfrm>
            <a:off x="6248400" y="88900"/>
            <a:ext cx="5859463" cy="5245100"/>
          </a:xfrm>
          <a:prstGeom prst="rect">
            <a:avLst/>
          </a:prstGeom>
          <a:noFill/>
          <a:ln w="57150" cap="flat" cmpd="sng">
            <a:solidFill>
              <a:schemeClr val="folHlink"/>
            </a:solidFill>
            <a:prstDash val="solid"/>
            <a:miter/>
            <a:headEnd type="none" w="med" len="med"/>
            <a:tailEnd type="none" w="med" len="med"/>
          </a:ln>
        </p:spPr>
      </p:pic>
      <p:pic>
        <p:nvPicPr>
          <p:cNvPr id="79877" name="Picture 79876" descr="van lang_F"/>
          <p:cNvPicPr>
            <a:picLocks noChangeAspect="1"/>
          </p:cNvPicPr>
          <p:nvPr/>
        </p:nvPicPr>
        <p:blipFill>
          <a:blip r:embed="rId3"/>
          <a:srcRect l="6084" t="2530" b="20316"/>
          <a:stretch>
            <a:fillRect/>
          </a:stretch>
        </p:blipFill>
        <p:spPr>
          <a:xfrm>
            <a:off x="76200" y="76200"/>
            <a:ext cx="6076950" cy="5243513"/>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0" y="5334000"/>
            <a:ext cx="12192000" cy="1568450"/>
          </a:xfrm>
          <a:prstGeom prst="rect">
            <a:avLst/>
          </a:prstGeom>
          <a:solidFill>
            <a:srgbClr val="FF6600"/>
          </a:solidFill>
          <a:ln w="9525">
            <a:noFill/>
          </a:ln>
        </p:spPr>
        <p:txBody>
          <a:bodyPr wrap="square" anchor="t" anchorCtr="0">
            <a:spAutoFit/>
          </a:bodyPr>
          <a:lstStyle/>
          <a:p>
            <a:pPr algn="just" eaLnBrk="0" hangingPunct="0">
              <a:spcBef>
                <a:spcPct val="50000"/>
              </a:spcBef>
            </a:pPr>
            <a:r>
              <a:rPr lang="en-US" altLang="zh-CN" sz="3200" b="1">
                <a:latin typeface="Times New Roman" panose="02020603050405020304" pitchFamily="18" charset="0"/>
                <a:cs typeface="Times New Roman" panose="02020603050405020304" pitchFamily="18" charset="0"/>
              </a:rPr>
              <a:t>- Chúng bắt nhân dân ta lên rừng săn voi, tê giác, bắt chim qui, đẵn gỗ trầm; xuống biển mò ngọc trai, bắt đồi mồi, khai thác san hô để cống nạp.</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7"/>
                                        </p:tgtEl>
                                        <p:attrNameLst>
                                          <p:attrName>style.visibility</p:attrName>
                                        </p:attrNameLst>
                                      </p:cBhvr>
                                      <p:to>
                                        <p:strVal val="visible"/>
                                      </p:to>
                                    </p:set>
                                    <p:anim calcmode="lin" valueType="num">
                                      <p:cBhvr>
                                        <p:cTn id="7" dur="1000" fill="hold"/>
                                        <p:tgtEl>
                                          <p:spTgt spid="79877"/>
                                        </p:tgtEl>
                                        <p:attrNameLst>
                                          <p:attrName>ppt_x</p:attrName>
                                        </p:attrNameLst>
                                      </p:cBhvr>
                                      <p:tavLst>
                                        <p:tav tm="0">
                                          <p:val>
                                            <p:strVal val="#ppt_x-.2"/>
                                          </p:val>
                                        </p:tav>
                                        <p:tav tm="100000">
                                          <p:val>
                                            <p:strVal val="#ppt_x"/>
                                          </p:val>
                                        </p:tav>
                                      </p:tavLst>
                                    </p:anim>
                                    <p:anim calcmode="lin" valueType="num">
                                      <p:cBhvr>
                                        <p:cTn id="8" dur="1000" fill="hold"/>
                                        <p:tgtEl>
                                          <p:spTgt spid="7987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7"/>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79876"/>
                                        </p:tgtEl>
                                        <p:attrNameLst>
                                          <p:attrName>style.visibility</p:attrName>
                                        </p:attrNameLst>
                                      </p:cBhvr>
                                      <p:to>
                                        <p:strVal val="visible"/>
                                      </p:to>
                                    </p:set>
                                    <p:anim calcmode="lin" valueType="num">
                                      <p:cBhvr>
                                        <p:cTn id="13" dur="1000" fill="hold"/>
                                        <p:tgtEl>
                                          <p:spTgt spid="79876"/>
                                        </p:tgtEl>
                                        <p:attrNameLst>
                                          <p:attrName>ppt_x</p:attrName>
                                        </p:attrNameLst>
                                      </p:cBhvr>
                                      <p:tavLst>
                                        <p:tav tm="0">
                                          <p:val>
                                            <p:strVal val="#ppt_x-.2"/>
                                          </p:val>
                                        </p:tav>
                                        <p:tav tm="100000">
                                          <p:val>
                                            <p:strVal val="#ppt_x"/>
                                          </p:val>
                                        </p:tav>
                                      </p:tavLst>
                                    </p:anim>
                                    <p:anim calcmode="lin" valueType="num">
                                      <p:cBhvr>
                                        <p:cTn id="14"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9876"/>
                                        </p:tgtEl>
                                      </p:cBhvr>
                                    </p:animEffect>
                                  </p:childTnLst>
                                </p:cTn>
                              </p:par>
                            </p:childTnLst>
                          </p:cTn>
                        </p:par>
                        <p:par>
                          <p:cTn id="16" fill="hold">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79878"/>
                                        </p:tgtEl>
                                        <p:attrNameLst>
                                          <p:attrName>style.visibility</p:attrName>
                                        </p:attrNameLst>
                                      </p:cBhvr>
                                      <p:to>
                                        <p:strVal val="visible"/>
                                      </p:to>
                                    </p:set>
                                    <p:animEffect transition="in" filter="dissolve">
                                      <p:cBhvr>
                                        <p:cTn id="19"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22" name="Group 90116"/>
          <p:cNvGrpSpPr/>
          <p:nvPr/>
        </p:nvGrpSpPr>
        <p:grpSpPr>
          <a:xfrm>
            <a:off x="101600" y="745308"/>
            <a:ext cx="12090400" cy="5511800"/>
            <a:chOff x="384" y="1392"/>
            <a:chExt cx="4896" cy="2352"/>
          </a:xfrm>
        </p:grpSpPr>
        <p:sp>
          <p:nvSpPr>
            <p:cNvPr id="9223" name="Rectangles 90117"/>
            <p:cNvSpPr/>
            <p:nvPr/>
          </p:nvSpPr>
          <p:spPr>
            <a:xfrm>
              <a:off x="2873" y="2859"/>
              <a:ext cx="2407" cy="885"/>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4" name="Rectangles 90118"/>
            <p:cNvSpPr/>
            <p:nvPr/>
          </p:nvSpPr>
          <p:spPr>
            <a:xfrm>
              <a:off x="1322" y="2859"/>
              <a:ext cx="1551" cy="885"/>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5" name="Rectangles 90119"/>
            <p:cNvSpPr/>
            <p:nvPr/>
          </p:nvSpPr>
          <p:spPr>
            <a:xfrm>
              <a:off x="384" y="2859"/>
              <a:ext cx="938" cy="885"/>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26" name="Rectangles 90120"/>
            <p:cNvSpPr/>
            <p:nvPr/>
          </p:nvSpPr>
          <p:spPr>
            <a:xfrm>
              <a:off x="2873" y="2418"/>
              <a:ext cx="2407" cy="441"/>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7" name="Rectangles 90121"/>
            <p:cNvSpPr/>
            <p:nvPr/>
          </p:nvSpPr>
          <p:spPr>
            <a:xfrm>
              <a:off x="1322" y="2418"/>
              <a:ext cx="1551" cy="441"/>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8" name="Rectangles 90122"/>
            <p:cNvSpPr/>
            <p:nvPr/>
          </p:nvSpPr>
          <p:spPr>
            <a:xfrm>
              <a:off x="384" y="2418"/>
              <a:ext cx="938" cy="441"/>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29" name="Rectangles 90123"/>
            <p:cNvSpPr/>
            <p:nvPr/>
          </p:nvSpPr>
          <p:spPr>
            <a:xfrm>
              <a:off x="2873" y="1872"/>
              <a:ext cx="2407" cy="546"/>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30" name="Rectangles 90124"/>
            <p:cNvSpPr/>
            <p:nvPr/>
          </p:nvSpPr>
          <p:spPr>
            <a:xfrm>
              <a:off x="1322" y="1872"/>
              <a:ext cx="1551" cy="546"/>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31" name="Rectangles 90125"/>
            <p:cNvSpPr/>
            <p:nvPr/>
          </p:nvSpPr>
          <p:spPr>
            <a:xfrm>
              <a:off x="384" y="1872"/>
              <a:ext cx="938" cy="546"/>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2" name="Rectangles 90126"/>
            <p:cNvSpPr/>
            <p:nvPr/>
          </p:nvSpPr>
          <p:spPr>
            <a:xfrm>
              <a:off x="2873" y="1392"/>
              <a:ext cx="2407"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3" name="Rectangles 90127"/>
            <p:cNvSpPr/>
            <p:nvPr/>
          </p:nvSpPr>
          <p:spPr>
            <a:xfrm>
              <a:off x="1322" y="1392"/>
              <a:ext cx="1551"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4" name="Rectangles 90128"/>
            <p:cNvSpPr/>
            <p:nvPr/>
          </p:nvSpPr>
          <p:spPr>
            <a:xfrm>
              <a:off x="384" y="1392"/>
              <a:ext cx="938"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5" name="Straight Connector 90129"/>
            <p:cNvSpPr/>
            <p:nvPr/>
          </p:nvSpPr>
          <p:spPr>
            <a:xfrm>
              <a:off x="384" y="1392"/>
              <a:ext cx="4896" cy="0"/>
            </a:xfrm>
            <a:prstGeom prst="line">
              <a:avLst/>
            </a:prstGeom>
            <a:ln w="12700" cap="sq" cmpd="sng">
              <a:solidFill>
                <a:schemeClr val="tx1"/>
              </a:solidFill>
              <a:prstDash val="solid"/>
              <a:round/>
              <a:headEnd type="none" w="med" len="med"/>
              <a:tailEnd type="none" w="med" len="med"/>
            </a:ln>
          </p:spPr>
        </p:sp>
        <p:sp>
          <p:nvSpPr>
            <p:cNvPr id="9236" name="Straight Connector 90130"/>
            <p:cNvSpPr/>
            <p:nvPr/>
          </p:nvSpPr>
          <p:spPr>
            <a:xfrm>
              <a:off x="384" y="1872"/>
              <a:ext cx="4896" cy="0"/>
            </a:xfrm>
            <a:prstGeom prst="line">
              <a:avLst/>
            </a:prstGeom>
            <a:ln w="12700" cap="flat" cmpd="sng">
              <a:solidFill>
                <a:schemeClr val="tx1"/>
              </a:solidFill>
              <a:prstDash val="solid"/>
              <a:round/>
              <a:headEnd type="none" w="med" len="med"/>
              <a:tailEnd type="none" w="med" len="med"/>
            </a:ln>
          </p:spPr>
        </p:sp>
        <p:sp>
          <p:nvSpPr>
            <p:cNvPr id="9237" name="Straight Connector 90131"/>
            <p:cNvSpPr/>
            <p:nvPr/>
          </p:nvSpPr>
          <p:spPr>
            <a:xfrm>
              <a:off x="384" y="2418"/>
              <a:ext cx="4896" cy="0"/>
            </a:xfrm>
            <a:prstGeom prst="line">
              <a:avLst/>
            </a:prstGeom>
            <a:ln w="12700" cap="flat" cmpd="sng">
              <a:solidFill>
                <a:schemeClr val="tx1"/>
              </a:solidFill>
              <a:prstDash val="solid"/>
              <a:round/>
              <a:headEnd type="none" w="med" len="med"/>
              <a:tailEnd type="none" w="med" len="med"/>
            </a:ln>
          </p:spPr>
        </p:sp>
        <p:sp>
          <p:nvSpPr>
            <p:cNvPr id="9238" name="Straight Connector 90132"/>
            <p:cNvSpPr/>
            <p:nvPr/>
          </p:nvSpPr>
          <p:spPr>
            <a:xfrm>
              <a:off x="384" y="2859"/>
              <a:ext cx="4896" cy="0"/>
            </a:xfrm>
            <a:prstGeom prst="line">
              <a:avLst/>
            </a:prstGeom>
            <a:ln w="12700" cap="flat" cmpd="sng">
              <a:solidFill>
                <a:schemeClr val="tx1"/>
              </a:solidFill>
              <a:prstDash val="solid"/>
              <a:round/>
              <a:headEnd type="none" w="med" len="med"/>
              <a:tailEnd type="none" w="med" len="med"/>
            </a:ln>
          </p:spPr>
        </p:sp>
        <p:sp>
          <p:nvSpPr>
            <p:cNvPr id="9239" name="Straight Connector 90133"/>
            <p:cNvSpPr/>
            <p:nvPr/>
          </p:nvSpPr>
          <p:spPr>
            <a:xfrm>
              <a:off x="384" y="3744"/>
              <a:ext cx="4896" cy="0"/>
            </a:xfrm>
            <a:prstGeom prst="line">
              <a:avLst/>
            </a:prstGeom>
            <a:ln w="12700" cap="sq" cmpd="sng">
              <a:solidFill>
                <a:schemeClr val="tx1"/>
              </a:solidFill>
              <a:prstDash val="solid"/>
              <a:round/>
              <a:headEnd type="none" w="med" len="med"/>
              <a:tailEnd type="none" w="med" len="med"/>
            </a:ln>
          </p:spPr>
        </p:sp>
        <p:sp>
          <p:nvSpPr>
            <p:cNvPr id="9240" name="Straight Connector 90134"/>
            <p:cNvSpPr/>
            <p:nvPr/>
          </p:nvSpPr>
          <p:spPr>
            <a:xfrm>
              <a:off x="384" y="1392"/>
              <a:ext cx="0" cy="2352"/>
            </a:xfrm>
            <a:prstGeom prst="line">
              <a:avLst/>
            </a:prstGeom>
            <a:ln w="12700" cap="sq" cmpd="sng">
              <a:solidFill>
                <a:schemeClr val="tx1"/>
              </a:solidFill>
              <a:prstDash val="solid"/>
              <a:round/>
              <a:headEnd type="none" w="med" len="med"/>
              <a:tailEnd type="none" w="med" len="med"/>
            </a:ln>
          </p:spPr>
        </p:sp>
        <p:sp>
          <p:nvSpPr>
            <p:cNvPr id="9241" name="Straight Connector 90135"/>
            <p:cNvSpPr/>
            <p:nvPr/>
          </p:nvSpPr>
          <p:spPr>
            <a:xfrm>
              <a:off x="1322" y="1392"/>
              <a:ext cx="0" cy="2352"/>
            </a:xfrm>
            <a:prstGeom prst="line">
              <a:avLst/>
            </a:prstGeom>
            <a:ln w="12700" cap="flat" cmpd="sng">
              <a:solidFill>
                <a:schemeClr val="tx1"/>
              </a:solidFill>
              <a:prstDash val="solid"/>
              <a:round/>
              <a:headEnd type="none" w="med" len="med"/>
              <a:tailEnd type="none" w="med" len="med"/>
            </a:ln>
          </p:spPr>
        </p:sp>
        <p:sp>
          <p:nvSpPr>
            <p:cNvPr id="9242" name="Straight Connector 90136"/>
            <p:cNvSpPr/>
            <p:nvPr/>
          </p:nvSpPr>
          <p:spPr>
            <a:xfrm>
              <a:off x="2873" y="1392"/>
              <a:ext cx="0" cy="2352"/>
            </a:xfrm>
            <a:prstGeom prst="line">
              <a:avLst/>
            </a:prstGeom>
            <a:ln w="12700" cap="flat" cmpd="sng">
              <a:solidFill>
                <a:schemeClr val="tx1"/>
              </a:solidFill>
              <a:prstDash val="solid"/>
              <a:round/>
              <a:headEnd type="none" w="med" len="med"/>
              <a:tailEnd type="none" w="med" len="med"/>
            </a:ln>
          </p:spPr>
        </p:sp>
        <p:sp>
          <p:nvSpPr>
            <p:cNvPr id="9243" name="Straight Connector 90137"/>
            <p:cNvSpPr/>
            <p:nvPr/>
          </p:nvSpPr>
          <p:spPr>
            <a:xfrm>
              <a:off x="5280" y="1392"/>
              <a:ext cx="0" cy="2352"/>
            </a:xfrm>
            <a:prstGeom prst="line">
              <a:avLst/>
            </a:prstGeom>
            <a:ln w="12700" cap="sq" cmpd="sng">
              <a:solidFill>
                <a:schemeClr val="tx1"/>
              </a:solidFill>
              <a:prstDash val="solid"/>
              <a:round/>
              <a:headEnd type="none" w="med" len="med"/>
              <a:tailEnd type="none" w="med" len="med"/>
            </a:ln>
          </p:spPr>
        </p:sp>
        <p:sp>
          <p:nvSpPr>
            <p:cNvPr id="9244" name="Straight Connector 90138"/>
            <p:cNvSpPr/>
            <p:nvPr/>
          </p:nvSpPr>
          <p:spPr>
            <a:xfrm>
              <a:off x="384" y="1392"/>
              <a:ext cx="938" cy="478"/>
            </a:xfrm>
            <a:prstGeom prst="line">
              <a:avLst/>
            </a:prstGeom>
            <a:ln w="12700" cap="flat" cmpd="sng">
              <a:solidFill>
                <a:schemeClr val="tx1"/>
              </a:solidFill>
              <a:prstDash val="solid"/>
              <a:round/>
              <a:headEnd type="none" w="med" len="med"/>
              <a:tailEnd type="none" w="med" len="med"/>
            </a:ln>
          </p:spPr>
        </p:sp>
      </p:grpSp>
      <p:sp>
        <p:nvSpPr>
          <p:cNvPr id="2" name="Text Box 1"/>
          <p:cNvSpPr txBox="1"/>
          <p:nvPr/>
        </p:nvSpPr>
        <p:spPr>
          <a:xfrm>
            <a:off x="2709862" y="2098764"/>
            <a:ext cx="3335691" cy="52322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Là một nước độc lập</a:t>
            </a:r>
          </a:p>
        </p:txBody>
      </p:sp>
      <p:sp>
        <p:nvSpPr>
          <p:cNvPr id="3" name="Text Box 2"/>
          <p:cNvSpPr txBox="1"/>
          <p:nvPr/>
        </p:nvSpPr>
        <p:spPr>
          <a:xfrm>
            <a:off x="6640512" y="2050233"/>
            <a:ext cx="5200650" cy="952500"/>
          </a:xfrm>
          <a:prstGeom prst="rect">
            <a:avLst/>
          </a:prstGeom>
          <a:noFill/>
          <a:ln w="9525">
            <a:noFill/>
          </a:ln>
        </p:spPr>
        <p:txBody>
          <a:bodyPr wrap="square" anchor="t" anchorCtr="0">
            <a:spAutoFit/>
          </a:bodyPr>
          <a:lstStyle/>
          <a:p>
            <a:pPr algn="just" eaLnBrk="0" hangingPunct="0"/>
            <a:r>
              <a:rPr lang="vi-VN" altLang="en-US" sz="2800">
                <a:latin typeface="Times New Roman" panose="02020603050405020304" pitchFamily="18" charset="0"/>
              </a:rPr>
              <a:t>Trở thành 1 quận huyện của phong kiến phương Bắc</a:t>
            </a:r>
          </a:p>
        </p:txBody>
      </p:sp>
      <p:sp>
        <p:nvSpPr>
          <p:cNvPr id="4" name="Text Box 3"/>
          <p:cNvSpPr txBox="1"/>
          <p:nvPr/>
        </p:nvSpPr>
        <p:spPr>
          <a:xfrm>
            <a:off x="2740025" y="3466283"/>
            <a:ext cx="2754312" cy="522288"/>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Độc lập và tự chủ</a:t>
            </a:r>
          </a:p>
        </p:txBody>
      </p:sp>
      <p:sp>
        <p:nvSpPr>
          <p:cNvPr id="5" name="Text Box 4"/>
          <p:cNvSpPr txBox="1"/>
          <p:nvPr/>
        </p:nvSpPr>
        <p:spPr>
          <a:xfrm>
            <a:off x="6683167" y="3466283"/>
            <a:ext cx="2754312" cy="522287"/>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Bị phụ thuộc</a:t>
            </a:r>
          </a:p>
        </p:txBody>
      </p:sp>
      <p:sp>
        <p:nvSpPr>
          <p:cNvPr id="6" name="Text Box 5"/>
          <p:cNvSpPr txBox="1"/>
          <p:nvPr/>
        </p:nvSpPr>
        <p:spPr>
          <a:xfrm>
            <a:off x="2709862" y="4504508"/>
            <a:ext cx="3116263" cy="952500"/>
          </a:xfrm>
          <a:prstGeom prst="rect">
            <a:avLst/>
          </a:prstGeom>
          <a:noFill/>
          <a:ln w="9525">
            <a:noFill/>
          </a:ln>
        </p:spPr>
        <p:txBody>
          <a:bodyPr wrap="square" anchor="t" anchorCtr="0">
            <a:spAutoFit/>
          </a:bodyPr>
          <a:lstStyle/>
          <a:p>
            <a:pPr algn="just" eaLnBrk="0" hangingPunct="0"/>
            <a:r>
              <a:rPr lang="vi-VN" altLang="en-US" sz="2800">
                <a:latin typeface="Times New Roman" panose="02020603050405020304" pitchFamily="18" charset="0"/>
              </a:rPr>
              <a:t>Có phong tục tập quán riêng</a:t>
            </a:r>
          </a:p>
        </p:txBody>
      </p:sp>
      <p:sp>
        <p:nvSpPr>
          <p:cNvPr id="7" name="Text Box 6"/>
          <p:cNvSpPr txBox="1"/>
          <p:nvPr/>
        </p:nvSpPr>
        <p:spPr>
          <a:xfrm>
            <a:off x="6657975" y="4426721"/>
            <a:ext cx="5183187" cy="1384300"/>
          </a:xfrm>
          <a:prstGeom prst="rect">
            <a:avLst/>
          </a:prstGeom>
          <a:noFill/>
          <a:ln w="9525">
            <a:noFill/>
          </a:ln>
        </p:spPr>
        <p:txBody>
          <a:bodyPr wrap="square" anchor="t" anchorCtr="0">
            <a:spAutoFit/>
          </a:bodyPr>
          <a:lstStyle/>
          <a:p>
            <a:pPr algn="just" eaLnBrk="0" hangingPunct="0"/>
            <a:r>
              <a:rPr lang="vi-VN" altLang="en-US" sz="2800">
                <a:latin typeface="Times New Roman" panose="02020603050405020304" pitchFamily="18" charset="0"/>
              </a:rPr>
              <a:t>Phải theo phong tục của người Hán, học chữ Hán, nhưng nhân dân ta vẫn giữ gìn bản sắc dân tộc</a:t>
            </a:r>
          </a:p>
        </p:txBody>
      </p:sp>
      <p:sp>
        <p:nvSpPr>
          <p:cNvPr id="9251" name="Text Box 7"/>
          <p:cNvSpPr txBox="1"/>
          <p:nvPr/>
        </p:nvSpPr>
        <p:spPr>
          <a:xfrm>
            <a:off x="200025" y="1494608"/>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CÁC MẶT</a:t>
            </a:r>
          </a:p>
        </p:txBody>
      </p:sp>
      <p:sp>
        <p:nvSpPr>
          <p:cNvPr id="9252" name="Text Box 8"/>
          <p:cNvSpPr txBox="1"/>
          <p:nvPr/>
        </p:nvSpPr>
        <p:spPr>
          <a:xfrm>
            <a:off x="401637" y="3590108"/>
            <a:ext cx="1816100"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KINH TẾ</a:t>
            </a:r>
          </a:p>
        </p:txBody>
      </p:sp>
      <p:sp>
        <p:nvSpPr>
          <p:cNvPr id="9253" name="Text Box 9"/>
          <p:cNvSpPr txBox="1"/>
          <p:nvPr/>
        </p:nvSpPr>
        <p:spPr>
          <a:xfrm>
            <a:off x="361950" y="5056958"/>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VĂN HÓA</a:t>
            </a:r>
          </a:p>
        </p:txBody>
      </p:sp>
      <p:sp>
        <p:nvSpPr>
          <p:cNvPr id="9254" name="Text Box 10"/>
          <p:cNvSpPr txBox="1"/>
          <p:nvPr/>
        </p:nvSpPr>
        <p:spPr>
          <a:xfrm>
            <a:off x="463550" y="2313758"/>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CHỦ QUYỀN</a:t>
            </a:r>
          </a:p>
        </p:txBody>
      </p:sp>
      <p:sp>
        <p:nvSpPr>
          <p:cNvPr id="9255" name="Text Box 14"/>
          <p:cNvSpPr txBox="1"/>
          <p:nvPr/>
        </p:nvSpPr>
        <p:spPr>
          <a:xfrm>
            <a:off x="981075" y="846908"/>
            <a:ext cx="1728787"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THỜI GIAN</a:t>
            </a:r>
          </a:p>
        </p:txBody>
      </p:sp>
      <p:sp>
        <p:nvSpPr>
          <p:cNvPr id="9256" name="Text Box 15"/>
          <p:cNvSpPr txBox="1"/>
          <p:nvPr/>
        </p:nvSpPr>
        <p:spPr>
          <a:xfrm>
            <a:off x="2443162" y="973908"/>
            <a:ext cx="3856038" cy="830263"/>
          </a:xfrm>
          <a:prstGeom prst="rect">
            <a:avLst/>
          </a:prstGeom>
          <a:noFill/>
          <a:ln w="9525">
            <a:noFill/>
          </a:ln>
        </p:spPr>
        <p:txBody>
          <a:bodyPr wrap="square" anchor="t" anchorCtr="0">
            <a:spAutoFit/>
          </a:bodyPr>
          <a:lstStyle/>
          <a:p>
            <a:pPr eaLnBrk="0" hangingPunct="0"/>
            <a:r>
              <a:rPr lang="vi-VN" altLang="en-US" sz="2400" b="1">
                <a:latin typeface="Times New Roman" panose="02020603050405020304" pitchFamily="18" charset="0"/>
              </a:rPr>
              <a:t>TÌNH HÌNH NƯỚC TA TRƯỚC NĂM 179 TCN</a:t>
            </a:r>
          </a:p>
        </p:txBody>
      </p:sp>
      <p:sp>
        <p:nvSpPr>
          <p:cNvPr id="9257" name="Text Box 16"/>
          <p:cNvSpPr txBox="1"/>
          <p:nvPr/>
        </p:nvSpPr>
        <p:spPr>
          <a:xfrm>
            <a:off x="7141016" y="1033416"/>
            <a:ext cx="4875565" cy="461665"/>
          </a:xfrm>
          <a:prstGeom prst="rect">
            <a:avLst/>
          </a:prstGeom>
          <a:noFill/>
          <a:ln w="9525">
            <a:noFill/>
          </a:ln>
        </p:spPr>
        <p:txBody>
          <a:bodyPr wrap="square" anchor="t" anchorCtr="0">
            <a:spAutoFit/>
          </a:bodyPr>
          <a:lstStyle/>
          <a:p>
            <a:pPr eaLnBrk="0" hangingPunct="0"/>
            <a:r>
              <a:rPr lang="vi-VN" altLang="en-US" sz="2400" b="1">
                <a:latin typeface="Times New Roman" panose="02020603050405020304" pitchFamily="18" charset="0"/>
              </a:rPr>
              <a:t>TỪ NĂM 179 TCN ĐẾN NĂM 938</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1219200" y="1981200"/>
            <a:ext cx="10042525" cy="3886200"/>
          </a:xfrm>
          <a:prstGeom prst="horizontalScroll">
            <a:avLst/>
          </a:prstGeom>
          <a:solidFill>
            <a:srgbClr val="F5C1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0" fontAlgn="base" latinLnBrk="0" hangingPunct="0">
              <a:lnSpc>
                <a:spcPct val="100000"/>
              </a:lnSpc>
              <a:spcBef>
                <a:spcPct val="0"/>
              </a:spcBef>
              <a:spcAft>
                <a:spcPct val="0"/>
              </a:spcAft>
              <a:buClrTx/>
              <a:buSzTx/>
              <a:buFontTx/>
              <a:buNone/>
            </a:pPr>
            <a:r>
              <a:rPr kumimoji="0" lang="vi-VN" altLang="en-US" sz="3200" b="0" i="0" u="sng" strike="noStrike" kern="1200" cap="none" spc="0" normalizeH="0" baseline="0" noProof="1">
                <a:solidFill>
                  <a:srgbClr val="000000"/>
                </a:solidFill>
                <a:latin typeface="Times New Roman" panose="02020603050405020304" pitchFamily="18" charset="0"/>
                <a:ea typeface="+mn-ea"/>
                <a:cs typeface="+mn-cs"/>
                <a:sym typeface="+mn-ea"/>
              </a:rPr>
              <a:t>Kết luận:</a:t>
            </a:r>
            <a:endParaRPr kumimoji="0" lang="en-US" sz="3200" b="0" i="0" u="sng" strike="noStrike" kern="1200" cap="none" spc="0" normalizeH="0" baseline="0" noProof="1">
              <a:solidFill>
                <a:srgbClr val="000000"/>
              </a:solidFill>
              <a:latin typeface="Times New Roman" panose="02020603050405020304" pitchFamily="18" charset="0"/>
              <a:ea typeface="+mn-ea"/>
              <a:cs typeface="+mn-cs"/>
              <a:sym typeface="+mn-ea"/>
            </a:endParaRPr>
          </a:p>
          <a:p>
            <a:pPr marL="0" marR="0" indent="0" algn="ctr" defTabSz="914400" rtl="0" eaLnBrk="0" fontAlgn="base" latinLnBrk="0" hangingPunct="0">
              <a:lnSpc>
                <a:spcPct val="100000"/>
              </a:lnSpc>
              <a:spcBef>
                <a:spcPct val="0"/>
              </a:spcBef>
              <a:spcAft>
                <a:spcPct val="0"/>
              </a:spcAft>
              <a:buClrTx/>
              <a:buSzTx/>
              <a:buFontTx/>
              <a:buNone/>
            </a:pPr>
            <a:r>
              <a:rPr kumimoji="0" lang="en-US" sz="3200" b="0" i="0" u="none" strike="noStrike" kern="1200" cap="none" spc="0" normalizeH="0" baseline="0" noProof="1">
                <a:solidFill>
                  <a:srgbClr val="000000"/>
                </a:solidFill>
                <a:latin typeface="Times New Roman" panose="02020603050405020304" pitchFamily="18" charset="0"/>
                <a:ea typeface="+mn-ea"/>
                <a:cs typeface="+mn-cs"/>
                <a:sym typeface="+mn-ea"/>
              </a:rPr>
              <a:t>Từ năm 179 TCN đến năm 938  các triều đại phong kiến phương Bắc nối tiếp nhau đô hộ nước ta. Chúng biến nước ta một quận huyện của chúng, và thi hành nhiều chính sách áp bức bóc lột tàn khốc....</a:t>
            </a:r>
          </a:p>
        </p:txBody>
      </p:sp>
    </p:spTree>
  </p:cSld>
  <p:clrMapOvr>
    <a:masterClrMapping/>
  </p:clrMapOvr>
  <p:transition>
    <p:cover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文本框 16"/>
          <p:cNvSpPr txBox="1"/>
          <p:nvPr/>
        </p:nvSpPr>
        <p:spPr>
          <a:xfrm>
            <a:off x="4191000" y="1195251"/>
            <a:ext cx="3801041" cy="923330"/>
          </a:xfrm>
          <a:prstGeom prst="rect">
            <a:avLst/>
          </a:prstGeom>
          <a:noFill/>
          <a:ln w="9525">
            <a:noFill/>
          </a:ln>
        </p:spPr>
        <p:txBody>
          <a:bodyPr wrap="none" anchor="t" anchorCtr="0">
            <a:spAutoFit/>
          </a:bodyPr>
          <a:lstStyle/>
          <a:p>
            <a:pPr eaLnBrk="0" hangingPunct="0"/>
            <a:r>
              <a:rPr lang="vi-VN" altLang="zh-CN" sz="5400" b="1" dirty="0">
                <a:latin typeface="+mj-lt"/>
              </a:rPr>
              <a:t>Hoạt động 2</a:t>
            </a:r>
            <a:endParaRPr lang="vi-VN" altLang="zh-CN" sz="5400" b="1" dirty="0">
              <a:latin typeface="+mj-lt"/>
              <a:ea typeface="Calibri" panose="020F0502020204030204" charset="0"/>
            </a:endParaRPr>
          </a:p>
        </p:txBody>
      </p:sp>
      <p:sp>
        <p:nvSpPr>
          <p:cNvPr id="11271" name="Text Box 2"/>
          <p:cNvSpPr txBox="1"/>
          <p:nvPr/>
        </p:nvSpPr>
        <p:spPr>
          <a:xfrm>
            <a:off x="1937532" y="2275336"/>
            <a:ext cx="8307976" cy="1446550"/>
          </a:xfrm>
          <a:prstGeom prst="rect">
            <a:avLst/>
          </a:prstGeom>
          <a:noFill/>
          <a:ln w="9525">
            <a:noFill/>
          </a:ln>
        </p:spPr>
        <p:txBody>
          <a:bodyPr wrap="square" anchor="t" anchorCtr="0">
            <a:spAutoFit/>
          </a:bodyPr>
          <a:lstStyle/>
          <a:p>
            <a:pPr algn="ctr" eaLnBrk="0" hangingPunct="0"/>
            <a:r>
              <a:rPr lang="en-US" sz="4400">
                <a:latin typeface="Times New Roman" panose="02020603050405020304" pitchFamily="18" charset="0"/>
                <a:cs typeface="Times New Roman" panose="02020603050405020304" pitchFamily="18" charset="0"/>
              </a:rPr>
              <a:t>Các cuộc khởi nghĩa chống ách đô hộ của p</a:t>
            </a:r>
            <a:r>
              <a:rPr lang="vi-VN" altLang="en-US" sz="4400">
                <a:latin typeface="Times New Roman" panose="02020603050405020304" pitchFamily="18" charset="0"/>
                <a:cs typeface="Times New Roman" panose="02020603050405020304" pitchFamily="18" charset="0"/>
              </a:rPr>
              <a:t>hong </a:t>
            </a:r>
            <a:r>
              <a:rPr lang="en-US" sz="4400">
                <a:latin typeface="Times New Roman" panose="02020603050405020304" pitchFamily="18" charset="0"/>
                <a:cs typeface="Times New Roman" panose="02020603050405020304" pitchFamily="18" charset="0"/>
              </a:rPr>
              <a:t>k</a:t>
            </a:r>
            <a:r>
              <a:rPr lang="vi-VN" altLang="en-US" sz="4400">
                <a:latin typeface="Times New Roman" panose="02020603050405020304" pitchFamily="18" charset="0"/>
                <a:cs typeface="Times New Roman" panose="02020603050405020304" pitchFamily="18" charset="0"/>
              </a:rPr>
              <a:t>iến</a:t>
            </a:r>
            <a:r>
              <a:rPr lang="en-US" sz="4400">
                <a:latin typeface="Times New Roman" panose="02020603050405020304" pitchFamily="18" charset="0"/>
                <a:cs typeface="Times New Roman" panose="02020603050405020304" pitchFamily="18" charset="0"/>
              </a:rPr>
              <a:t> phương </a:t>
            </a:r>
            <a:r>
              <a:rPr lang="en-US" sz="4400" smtClean="0">
                <a:latin typeface="Times New Roman" panose="02020603050405020304" pitchFamily="18" charset="0"/>
                <a:cs typeface="Times New Roman" panose="02020603050405020304" pitchFamily="18" charset="0"/>
              </a:rPr>
              <a:t>Bắc</a:t>
            </a:r>
            <a:r>
              <a:rPr lang="en-US" sz="4400">
                <a:latin typeface="Times New Roman" panose="02020603050405020304" pitchFamily="18" charset="0"/>
                <a:cs typeface="Times New Roman" panose="02020603050405020304" pitchFamily="18" charset="0"/>
              </a:rPr>
              <a:t>.</a:t>
            </a:r>
          </a:p>
        </p:txBody>
      </p:sp>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Text Box 3"/>
          <p:cNvSpPr txBox="1"/>
          <p:nvPr/>
        </p:nvSpPr>
        <p:spPr>
          <a:xfrm>
            <a:off x="638765" y="1275942"/>
            <a:ext cx="11098212" cy="4401205"/>
          </a:xfrm>
          <a:prstGeom prst="rect">
            <a:avLst/>
          </a:prstGeom>
          <a:noFill/>
          <a:ln w="9525">
            <a:noFill/>
          </a:ln>
        </p:spPr>
        <p:txBody>
          <a:bodyPr wrap="square" anchor="t" anchorCtr="0">
            <a:spAutoFit/>
          </a:bodyPr>
          <a:lstStyle/>
          <a:p>
            <a:pPr algn="just"/>
            <a:r>
              <a:rPr lang="en-US" altLang="zh-CN" sz="4000">
                <a:latin typeface="Times New Roman" panose="02020603050405020304" pitchFamily="18" charset="0"/>
              </a:rPr>
              <a:t>- </a:t>
            </a:r>
            <a:r>
              <a:rPr lang="vi-VN" altLang="en-US" sz="4000">
                <a:latin typeface="Times New Roman" panose="02020603050405020304" pitchFamily="18" charset="0"/>
              </a:rPr>
              <a:t>Đọc</a:t>
            </a:r>
            <a:r>
              <a:rPr lang="en-US" altLang="zh-CN" sz="4000">
                <a:latin typeface="Times New Roman" panose="02020603050405020304" pitchFamily="18" charset="0"/>
              </a:rPr>
              <a:t> thầm SGK, thảo luận nhóm đôi, TLCH:</a:t>
            </a:r>
          </a:p>
          <a:p>
            <a:pPr algn="just"/>
            <a:r>
              <a:rPr lang="en-US" altLang="zh-CN" sz="4000">
                <a:latin typeface="Times New Roman" panose="02020603050405020304" pitchFamily="18" charset="0"/>
              </a:rPr>
              <a:t>+ Mở đầu cho các cuộc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là cuộc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nào? </a:t>
            </a:r>
          </a:p>
          <a:p>
            <a:pPr algn="just"/>
            <a:r>
              <a:rPr lang="en-US" altLang="zh-CN" sz="4000">
                <a:latin typeface="Times New Roman" panose="02020603050405020304" pitchFamily="18" charset="0"/>
              </a:rPr>
              <a:t>+ Cuộc </a:t>
            </a:r>
            <a:r>
              <a:rPr lang="en-US" altLang="zh-CN" sz="4000" smtClean="0">
                <a:latin typeface="Times New Roman" panose="02020603050405020304" pitchFamily="18" charset="0"/>
              </a:rPr>
              <a:t>khởi nghĩa</a:t>
            </a:r>
            <a:r>
              <a:rPr lang="en-US" altLang="zh-CN" sz="4000" smtClean="0">
                <a:latin typeface="Times New Roman" panose="02020603050405020304" pitchFamily="18" charset="0"/>
              </a:rPr>
              <a:t> </a:t>
            </a:r>
            <a:r>
              <a:rPr lang="en-US" altLang="zh-CN" sz="4000">
                <a:latin typeface="Times New Roman" panose="02020603050405020304" pitchFamily="18" charset="0"/>
              </a:rPr>
              <a:t>nào đã kết thúc hơn một nghìn năm đô hộ của PKPB?</a:t>
            </a:r>
          </a:p>
          <a:p>
            <a:pPr algn="just"/>
            <a:r>
              <a:rPr lang="en-US" altLang="zh-CN" sz="4000">
                <a:latin typeface="Times New Roman" panose="02020603050405020304" pitchFamily="18" charset="0"/>
              </a:rPr>
              <a:t>+ Việc nhân dân ta liên tục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chống lại ách đô hộ của các triều đại PKPB nói lên điều gì?</a:t>
            </a:r>
          </a:p>
        </p:txBody>
      </p:sp>
    </p:spTree>
  </p:cSld>
  <p:clrMapOvr>
    <a:masterClrMapping/>
  </p:clrMapOvr>
  <p:transition>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6284" name="Table 96283"/>
          <p:cNvGraphicFramePr/>
          <p:nvPr>
            <p:extLst>
              <p:ext uri="{D42A27DB-BD31-4B8C-83A1-F6EECF244321}">
                <p14:modId xmlns:p14="http://schemas.microsoft.com/office/powerpoint/2010/main" val="624538423"/>
              </p:ext>
            </p:extLst>
          </p:nvPr>
        </p:nvGraphicFramePr>
        <p:xfrm>
          <a:off x="9525" y="0"/>
          <a:ext cx="12181840" cy="6900545"/>
        </p:xfrm>
        <a:graphic>
          <a:graphicData uri="http://schemas.openxmlformats.org/drawingml/2006/table">
            <a:tbl>
              <a:tblPr/>
              <a:tblGrid>
                <a:gridCol w="2252345">
                  <a:extLst>
                    <a:ext uri="{9D8B030D-6E8A-4147-A177-3AD203B41FA5}">
                      <a16:colId xmlns:a16="http://schemas.microsoft.com/office/drawing/2014/main" val="20000"/>
                    </a:ext>
                  </a:extLst>
                </a:gridCol>
                <a:gridCol w="9929495">
                  <a:extLst>
                    <a:ext uri="{9D8B030D-6E8A-4147-A177-3AD203B41FA5}">
                      <a16:colId xmlns:a16="http://schemas.microsoft.com/office/drawing/2014/main" val="20001"/>
                    </a:ext>
                  </a:extLst>
                </a:gridCol>
              </a:tblGrid>
              <a:tr h="915670">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lnSpc>
                          <a:spcPct val="130000"/>
                        </a:lnSpc>
                        <a:buNone/>
                      </a:pPr>
                      <a:r>
                        <a:rPr sz="3600" b="1" dirty="0" err="1">
                          <a:solidFill>
                            <a:srgbClr val="CC0000"/>
                          </a:solidFill>
                          <a:latin typeface="Times New Roman" panose="02020603050405020304" pitchFamily="18" charset="0"/>
                          <a:cs typeface="Times New Roman" panose="02020603050405020304" pitchFamily="18" charset="0"/>
                        </a:rPr>
                        <a:t>Năm</a:t>
                      </a:r>
                      <a:endParaRPr lang="en-US" sz="3600" b="1" dirty="0" err="1">
                        <a:solidFill>
                          <a:srgbClr val="CC0000"/>
                        </a:solidFill>
                        <a:latin typeface="Times New Roman" panose="02020603050405020304" pitchFamily="18" charset="0"/>
                        <a:cs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buNone/>
                      </a:pPr>
                      <a:r>
                        <a:rPr sz="3600" b="1" dirty="0" err="1">
                          <a:solidFill>
                            <a:srgbClr val="CC0000"/>
                          </a:solidFill>
                          <a:latin typeface="Times New Roman" panose="02020603050405020304" pitchFamily="18" charset="0"/>
                          <a:cs typeface="Times New Roman" panose="02020603050405020304" pitchFamily="18" charset="0"/>
                        </a:rPr>
                        <a:t>Những</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cuộc</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khởi</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nghĩa</a:t>
                      </a:r>
                      <a:endParaRPr lang="en-US" sz="3600" b="1" dirty="0" err="1">
                        <a:solidFill>
                          <a:srgbClr val="CC0000"/>
                        </a:solidFill>
                        <a:latin typeface="Times New Roman" panose="02020603050405020304" pitchFamily="18" charset="0"/>
                        <a:cs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984875">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buNone/>
                      </a:pPr>
                      <a:r>
                        <a:rPr sz="3200" b="1">
                          <a:solidFill>
                            <a:schemeClr val="tx1"/>
                          </a:solidFill>
                          <a:latin typeface="Times New Roman" panose="02020603050405020304" pitchFamily="18" charset="0"/>
                          <a:cs typeface="Times New Roman" panose="02020603050405020304" pitchFamily="18" charset="0"/>
                        </a:rPr>
                        <a:t>40</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248</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 542</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550</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722</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766</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905</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931</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938</a:t>
                      </a:r>
                      <a:endParaRPr lang="en-US" sz="3200" b="1">
                        <a:solidFill>
                          <a:schemeClr val="tx1"/>
                        </a:solidFill>
                        <a:latin typeface="Times New Roman" panose="02020603050405020304" pitchFamily="18" charset="0"/>
                        <a:cs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Hai </a:t>
                      </a:r>
                      <a:r>
                        <a:rPr sz="3200" b="1" dirty="0" err="1">
                          <a:solidFill>
                            <a:schemeClr val="tx1"/>
                          </a:solidFill>
                          <a:latin typeface="Times New Roman" panose="02020603050405020304" pitchFamily="18" charset="0"/>
                          <a:cs typeface="Times New Roman" panose="02020603050405020304" pitchFamily="18" charset="0"/>
                        </a:rPr>
                        <a:t>Bà</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Trưng</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a:t>
                      </a:r>
                      <a:r>
                        <a:rPr b="1">
                          <a:solidFill>
                            <a:schemeClr val="tx1"/>
                          </a:solidFill>
                          <a:latin typeface="Times New Roman" panose="02020603050405020304" pitchFamily="18" charset="0"/>
                          <a:cs typeface="Times New Roman" panose="02020603050405020304" pitchFamily="18" charset="0"/>
                        </a:rPr>
                        <a:t> </a:t>
                      </a:r>
                      <a:r>
                        <a:rPr sz="3200" b="1">
                          <a:solidFill>
                            <a:schemeClr val="tx1"/>
                          </a:solidFill>
                          <a:latin typeface="Times New Roman" panose="02020603050405020304" pitchFamily="18" charset="0"/>
                          <a:cs typeface="Times New Roman" panose="02020603050405020304" pitchFamily="18" charset="0"/>
                        </a:rPr>
                        <a:t>Bà </a:t>
                      </a:r>
                      <a:r>
                        <a:rPr sz="3200" b="1" dirty="0" err="1">
                          <a:solidFill>
                            <a:schemeClr val="tx1"/>
                          </a:solidFill>
                          <a:latin typeface="Times New Roman" panose="02020603050405020304" pitchFamily="18" charset="0"/>
                          <a:cs typeface="Times New Roman" panose="02020603050405020304" pitchFamily="18" charset="0"/>
                        </a:rPr>
                        <a:t>Triệu</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Lý </a:t>
                      </a:r>
                      <a:r>
                        <a:rPr sz="3200" b="1" dirty="0" err="1">
                          <a:solidFill>
                            <a:schemeClr val="tx1"/>
                          </a:solidFill>
                          <a:latin typeface="Times New Roman" panose="02020603050405020304" pitchFamily="18" charset="0"/>
                          <a:cs typeface="Times New Roman" panose="02020603050405020304" pitchFamily="18" charset="0"/>
                        </a:rPr>
                        <a:t>Bí</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Triệu </a:t>
                      </a:r>
                      <a:r>
                        <a:rPr sz="3200" b="1" dirty="0" err="1">
                          <a:solidFill>
                            <a:schemeClr val="tx1"/>
                          </a:solidFill>
                          <a:latin typeface="Times New Roman" panose="02020603050405020304" pitchFamily="18" charset="0"/>
                          <a:cs typeface="Times New Roman" panose="02020603050405020304" pitchFamily="18" charset="0"/>
                        </a:rPr>
                        <a:t>Quang</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Phục</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Mai </a:t>
                      </a:r>
                      <a:r>
                        <a:rPr sz="3200" b="1" dirty="0" err="1">
                          <a:solidFill>
                            <a:schemeClr val="tx1"/>
                          </a:solidFill>
                          <a:latin typeface="Times New Roman" panose="02020603050405020304" pitchFamily="18" charset="0"/>
                          <a:cs typeface="Times New Roman" panose="02020603050405020304" pitchFamily="18" charset="0"/>
                        </a:rPr>
                        <a:t>Thúc</a:t>
                      </a:r>
                      <a:r>
                        <a:rPr sz="3200" b="1">
                          <a:solidFill>
                            <a:schemeClr val="tx1"/>
                          </a:solidFill>
                          <a:latin typeface="Times New Roman" panose="02020603050405020304" pitchFamily="18" charset="0"/>
                          <a:cs typeface="Times New Roman" panose="02020603050405020304" pitchFamily="18" charset="0"/>
                        </a:rPr>
                        <a:t> Loan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Phùng </a:t>
                      </a:r>
                      <a:r>
                        <a:rPr sz="3200" b="1" dirty="0" err="1">
                          <a:solidFill>
                            <a:schemeClr val="tx1"/>
                          </a:solidFill>
                          <a:latin typeface="Times New Roman" panose="02020603050405020304" pitchFamily="18" charset="0"/>
                          <a:cs typeface="Times New Roman" panose="02020603050405020304" pitchFamily="18" charset="0"/>
                        </a:rPr>
                        <a:t>Hưng</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Khúc </a:t>
                      </a:r>
                      <a:r>
                        <a:rPr sz="3200" b="1" dirty="0" err="1">
                          <a:solidFill>
                            <a:schemeClr val="tx1"/>
                          </a:solidFill>
                          <a:latin typeface="Times New Roman" panose="02020603050405020304" pitchFamily="18" charset="0"/>
                          <a:cs typeface="Times New Roman" panose="02020603050405020304" pitchFamily="18" charset="0"/>
                        </a:rPr>
                        <a:t>Thừa</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Dụ</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Dương </a:t>
                      </a:r>
                      <a:r>
                        <a:rPr sz="3200" b="1" dirty="0" err="1">
                          <a:solidFill>
                            <a:schemeClr val="tx1"/>
                          </a:solidFill>
                          <a:latin typeface="Times New Roman" panose="02020603050405020304" pitchFamily="18" charset="0"/>
                          <a:cs typeface="Times New Roman" panose="02020603050405020304" pitchFamily="18" charset="0"/>
                        </a:rPr>
                        <a:t>Đình</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Nghệ</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Ngô </a:t>
                      </a:r>
                      <a:r>
                        <a:rPr sz="3200" b="1" dirty="0" err="1">
                          <a:solidFill>
                            <a:schemeClr val="tx1"/>
                          </a:solidFill>
                          <a:latin typeface="Times New Roman" panose="02020603050405020304" pitchFamily="18" charset="0"/>
                          <a:cs typeface="Times New Roman" panose="02020603050405020304" pitchFamily="18" charset="0"/>
                        </a:rPr>
                        <a:t>Quyền</a:t>
                      </a:r>
                      <a:r>
                        <a:rPr sz="3200" b="1">
                          <a:solidFill>
                            <a:schemeClr val="tx1"/>
                          </a:solidFill>
                          <a:latin typeface="Times New Roman" panose="02020603050405020304" pitchFamily="18" charset="0"/>
                          <a:cs typeface="Times New Roman" panose="02020603050405020304" pitchFamily="18" charset="0"/>
                        </a:rPr>
                        <a:t> </a:t>
                      </a:r>
                      <a:endParaRPr lang="en-US" sz="3200" b="1">
                        <a:solidFill>
                          <a:schemeClr val="tx1"/>
                        </a:solidFill>
                        <a:latin typeface="Times New Roman" panose="02020603050405020304" pitchFamily="18" charset="0"/>
                        <a:cs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transition>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3" name="Text Box 99332"/>
          <p:cNvSpPr txBox="1"/>
          <p:nvPr/>
        </p:nvSpPr>
        <p:spPr>
          <a:xfrm>
            <a:off x="273050" y="372292"/>
            <a:ext cx="11614150" cy="3292475"/>
          </a:xfrm>
          <a:prstGeom prst="rect">
            <a:avLst/>
          </a:prstGeom>
          <a:noFill/>
          <a:ln w="9525">
            <a:noFill/>
          </a:ln>
        </p:spPr>
        <p:txBody>
          <a:bodyPr wrap="square" anchor="t" anchorCtr="0">
            <a:spAutoFit/>
          </a:bodyPr>
          <a:lstStyle/>
          <a:p>
            <a:pPr algn="just" eaLnBrk="0" hangingPunct="0">
              <a:spcBef>
                <a:spcPct val="50000"/>
              </a:spcBef>
            </a:pPr>
            <a:r>
              <a:rPr lang="vi-VN" altLang="en-US" sz="3200" b="1" u="sng">
                <a:latin typeface="Times New Roman" panose="02020603050405020304" pitchFamily="18" charset="0"/>
              </a:rPr>
              <a:t>Kết luận</a:t>
            </a:r>
            <a:endParaRPr lang="en-US" altLang="zh-CN" sz="3200" b="1" u="sng">
              <a:latin typeface="Times New Roman" panose="02020603050405020304" pitchFamily="18" charset="0"/>
            </a:endParaRPr>
          </a:p>
          <a:p>
            <a:pPr algn="just" eaLnBrk="0" hangingPunct="0">
              <a:spcBef>
                <a:spcPct val="50000"/>
              </a:spcBef>
            </a:pPr>
            <a:r>
              <a:rPr lang="vi-VN" altLang="en-US" sz="3200">
                <a:latin typeface="Times New Roman" panose="02020603050405020304" pitchFamily="18" charset="0"/>
              </a:rPr>
              <a:t>    </a:t>
            </a:r>
            <a:r>
              <a:rPr lang="en-US" altLang="zh-CN" sz="3200">
                <a:latin typeface="Times New Roman" panose="02020603050405020304" pitchFamily="18" charset="0"/>
              </a:rPr>
              <a:t>Nước ta bị các triều đại </a:t>
            </a:r>
            <a:r>
              <a:rPr lang="vi-VN" altLang="en-US" sz="3200">
                <a:latin typeface="Times New Roman" panose="02020603050405020304" pitchFamily="18" charset="0"/>
              </a:rPr>
              <a:t>phong kiến phương Bắc đô hộ </a:t>
            </a:r>
            <a:r>
              <a:rPr lang="en-US" altLang="zh-CN" sz="3200">
                <a:latin typeface="Times New Roman" panose="02020603050405020304" pitchFamily="18" charset="0"/>
              </a:rPr>
              <a:t>hơn một nghìn năm. Trong thời gian đó, mặc dù bị áp bức, bóc lột nặng nề, </a:t>
            </a:r>
            <a:r>
              <a:rPr lang="vi-VN" altLang="en-US" sz="3200">
                <a:latin typeface="Times New Roman" panose="02020603050405020304" pitchFamily="18" charset="0"/>
              </a:rPr>
              <a:t>nhân dân ta</a:t>
            </a:r>
            <a:r>
              <a:rPr lang="en-US" altLang="zh-CN" sz="3200">
                <a:latin typeface="Times New Roman" panose="02020603050405020304" pitchFamily="18" charset="0"/>
              </a:rPr>
              <a:t> vẫn không chịu khuất phục, không ngừng nổi dậy</a:t>
            </a:r>
            <a:r>
              <a:rPr lang="vi-VN" altLang="en-US" sz="3200">
                <a:latin typeface="Times New Roman" panose="02020603050405020304" pitchFamily="18" charset="0"/>
              </a:rPr>
              <a:t> đấu tranh.</a:t>
            </a:r>
            <a:r>
              <a:rPr lang="en-US" altLang="zh-CN" sz="3200">
                <a:latin typeface="Times New Roman" panose="02020603050405020304" pitchFamily="18" charset="0"/>
              </a:rPr>
              <a:t> Bằng chiến thắng </a:t>
            </a:r>
            <a:r>
              <a:rPr lang="vi-VN" altLang="en-US" sz="3200">
                <a:latin typeface="Times New Roman" panose="02020603050405020304" pitchFamily="18" charset="0"/>
              </a:rPr>
              <a:t>Bạch Đằng </a:t>
            </a:r>
            <a:r>
              <a:rPr lang="en-US" altLang="zh-CN" sz="3200">
                <a:latin typeface="Times New Roman" panose="02020603050405020304" pitchFamily="18" charset="0"/>
              </a:rPr>
              <a:t>vang dội, nhân dân ta đã dành lại được </a:t>
            </a:r>
            <a:r>
              <a:rPr lang="vi-VN" altLang="en-US" sz="3200">
                <a:latin typeface="Times New Roman" panose="02020603050405020304" pitchFamily="18" charset="0"/>
              </a:rPr>
              <a:t>độc lập</a:t>
            </a:r>
            <a:r>
              <a:rPr lang="en-US" altLang="zh-CN" sz="3200">
                <a:latin typeface="Times New Roman" panose="02020603050405020304" pitchFamily="18" charset="0"/>
              </a:rPr>
              <a:t> hoàn toàn</a:t>
            </a:r>
            <a:r>
              <a:rPr lang="vi-VN" altLang="en-US" sz="3200">
                <a:latin typeface="Times New Roman" panose="02020603050405020304" pitchFamily="18" charset="0"/>
              </a:rPr>
              <a:t>.</a:t>
            </a:r>
          </a:p>
        </p:txBody>
      </p:sp>
      <p:sp>
        <p:nvSpPr>
          <p:cNvPr id="3" name="Rounded Rectangle 2"/>
          <p:cNvSpPr/>
          <p:nvPr/>
        </p:nvSpPr>
        <p:spPr>
          <a:xfrm>
            <a:off x="273050" y="3664767"/>
            <a:ext cx="11376660" cy="1354455"/>
          </a:xfrm>
          <a:prstGeom prst="roundRect">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ltLang="en-US" sz="2800" b="1">
                <a:solidFill>
                  <a:srgbClr val="002060"/>
                </a:solidFill>
                <a:latin typeface="Times New Roman" panose="02020603050405020304" pitchFamily="18" charset="0"/>
                <a:cs typeface="Times New Roman" panose="02020603050405020304" pitchFamily="18" charset="0"/>
                <a:sym typeface="+mn-ea"/>
              </a:rPr>
              <a:t>N</a:t>
            </a:r>
            <a:r>
              <a:rPr lang="en-US" sz="2800" b="1">
                <a:solidFill>
                  <a:srgbClr val="002060"/>
                </a:solidFill>
                <a:latin typeface="Times New Roman" panose="02020603050405020304" pitchFamily="18" charset="0"/>
                <a:cs typeface="Times New Roman" panose="02020603050405020304" pitchFamily="18" charset="0"/>
                <a:sym typeface="+mn-ea"/>
              </a:rPr>
              <a:t>hân dân ta đã không cam chịu làm nô lệ, liên tục đứng lên khởi nghĩa đánh đuổi quân xâm lược, giữ gìn nền văn hoá dân tộc. </a:t>
            </a:r>
            <a:r>
              <a:rPr lang="vi-VN" altLang="en-US" sz="2800" b="1">
                <a:solidFill>
                  <a:srgbClr val="002060"/>
                </a:solidFill>
                <a:latin typeface="Times New Roman" panose="02020603050405020304" pitchFamily="18" charset="0"/>
                <a:cs typeface="Times New Roman" panose="02020603050405020304" pitchFamily="18" charset="0"/>
                <a:sym typeface="+mn-ea"/>
              </a:rPr>
              <a:t>Vì vậy c</a:t>
            </a:r>
            <a:r>
              <a:rPr lang="en-US" sz="2800" b="1">
                <a:solidFill>
                  <a:srgbClr val="002060"/>
                </a:solidFill>
                <a:latin typeface="Times New Roman" panose="02020603050405020304" pitchFamily="18" charset="0"/>
                <a:cs typeface="Times New Roman" panose="02020603050405020304" pitchFamily="18" charset="0"/>
                <a:sym typeface="+mn-ea"/>
              </a:rPr>
              <a:t>húng ta phải giữ gìn và phát huy truyền thống đó.</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93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3" grpId="0"/>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22">
            <a:extLst>
              <a:ext uri="{FF2B5EF4-FFF2-40B4-BE49-F238E27FC236}">
                <a16:creationId xmlns:a16="http://schemas.microsoft.com/office/drawing/2014/main" id="{31B3A7CD-2A73-42EC-8E96-D7EA3680C71F}"/>
              </a:ext>
            </a:extLst>
          </p:cNvPr>
          <p:cNvSpPr/>
          <p:nvPr/>
        </p:nvSpPr>
        <p:spPr>
          <a:xfrm>
            <a:off x="1928976" y="2022368"/>
            <a:ext cx="8956901"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8" name="Rectangle: Rounded Corners 29">
            <a:extLst>
              <a:ext uri="{FF2B5EF4-FFF2-40B4-BE49-F238E27FC236}">
                <a16:creationId xmlns:a16="http://schemas.microsoft.com/office/drawing/2014/main" id="{06DAF894-8B71-4166-B247-AFA35A7BE7CF}"/>
              </a:ext>
            </a:extLst>
          </p:cNvPr>
          <p:cNvSpPr/>
          <p:nvPr/>
        </p:nvSpPr>
        <p:spPr>
          <a:xfrm>
            <a:off x="1874860" y="3234633"/>
            <a:ext cx="87150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9" name="Rectangle 2">
            <a:extLst>
              <a:ext uri="{FF2B5EF4-FFF2-40B4-BE49-F238E27FC236}">
                <a16:creationId xmlns:a16="http://schemas.microsoft.com/office/drawing/2014/main" id="{1C55CDAF-E0E8-439F-BA60-AA5FF5B191C1}"/>
              </a:ext>
            </a:extLst>
          </p:cNvPr>
          <p:cNvSpPr>
            <a:spLocks noChangeArrowheads="1"/>
          </p:cNvSpPr>
          <p:nvPr/>
        </p:nvSpPr>
        <p:spPr bwMode="auto">
          <a:xfrm>
            <a:off x="2098722" y="2022368"/>
            <a:ext cx="8715053" cy="70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1" name="Rectangle 1">
            <a:extLst>
              <a:ext uri="{FF2B5EF4-FFF2-40B4-BE49-F238E27FC236}">
                <a16:creationId xmlns:a16="http://schemas.microsoft.com/office/drawing/2014/main" id="{738CD4EC-4EBD-49A7-A3FD-5DD8B1DBBF6E}"/>
              </a:ext>
            </a:extLst>
          </p:cNvPr>
          <p:cNvSpPr>
            <a:spLocks noChangeArrowheads="1"/>
          </p:cNvSpPr>
          <p:nvPr/>
        </p:nvSpPr>
        <p:spPr bwMode="auto">
          <a:xfrm>
            <a:off x="1928977" y="3249288"/>
            <a:ext cx="83881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sp>
        <p:nvSpPr>
          <p:cNvPr id="13" name="Oval Callout 2">
            <a:extLst>
              <a:ext uri="{FF2B5EF4-FFF2-40B4-BE49-F238E27FC236}">
                <a16:creationId xmlns:a16="http://schemas.microsoft.com/office/drawing/2014/main" id="{B0AF5C49-D4D6-4065-8803-3699E908BD7C}"/>
              </a:ext>
            </a:extLst>
          </p:cNvPr>
          <p:cNvSpPr/>
          <p:nvPr/>
        </p:nvSpPr>
        <p:spPr>
          <a:xfrm>
            <a:off x="1036983" y="369273"/>
            <a:ext cx="10642600" cy="4690745"/>
          </a:xfrm>
          <a:prstGeom prst="wedgeEllipseCallout">
            <a:avLst>
              <a:gd name="adj1" fmla="val -1547"/>
              <a:gd name="adj2" fmla="val 4937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a:p>
            <a:pPr algn="ctr"/>
            <a:endParaRPr lang="en-US" dirty="0"/>
          </a:p>
        </p:txBody>
      </p:sp>
      <p:sp>
        <p:nvSpPr>
          <p:cNvPr id="15" name="Rectangle: Rounded Corners 13">
            <a:extLst>
              <a:ext uri="{FF2B5EF4-FFF2-40B4-BE49-F238E27FC236}">
                <a16:creationId xmlns:a16="http://schemas.microsoft.com/office/drawing/2014/main" id="{B65003A4-6070-4BE7-931A-8E9B7747F90A}"/>
              </a:ext>
            </a:extLst>
          </p:cNvPr>
          <p:cNvSpPr/>
          <p:nvPr/>
        </p:nvSpPr>
        <p:spPr>
          <a:xfrm>
            <a:off x="2153479" y="1215466"/>
            <a:ext cx="8316062" cy="608942"/>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endParaRPr lang="en-US" b="1" dirty="0">
              <a:solidFill>
                <a:srgbClr val="0000FF"/>
              </a:solidFill>
            </a:endParaRPr>
          </a:p>
          <a:p>
            <a:pPr eaLnBrk="1" hangingPunct="1">
              <a:defRPr/>
            </a:pP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Biết</a:t>
            </a: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đư</a:t>
            </a:r>
            <a:r>
              <a:rPr lang="vi-VN" sz="2000" b="1" dirty="0">
                <a:solidFill>
                  <a:srgbClr val="002060"/>
                </a:solidFill>
                <a:latin typeface="Times New Roman" pitchFamily="18" charset="0"/>
                <a:cs typeface="Times New Roman" pitchFamily="18" charset="0"/>
              </a:rPr>
              <a:t>ợc thời gian đô hộ của phong kiến phương Bắc đối với nước ta.</a:t>
            </a:r>
            <a:endParaRPr lang="es-ES" sz="2000" b="1" dirty="0">
              <a:solidFill>
                <a:srgbClr val="002060"/>
              </a:solidFill>
              <a:latin typeface="Times New Roman" pitchFamily="18" charset="0"/>
              <a:cs typeface="Times New Roman" pitchFamily="18" charset="0"/>
            </a:endParaRPr>
          </a:p>
          <a:p>
            <a:pPr>
              <a:defRPr/>
            </a:pPr>
            <a:r>
              <a:rPr lang="en-US" sz="2100" dirty="0"/>
              <a:t>. </a:t>
            </a:r>
            <a:endParaRPr lang="vi-VN" sz="2100" dirty="0"/>
          </a:p>
        </p:txBody>
      </p:sp>
      <p:sp>
        <p:nvSpPr>
          <p:cNvPr id="16" name="Rectangle: Rounded Corners 22">
            <a:extLst>
              <a:ext uri="{FF2B5EF4-FFF2-40B4-BE49-F238E27FC236}">
                <a16:creationId xmlns:a16="http://schemas.microsoft.com/office/drawing/2014/main" id="{935D7E15-9F12-4218-9C63-D43EDF3D8E35}"/>
              </a:ext>
            </a:extLst>
          </p:cNvPr>
          <p:cNvSpPr/>
          <p:nvPr/>
        </p:nvSpPr>
        <p:spPr>
          <a:xfrm>
            <a:off x="2081377" y="2174768"/>
            <a:ext cx="8508536"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17" name="Rectangle: Rounded Corners 29">
            <a:extLst>
              <a:ext uri="{FF2B5EF4-FFF2-40B4-BE49-F238E27FC236}">
                <a16:creationId xmlns:a16="http://schemas.microsoft.com/office/drawing/2014/main" id="{88AFD7D8-AF8D-40FA-9BE4-4C3AA63D022B}"/>
              </a:ext>
            </a:extLst>
          </p:cNvPr>
          <p:cNvSpPr/>
          <p:nvPr/>
        </p:nvSpPr>
        <p:spPr>
          <a:xfrm>
            <a:off x="2027260" y="3387033"/>
            <a:ext cx="85626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18" name="Rectangle 2">
            <a:extLst>
              <a:ext uri="{FF2B5EF4-FFF2-40B4-BE49-F238E27FC236}">
                <a16:creationId xmlns:a16="http://schemas.microsoft.com/office/drawing/2014/main" id="{F5C9CE0E-0042-439E-A93F-83E971C92E16}"/>
              </a:ext>
            </a:extLst>
          </p:cNvPr>
          <p:cNvSpPr>
            <a:spLocks noChangeArrowheads="1"/>
          </p:cNvSpPr>
          <p:nvPr/>
        </p:nvSpPr>
        <p:spPr bwMode="auto">
          <a:xfrm>
            <a:off x="2251122" y="2174768"/>
            <a:ext cx="8218419" cy="70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9" name="Rectangle 18">
            <a:extLst>
              <a:ext uri="{FF2B5EF4-FFF2-40B4-BE49-F238E27FC236}">
                <a16:creationId xmlns:a16="http://schemas.microsoft.com/office/drawing/2014/main" id="{06E5B158-D3B1-41FB-B0CD-FC068495EA53}"/>
              </a:ext>
            </a:extLst>
          </p:cNvPr>
          <p:cNvSpPr/>
          <p:nvPr/>
        </p:nvSpPr>
        <p:spPr>
          <a:xfrm>
            <a:off x="4499113" y="369273"/>
            <a:ext cx="3578087" cy="646329"/>
          </a:xfrm>
          <a:prstGeom prst="rect">
            <a:avLst/>
          </a:prstGeom>
          <a:noFill/>
        </p:spPr>
        <p:txBody>
          <a:bodyPr wrap="square" lIns="91438" tIns="45719" rIns="91438" bIns="4571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Yêu</a:t>
            </a:r>
            <a:r>
              <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cầu</a:t>
            </a:r>
            <a:r>
              <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cần</a:t>
            </a:r>
            <a:r>
              <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đạt</a:t>
            </a:r>
            <a:endPar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20" name="Rectangle 1">
            <a:extLst>
              <a:ext uri="{FF2B5EF4-FFF2-40B4-BE49-F238E27FC236}">
                <a16:creationId xmlns:a16="http://schemas.microsoft.com/office/drawing/2014/main" id="{9D8FB9A8-B5F0-4D6D-A369-7F82D7C0D675}"/>
              </a:ext>
            </a:extLst>
          </p:cNvPr>
          <p:cNvSpPr>
            <a:spLocks noChangeArrowheads="1"/>
          </p:cNvSpPr>
          <p:nvPr/>
        </p:nvSpPr>
        <p:spPr bwMode="auto">
          <a:xfrm>
            <a:off x="2081377" y="3401688"/>
            <a:ext cx="83881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pic>
        <p:nvPicPr>
          <p:cNvPr id="21" name="Picture 2" descr="dấu tích - Google Tìm kiếm | John hagee, Symbols, Powerpoint background  design">
            <a:extLst>
              <a:ext uri="{FF2B5EF4-FFF2-40B4-BE49-F238E27FC236}">
                <a16:creationId xmlns:a16="http://schemas.microsoft.com/office/drawing/2014/main" id="{53CB0018-0B78-489D-AD04-DB65941CD0CB}"/>
              </a:ext>
            </a:extLst>
          </p:cNvP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469541" y="1126801"/>
            <a:ext cx="816710" cy="66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 descr="dấu tích - Google Tìm kiếm | John hagee, Symbols, Powerpoint background  design">
            <a:extLst>
              <a:ext uri="{FF2B5EF4-FFF2-40B4-BE49-F238E27FC236}">
                <a16:creationId xmlns:a16="http://schemas.microsoft.com/office/drawing/2014/main" id="{ECADF9BD-DBCD-421C-BDC5-8865602BBF46}"/>
              </a:ext>
            </a:extLst>
          </p:cNvP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556304" y="2152961"/>
            <a:ext cx="816710" cy="66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dấu tích - Google Tìm kiếm | John hagee, Symbols, Powerpoint background  design">
            <a:extLst>
              <a:ext uri="{FF2B5EF4-FFF2-40B4-BE49-F238E27FC236}">
                <a16:creationId xmlns:a16="http://schemas.microsoft.com/office/drawing/2014/main" id="{1C689047-1B6B-4A2E-9A11-863B286A4D3B}"/>
              </a:ext>
            </a:extLst>
          </p:cNvP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589912" y="3362071"/>
            <a:ext cx="816710" cy="66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854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2197373" y="453480"/>
            <a:ext cx="8305165" cy="3583940"/>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mj-lt"/>
                <a:cs typeface="Times New Roman" panose="02020603050405020304" pitchFamily="18" charset="0"/>
              </a:rPr>
              <a:t>VẬN DỤNG</a:t>
            </a:r>
          </a:p>
        </p:txBody>
      </p:sp>
      <p:sp>
        <p:nvSpPr>
          <p:cNvPr id="2" name="Flowchart: Punched Tape 1"/>
          <p:cNvSpPr/>
          <p:nvPr/>
        </p:nvSpPr>
        <p:spPr>
          <a:xfrm>
            <a:off x="3072675" y="4275455"/>
            <a:ext cx="6895465" cy="2148840"/>
          </a:xfrm>
          <a:prstGeom prst="flowChartPunchedTape">
            <a:avLst/>
          </a:prstGeom>
          <a:solidFill>
            <a:srgbClr val="68BA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000">
                <a:solidFill>
                  <a:schemeClr val="tx1"/>
                </a:solidFill>
                <a:latin typeface="+mj-lt"/>
              </a:rPr>
              <a:t>Chuẩn bị bài tiếp theo: </a:t>
            </a:r>
          </a:p>
          <a:p>
            <a:pPr algn="ctr"/>
            <a:r>
              <a:rPr lang="vi-VN" altLang="en-US" sz="4000">
                <a:solidFill>
                  <a:schemeClr val="tx1"/>
                </a:solidFill>
                <a:latin typeface="+mj-lt"/>
              </a:rPr>
              <a:t>Khởi nghĩa Hai Bà trưng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xit" presetSubtype="10" fill="hold" grpId="2" nodeType="clickEffect">
                                  <p:stCondLst>
                                    <p:cond delay="0"/>
                                  </p:stCondLst>
                                  <p:childTnLst>
                                    <p:animEffect transition="out" filter="blinds(horizontal)">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2" grpId="0" bldLvl="0" animBg="1"/>
      <p:bldP spid="2"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B3C43C-F8B9-416B-84FE-5CC3D1BD41AF}"/>
              </a:ext>
            </a:extLst>
          </p:cNvPr>
          <p:cNvSpPr/>
          <p:nvPr/>
        </p:nvSpPr>
        <p:spPr>
          <a:xfrm>
            <a:off x="5180806" y="0"/>
            <a:ext cx="1830388" cy="769938"/>
          </a:xfrm>
          <a:prstGeom prst="rect">
            <a:avLst/>
          </a:prstGeom>
          <a:noFill/>
        </p:spPr>
        <p:txBody>
          <a:bodyPr wrap="none">
            <a:spAutoFit/>
          </a:bodyPr>
          <a:lstStyle/>
          <a:p>
            <a:pPr algn="ctr">
              <a:defRPr/>
            </a:pPr>
            <a:r>
              <a:rPr lang="en-US" sz="44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Ghi</a:t>
            </a:r>
            <a:r>
              <a:rPr lang="en-US" sz="44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vở</a:t>
            </a:r>
            <a:endParaRPr lang="en-US" sz="44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36867FE-9354-423F-9FFB-E5384A3D8F28}"/>
              </a:ext>
            </a:extLst>
          </p:cNvPr>
          <p:cNvSpPr txBox="1"/>
          <p:nvPr/>
        </p:nvSpPr>
        <p:spPr>
          <a:xfrm>
            <a:off x="636104" y="933874"/>
            <a:ext cx="11211339" cy="5016758"/>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en-US" sz="3200" b="1" smtClean="0">
                <a:latin typeface="Times New Roman" panose="02020603050405020304" pitchFamily="18" charset="0"/>
                <a:cs typeface="Times New Roman" panose="02020603050405020304" pitchFamily="18" charset="0"/>
              </a:rPr>
              <a:t>Lịch </a:t>
            </a:r>
            <a:r>
              <a:rPr lang="en-US" sz="3200" b="1" dirty="0" err="1">
                <a:latin typeface="Times New Roman" panose="02020603050405020304" pitchFamily="18" charset="0"/>
                <a:cs typeface="Times New Roman" panose="02020603050405020304" pitchFamily="18" charset="0"/>
              </a:rPr>
              <a:t>sử</a:t>
            </a:r>
            <a:endParaRPr lang="en-US" sz="3200" b="1" dirty="0">
              <a:latin typeface="Times New Roman" panose="02020603050405020304" pitchFamily="18" charset="0"/>
              <a:cs typeface="Times New Roman" panose="02020603050405020304" pitchFamily="18" charset="0"/>
            </a:endParaRPr>
          </a:p>
          <a:p>
            <a:pPr algn="ctr" eaLnBrk="0" hangingPunct="0"/>
            <a:r>
              <a:rPr 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Nước ta dưới ách đô hộ của </a:t>
            </a:r>
          </a:p>
          <a:p>
            <a:pPr algn="ctr" eaLnBrk="0" hangingPunct="0"/>
            <a:r>
              <a:rPr lang="vi-VN" altLang="en-US" sz="3200" b="1" dirty="0">
                <a:latin typeface="Times New Roman" panose="02020603050405020304" pitchFamily="18" charset="0"/>
                <a:cs typeface="Times New Roman" panose="02020603050405020304" pitchFamily="18" charset="0"/>
              </a:rPr>
              <a:t>các triều đại phong kiến phương Bắc</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1. </a:t>
            </a:r>
            <a:r>
              <a:rPr lang="en-US" sz="3200" b="1" dirty="0" err="1">
                <a:latin typeface="Times New Roman" panose="02020603050405020304" pitchFamily="18" charset="0"/>
                <a:cs typeface="Times New Roman" panose="02020603050405020304" pitchFamily="18" charset="0"/>
              </a:rPr>
              <a:t>Thời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đô</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hộ</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179 TCN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938 SCN</a:t>
            </a:r>
            <a:endParaRPr lang="vi-VN"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2. </a:t>
            </a:r>
            <a:r>
              <a:rPr lang="en-US" sz="3200" b="1" dirty="0" err="1">
                <a:latin typeface="Times New Roman" panose="02020603050405020304" pitchFamily="18" charset="0"/>
                <a:cs typeface="Times New Roman" panose="02020603050405020304" pitchFamily="18" charset="0"/>
              </a:rPr>
              <a:t>Cuộc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sống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nhân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dân</a:t>
            </a:r>
            <a:r>
              <a:rPr lang="en-US" sz="3200" b="1" dirty="0">
                <a:latin typeface="Times New Roman" panose="02020603050405020304" pitchFamily="18" charset="0"/>
                <a:cs typeface="Times New Roman" panose="02020603050405020304" pitchFamily="18" charset="0"/>
              </a:rPr>
              <a:t> ta </a:t>
            </a:r>
            <a:r>
              <a:rPr lang="en-US" sz="3200" b="1" dirty="0" err="1">
                <a:latin typeface="Times New Roman" panose="02020603050405020304" pitchFamily="18" charset="0"/>
                <a:cs typeface="Times New Roman" panose="02020603050405020304" pitchFamily="18" charset="0"/>
              </a:rPr>
              <a:t>dưới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ách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đô</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hộ</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Phương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Bắc</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nạp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quý</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r>
              <a:rPr lang="en-US" sz="3200" dirty="0">
                <a:latin typeface="Times New Roman" panose="02020603050405020304" pitchFamily="18" charset="0"/>
                <a:cs typeface="Times New Roman" panose="02020603050405020304" pitchFamily="18" charset="0"/>
              </a:rPr>
              <a:t> sang ở </a:t>
            </a:r>
            <a:r>
              <a:rPr lang="en-US" sz="3200" dirty="0" err="1">
                <a:latin typeface="Times New Roman" panose="02020603050405020304" pitchFamily="18" charset="0"/>
                <a:cs typeface="Times New Roman" panose="02020603050405020304" pitchFamily="18" charset="0"/>
              </a:rPr>
              <a:t>lẫn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bắt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phải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7500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2667635" y="1067435"/>
            <a:ext cx="8305165"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KHỞI ĐỘNG</a:t>
            </a: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s 1"/>
          <p:cNvSpPr/>
          <p:nvPr/>
        </p:nvSpPr>
        <p:spPr>
          <a:xfrm>
            <a:off x="613955" y="1143636"/>
            <a:ext cx="11120846" cy="3376114"/>
          </a:xfrm>
          <a:prstGeom prst="rect">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4000" b="1">
                <a:latin typeface="Times New Roman" panose="02020603050405020304" pitchFamily="18" charset="0"/>
                <a:cs typeface="Times New Roman" panose="02020603050405020304" pitchFamily="18" charset="0"/>
              </a:rPr>
              <a:t>      </a:t>
            </a:r>
            <a:r>
              <a:rPr lang="vi-VN" altLang="en-US" sz="4000" b="1">
                <a:solidFill>
                  <a:srgbClr val="002060"/>
                </a:solidFill>
                <a:latin typeface="Times New Roman" panose="02020603050405020304" pitchFamily="18" charset="0"/>
                <a:cs typeface="Times New Roman" panose="02020603050405020304" pitchFamily="18" charset="0"/>
              </a:rPr>
              <a:t>1.</a:t>
            </a:r>
            <a:r>
              <a:rPr lang="en-US" sz="4000" b="1">
                <a:solidFill>
                  <a:srgbClr val="002060"/>
                </a:solidFill>
                <a:latin typeface="Times New Roman" panose="02020603050405020304" pitchFamily="18" charset="0"/>
                <a:cs typeface="Times New Roman" panose="02020603050405020304" pitchFamily="18" charset="0"/>
              </a:rPr>
              <a:t> Thành tựu lớn nhất của người dân Âu Lạc là gì? </a:t>
            </a:r>
          </a:p>
          <a:p>
            <a:pPr algn="l"/>
            <a:endParaRPr lang="en-US" sz="4000" b="1">
              <a:solidFill>
                <a:srgbClr val="002060"/>
              </a:solidFill>
              <a:latin typeface="Times New Roman" panose="02020603050405020304" pitchFamily="18" charset="0"/>
              <a:cs typeface="Times New Roman" panose="02020603050405020304" pitchFamily="18" charset="0"/>
            </a:endParaRPr>
          </a:p>
          <a:p>
            <a:pPr algn="l"/>
            <a:r>
              <a:rPr lang="vi-VN" altLang="en-US" sz="4000" b="1">
                <a:solidFill>
                  <a:srgbClr val="002060"/>
                </a:solidFill>
                <a:latin typeface="Times New Roman" panose="02020603050405020304" pitchFamily="18" charset="0"/>
                <a:cs typeface="Times New Roman" panose="02020603050405020304" pitchFamily="18" charset="0"/>
              </a:rPr>
              <a:t>      2. </a:t>
            </a:r>
            <a:r>
              <a:rPr lang="en-US" sz="4000" b="1">
                <a:solidFill>
                  <a:srgbClr val="002060"/>
                </a:solidFill>
                <a:latin typeface="Times New Roman" panose="02020603050405020304" pitchFamily="18" charset="0"/>
                <a:cs typeface="Times New Roman" panose="02020603050405020304" pitchFamily="18" charset="0"/>
              </a:rPr>
              <a:t>Vì sao cuộc xâm lược của quân Triệu Đà lại thất bại?</a:t>
            </a:r>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3" name="Text Box 1"/>
          <p:cNvSpPr txBox="1"/>
          <p:nvPr/>
        </p:nvSpPr>
        <p:spPr>
          <a:xfrm>
            <a:off x="3733800" y="838200"/>
            <a:ext cx="4803775" cy="830263"/>
          </a:xfrm>
          <a:prstGeom prst="rect">
            <a:avLst/>
          </a:prstGeom>
          <a:noFill/>
          <a:ln w="9525">
            <a:noFill/>
          </a:ln>
        </p:spPr>
        <p:txBody>
          <a:bodyPr wrap="square" anchor="t" anchorCtr="0">
            <a:spAutoFit/>
          </a:bodyPr>
          <a:lstStyle/>
          <a:p>
            <a:pPr algn="ctr" eaLnBrk="0" hangingPunct="0"/>
            <a:r>
              <a:rPr lang="vi-VN" altLang="en-US" sz="4800" u="sng">
                <a:latin typeface="Times New Roman" panose="02020603050405020304" pitchFamily="18" charset="0"/>
              </a:rPr>
              <a:t>Lịch sử</a:t>
            </a:r>
          </a:p>
        </p:txBody>
      </p:sp>
      <p:sp>
        <p:nvSpPr>
          <p:cNvPr id="3084" name="Text Box 2"/>
          <p:cNvSpPr txBox="1"/>
          <p:nvPr/>
        </p:nvSpPr>
        <p:spPr>
          <a:xfrm>
            <a:off x="1066800" y="1738313"/>
            <a:ext cx="10099675" cy="1568450"/>
          </a:xfrm>
          <a:prstGeom prst="rect">
            <a:avLst/>
          </a:prstGeom>
          <a:noFill/>
          <a:ln w="9525">
            <a:noFill/>
          </a:ln>
        </p:spPr>
        <p:txBody>
          <a:bodyPr wrap="square" anchor="t" anchorCtr="0">
            <a:spAutoFit/>
          </a:bodyPr>
          <a:lstStyle/>
          <a:p>
            <a:pPr algn="ctr" eaLnBrk="0" hangingPunct="0"/>
            <a:r>
              <a:rPr lang="vi-VN" altLang="en-US" sz="4800" b="1" dirty="0">
                <a:latin typeface="Times New Roman" panose="02020603050405020304" pitchFamily="18" charset="0"/>
              </a:rPr>
              <a:t>Bài: Nước ta dưới ách đô hộ của </a:t>
            </a:r>
          </a:p>
          <a:p>
            <a:pPr algn="ctr" eaLnBrk="0" hangingPunct="0"/>
            <a:r>
              <a:rPr lang="vi-VN" altLang="en-US" sz="4800" b="1" dirty="0">
                <a:latin typeface="Times New Roman" panose="02020603050405020304" pitchFamily="18" charset="0"/>
              </a:rPr>
              <a:t>các triều đại phong kiến phương Bắc</a:t>
            </a:r>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Rounded Corners 13">
            <a:extLst>
              <a:ext uri="{FF2B5EF4-FFF2-40B4-BE49-F238E27FC236}">
                <a16:creationId xmlns:a16="http://schemas.microsoft.com/office/drawing/2014/main" id="{5129DE8F-F944-4F6B-93E0-0196028F4452}"/>
              </a:ext>
            </a:extLst>
          </p:cNvPr>
          <p:cNvSpPr/>
          <p:nvPr/>
        </p:nvSpPr>
        <p:spPr>
          <a:xfrm>
            <a:off x="2001079" y="1063066"/>
            <a:ext cx="8812696" cy="608942"/>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endParaRPr lang="en-US" b="1" dirty="0">
              <a:solidFill>
                <a:srgbClr val="0000FF"/>
              </a:solidFill>
              <a:latin typeface="Times New Roman" panose="02020603050405020304" pitchFamily="18" charset="0"/>
              <a:cs typeface="Times New Roman" panose="02020603050405020304" pitchFamily="18" charset="0"/>
            </a:endParaRPr>
          </a:p>
          <a:p>
            <a:pPr eaLnBrk="1" hangingPunct="1">
              <a:defRPr/>
            </a:pP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Biết</a:t>
            </a: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đư</a:t>
            </a:r>
            <a:r>
              <a:rPr lang="vi-VN" sz="2000" b="1" dirty="0">
                <a:solidFill>
                  <a:srgbClr val="002060"/>
                </a:solidFill>
                <a:latin typeface="Times New Roman" pitchFamily="18" charset="0"/>
                <a:cs typeface="Times New Roman" pitchFamily="18" charset="0"/>
              </a:rPr>
              <a:t>ợc thời gian đô hộ của phong kiến phương Bắc đối với nước ta.</a:t>
            </a:r>
            <a:endParaRPr lang="es-ES" sz="2000" b="1" dirty="0">
              <a:solidFill>
                <a:srgbClr val="002060"/>
              </a:solidFill>
              <a:latin typeface="Times New Roman" pitchFamily="18" charset="0"/>
              <a:cs typeface="Times New Roman" pitchFamily="18" charset="0"/>
            </a:endParaRPr>
          </a:p>
          <a:p>
            <a:pPr>
              <a:defRPr/>
            </a:pPr>
            <a:r>
              <a:rPr lang="en-US" sz="2100" dirty="0">
                <a:latin typeface="Times New Roman" panose="02020603050405020304" pitchFamily="18" charset="0"/>
                <a:cs typeface="Times New Roman" panose="02020603050405020304" pitchFamily="18" charset="0"/>
              </a:rPr>
              <a:t>. </a:t>
            </a:r>
            <a:endParaRPr lang="vi-VN" sz="2100" dirty="0">
              <a:latin typeface="Times New Roman" panose="02020603050405020304" pitchFamily="18" charset="0"/>
              <a:cs typeface="Times New Roman" panose="02020603050405020304" pitchFamily="18" charset="0"/>
            </a:endParaRPr>
          </a:p>
        </p:txBody>
      </p:sp>
      <p:sp>
        <p:nvSpPr>
          <p:cNvPr id="9" name="Rectangle: Rounded Corners 22">
            <a:extLst>
              <a:ext uri="{FF2B5EF4-FFF2-40B4-BE49-F238E27FC236}">
                <a16:creationId xmlns:a16="http://schemas.microsoft.com/office/drawing/2014/main" id="{81CF936E-DD60-4118-841C-3CF69C2D730C}"/>
              </a:ext>
            </a:extLst>
          </p:cNvPr>
          <p:cNvSpPr/>
          <p:nvPr/>
        </p:nvSpPr>
        <p:spPr>
          <a:xfrm>
            <a:off x="1928976" y="2022368"/>
            <a:ext cx="8956901"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latin typeface="Times New Roman" panose="02020603050405020304" pitchFamily="18" charset="0"/>
                <a:cs typeface="Times New Roman" panose="02020603050405020304" pitchFamily="18" charset="0"/>
              </a:rPr>
              <a:t> </a:t>
            </a:r>
            <a:endParaRPr lang="vi-VN" i="1" dirty="0">
              <a:solidFill>
                <a:srgbClr val="FF0000"/>
              </a:solidFill>
              <a:latin typeface="Times New Roman" panose="02020603050405020304" pitchFamily="18" charset="0"/>
              <a:cs typeface="Times New Roman" panose="02020603050405020304" pitchFamily="18" charset="0"/>
            </a:endParaRPr>
          </a:p>
        </p:txBody>
      </p:sp>
      <p:sp>
        <p:nvSpPr>
          <p:cNvPr id="10" name="Rectangle: Rounded Corners 29">
            <a:extLst>
              <a:ext uri="{FF2B5EF4-FFF2-40B4-BE49-F238E27FC236}">
                <a16:creationId xmlns:a16="http://schemas.microsoft.com/office/drawing/2014/main" id="{F6D86DF5-5577-4D28-B6E8-B9DB63C079D1}"/>
              </a:ext>
            </a:extLst>
          </p:cNvPr>
          <p:cNvSpPr/>
          <p:nvPr/>
        </p:nvSpPr>
        <p:spPr>
          <a:xfrm>
            <a:off x="1874859" y="3234633"/>
            <a:ext cx="9011017"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latin typeface="Times New Roman" panose="02020603050405020304" pitchFamily="18" charset="0"/>
                <a:cs typeface="Times New Roman" panose="02020603050405020304" pitchFamily="18" charset="0"/>
              </a:rPr>
              <a:t> </a:t>
            </a:r>
            <a:endParaRPr lang="vi-VN" dirty="0">
              <a:solidFill>
                <a:srgbClr val="FF0000"/>
              </a:solidFill>
              <a:latin typeface="Times New Roman" panose="02020603050405020304" pitchFamily="18" charset="0"/>
              <a:cs typeface="Times New Roman" panose="02020603050405020304" pitchFamily="18" charset="0"/>
            </a:endParaRPr>
          </a:p>
        </p:txBody>
      </p:sp>
      <p:sp>
        <p:nvSpPr>
          <p:cNvPr id="11" name="Rectangle 2">
            <a:extLst>
              <a:ext uri="{FF2B5EF4-FFF2-40B4-BE49-F238E27FC236}">
                <a16:creationId xmlns:a16="http://schemas.microsoft.com/office/drawing/2014/main" id="{273837B6-1006-46C7-B0BC-49F2BE4A65D4}"/>
              </a:ext>
            </a:extLst>
          </p:cNvPr>
          <p:cNvSpPr>
            <a:spLocks noChangeArrowheads="1"/>
          </p:cNvSpPr>
          <p:nvPr/>
        </p:nvSpPr>
        <p:spPr bwMode="auto">
          <a:xfrm>
            <a:off x="2098722" y="2022368"/>
            <a:ext cx="8715053" cy="70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anose="02020603050405020304" pitchFamily="18" charset="0"/>
              </a:rPr>
              <a:t>+</a:t>
            </a:r>
            <a:r>
              <a:rPr lang="vi-VN" sz="2000" b="1" dirty="0">
                <a:solidFill>
                  <a:srgbClr val="002060"/>
                </a:solidFill>
                <a:cs typeface="Times New Roman" panose="02020603050405020304" pitchFamily="18" charset="0"/>
              </a:rPr>
              <a:t> Nêu được đôi nét về đời sống của nhân dân dưới ách đô hộ của các triều đại phong kiến Phương Bắc.</a:t>
            </a:r>
            <a:endParaRPr lang="en-US" sz="2000" b="1" dirty="0">
              <a:solidFill>
                <a:srgbClr val="002060"/>
              </a:solidFill>
              <a:cs typeface="Times New Roman" panose="02020603050405020304" pitchFamily="18" charset="0"/>
            </a:endParaRPr>
          </a:p>
        </p:txBody>
      </p:sp>
      <p:sp>
        <p:nvSpPr>
          <p:cNvPr id="12" name="Rectangle 11">
            <a:extLst>
              <a:ext uri="{FF2B5EF4-FFF2-40B4-BE49-F238E27FC236}">
                <a16:creationId xmlns:a16="http://schemas.microsoft.com/office/drawing/2014/main" id="{FB089536-63C8-4DC8-8037-9B84CE70A32E}"/>
              </a:ext>
            </a:extLst>
          </p:cNvPr>
          <p:cNvSpPr/>
          <p:nvPr/>
        </p:nvSpPr>
        <p:spPr>
          <a:xfrm>
            <a:off x="4346713" y="216873"/>
            <a:ext cx="3578087" cy="646329"/>
          </a:xfrm>
          <a:prstGeom prst="rect">
            <a:avLst/>
          </a:prstGeom>
          <a:noFill/>
        </p:spPr>
        <p:txBody>
          <a:bodyPr wrap="square" lIns="91438" tIns="45719" rIns="91438" bIns="4571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Yêu</a:t>
            </a:r>
            <a:r>
              <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cầu</a:t>
            </a:r>
            <a:r>
              <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cần</a:t>
            </a:r>
            <a:r>
              <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đạt</a:t>
            </a:r>
            <a:endParaRPr lang="en-US" sz="3600" b="1"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13" name="Rectangle 1">
            <a:extLst>
              <a:ext uri="{FF2B5EF4-FFF2-40B4-BE49-F238E27FC236}">
                <a16:creationId xmlns:a16="http://schemas.microsoft.com/office/drawing/2014/main" id="{56EDED7A-C251-47B3-B233-EC8B25C0FC08}"/>
              </a:ext>
            </a:extLst>
          </p:cNvPr>
          <p:cNvSpPr>
            <a:spLocks noChangeArrowheads="1"/>
          </p:cNvSpPr>
          <p:nvPr/>
        </p:nvSpPr>
        <p:spPr bwMode="auto">
          <a:xfrm>
            <a:off x="1928977" y="3249288"/>
            <a:ext cx="83881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cs typeface="Times New Roman" panose="02020603050405020304" pitchFamily="18" charset="0"/>
            </a:endParaRPr>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2667635" y="1067435"/>
            <a:ext cx="8305165"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KHÁM PHÁ</a:t>
            </a: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文本框 16"/>
          <p:cNvSpPr txBox="1"/>
          <p:nvPr/>
        </p:nvSpPr>
        <p:spPr>
          <a:xfrm>
            <a:off x="4256315" y="920931"/>
            <a:ext cx="3801041" cy="923330"/>
          </a:xfrm>
          <a:prstGeom prst="rect">
            <a:avLst/>
          </a:prstGeom>
          <a:noFill/>
          <a:ln w="9525">
            <a:noFill/>
          </a:ln>
        </p:spPr>
        <p:txBody>
          <a:bodyPr wrap="none" anchor="t" anchorCtr="0">
            <a:spAutoFit/>
          </a:bodyPr>
          <a:lstStyle/>
          <a:p>
            <a:pPr eaLnBrk="0" hangingPunct="0"/>
            <a:r>
              <a:rPr lang="vi-VN" altLang="zh-CN" sz="5400" b="1" dirty="0">
                <a:latin typeface="+mj-lt"/>
              </a:rPr>
              <a:t>Hoạt động 1</a:t>
            </a:r>
            <a:endParaRPr lang="vi-VN" altLang="zh-CN" sz="5400" b="1" dirty="0">
              <a:latin typeface="+mj-lt"/>
              <a:ea typeface="Calibri" panose="020F0502020204030204" charset="0"/>
            </a:endParaRPr>
          </a:p>
        </p:txBody>
      </p:sp>
      <p:sp>
        <p:nvSpPr>
          <p:cNvPr id="4103" name="Text Box 2"/>
          <p:cNvSpPr txBox="1"/>
          <p:nvPr/>
        </p:nvSpPr>
        <p:spPr>
          <a:xfrm>
            <a:off x="1482509" y="1844261"/>
            <a:ext cx="9348651" cy="2308324"/>
          </a:xfrm>
          <a:prstGeom prst="rect">
            <a:avLst/>
          </a:prstGeom>
          <a:noFill/>
          <a:ln w="9525">
            <a:noFill/>
          </a:ln>
        </p:spPr>
        <p:txBody>
          <a:bodyPr wrap="square" anchor="t" anchorCtr="0">
            <a:spAutoFit/>
          </a:bodyPr>
          <a:lstStyle/>
          <a:p>
            <a:pPr algn="ctr" eaLnBrk="0" hangingPunct="0"/>
            <a:r>
              <a:rPr lang="en-US" altLang="zh-CN" sz="4800">
                <a:latin typeface="Times New Roman" panose="02020603050405020304" pitchFamily="18" charset="0"/>
                <a:cs typeface="Times New Roman" panose="02020603050405020304" pitchFamily="18" charset="0"/>
              </a:rPr>
              <a:t>Chính sách áp bức bóc lột của các triều đại </a:t>
            </a:r>
            <a:r>
              <a:rPr lang="en-US" altLang="zh-CN" sz="4800" smtClean="0">
                <a:latin typeface="Times New Roman" panose="02020603050405020304" pitchFamily="18" charset="0"/>
                <a:cs typeface="Times New Roman" panose="02020603050405020304" pitchFamily="18" charset="0"/>
              </a:rPr>
              <a:t>phong kiến phương Bắc </a:t>
            </a:r>
            <a:r>
              <a:rPr lang="en-US" altLang="zh-CN" sz="4800">
                <a:latin typeface="Times New Roman" panose="02020603050405020304" pitchFamily="18" charset="0"/>
                <a:cs typeface="Times New Roman" panose="02020603050405020304" pitchFamily="18" charset="0"/>
              </a:rPr>
              <a:t>đối với nhân dân ta.</a:t>
            </a:r>
          </a:p>
        </p:txBody>
      </p:sp>
    </p:spTree>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9" name="Text Box 67588"/>
          <p:cNvSpPr txBox="1"/>
          <p:nvPr/>
        </p:nvSpPr>
        <p:spPr>
          <a:xfrm>
            <a:off x="542108" y="1534886"/>
            <a:ext cx="11112500" cy="3414713"/>
          </a:xfrm>
          <a:prstGeom prst="rect">
            <a:avLst/>
          </a:prstGeom>
          <a:solidFill>
            <a:srgbClr val="F5C13A"/>
          </a:solidFill>
          <a:ln w="9525">
            <a:noFill/>
          </a:ln>
        </p:spPr>
        <p:txBody>
          <a:bodyPr wrap="square" anchor="t" anchorCtr="0">
            <a:spAutoFit/>
          </a:bodyPr>
          <a:lstStyle/>
          <a:p>
            <a:pPr eaLnBrk="0" hangingPunct="0">
              <a:spcBef>
                <a:spcPct val="50000"/>
              </a:spcBef>
            </a:pPr>
            <a:r>
              <a:rPr lang="vi-VN" altLang="en-US" sz="3600">
                <a:latin typeface="Times New Roman" panose="02020603050405020304" pitchFamily="18" charset="0"/>
              </a:rPr>
              <a:t>   Đ</a:t>
            </a:r>
            <a:r>
              <a:rPr lang="en-US" altLang="zh-CN" sz="3600">
                <a:latin typeface="Times New Roman" panose="02020603050405020304" pitchFamily="18" charset="0"/>
              </a:rPr>
              <a:t>ọc thầm SGK, TLCH: </a:t>
            </a:r>
          </a:p>
          <a:p>
            <a:pPr eaLnBrk="0" hangingPunct="0">
              <a:spcBef>
                <a:spcPct val="50000"/>
              </a:spcBef>
            </a:pPr>
            <a:r>
              <a:rPr lang="en-US" altLang="zh-CN" sz="3600">
                <a:latin typeface="Times New Roman" panose="02020603050405020304" pitchFamily="18" charset="0"/>
              </a:rPr>
              <a:t>+ Các triều đại phong kiến phương Bắc đã thi hành những chính sách áp bức, bóc lột nào đối với nhân dân ta?</a:t>
            </a:r>
          </a:p>
          <a:p>
            <a:pPr eaLnBrk="0" hangingPunct="0">
              <a:spcBef>
                <a:spcPct val="50000"/>
              </a:spcBef>
            </a:pPr>
            <a:r>
              <a:rPr lang="en-US" altLang="zh-CN" sz="3600">
                <a:latin typeface="Times New Roman" panose="02020603050405020304" pitchFamily="18" charset="0"/>
              </a:rPr>
              <a:t>+ Tìm sự khác biệt về tình hình nước ta về chủ quyền, kinh tế, văn hoá trước và sau khi bị triều đại PKPB đô hộ.</a:t>
            </a:r>
          </a:p>
        </p:txBody>
      </p:sp>
    </p:spTree>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7589"/>
                                        </p:tgtEl>
                                        <p:attrNameLst>
                                          <p:attrName>style.visibility</p:attrName>
                                        </p:attrNameLst>
                                      </p:cBhvr>
                                      <p:to>
                                        <p:strVal val="visible"/>
                                      </p:to>
                                    </p:set>
                                    <p:anim from="(-#ppt_w/2)" to="(#ppt_x)" calcmode="lin" valueType="num">
                                      <p:cBhvr>
                                        <p:cTn id="7" dur="600" fill="hold">
                                          <p:stCondLst>
                                            <p:cond delay="0"/>
                                          </p:stCondLst>
                                        </p:cTn>
                                        <p:tgtEl>
                                          <p:spTgt spid="67589"/>
                                        </p:tgtEl>
                                        <p:attrNameLst>
                                          <p:attrName>ppt_x</p:attrName>
                                        </p:attrNameLst>
                                      </p:cBhvr>
                                    </p:anim>
                                    <p:anim from="0" to="-1.0" calcmode="lin" valueType="num">
                                      <p:cBhvr>
                                        <p:cTn id="8" dur="200" decel="50000" autoRev="1" fill="hold">
                                          <p:stCondLst>
                                            <p:cond delay="600"/>
                                          </p:stCondLst>
                                        </p:cTn>
                                        <p:tgtEl>
                                          <p:spTgt spid="67589"/>
                                        </p:tgtEl>
                                        <p:attrNameLst>
                                          <p:attrName>xshear</p:attrName>
                                        </p:attrNameLst>
                                      </p:cBhvr>
                                    </p:anim>
                                    <p:animScale>
                                      <p:cBhvr>
                                        <p:cTn id="9" dur="200" decel="100000" autoRev="1" fill="hold">
                                          <p:stCondLst>
                                            <p:cond delay="600"/>
                                          </p:stCondLst>
                                        </p:cTn>
                                        <p:tgtEl>
                                          <p:spTgt spid="67589"/>
                                        </p:tgtEl>
                                      </p:cBhvr>
                                      <p:from x="100000" y="100000"/>
                                      <p:to x="80000" y="100000"/>
                                    </p:animScale>
                                    <p:anim by="(#ppt_h/3+#ppt_w*0.1)" calcmode="lin" valueType="num">
                                      <p:cBhvr>
                                        <p:cTn id="10" dur="200" decel="100000" autoRev="1" fill="hold">
                                          <p:stCondLst>
                                            <p:cond delay="600"/>
                                          </p:stCondLst>
                                        </p:cTn>
                                        <p:tgtEl>
                                          <p:spTgt spid="6758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6" name="Picture 79875" descr="van lang_E"/>
          <p:cNvPicPr>
            <a:picLocks noChangeAspect="1"/>
          </p:cNvPicPr>
          <p:nvPr/>
        </p:nvPicPr>
        <p:blipFill>
          <a:blip r:embed="rId2">
            <a:lum bright="17996" contrast="17998"/>
          </a:blip>
          <a:srcRect t="15555"/>
          <a:stretch>
            <a:fillRect/>
          </a:stretch>
        </p:blipFill>
        <p:spPr>
          <a:xfrm>
            <a:off x="101600" y="88900"/>
            <a:ext cx="12006263" cy="5621338"/>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9525" y="5781675"/>
            <a:ext cx="12192000" cy="584775"/>
          </a:xfrm>
          <a:prstGeom prst="rect">
            <a:avLst/>
          </a:prstGeom>
          <a:solidFill>
            <a:srgbClr val="FF6600"/>
          </a:solidFill>
          <a:ln w="9525">
            <a:noFill/>
          </a:ln>
        </p:spPr>
        <p:txBody>
          <a:bodyPr wrap="square" anchor="t" anchorCtr="0">
            <a:spAutoFit/>
          </a:bodyPr>
          <a:lstStyle/>
          <a:p>
            <a:pPr eaLnBrk="0" hangingPunct="0">
              <a:spcBef>
                <a:spcPct val="50000"/>
              </a:spcBef>
            </a:pPr>
            <a:r>
              <a:rPr lang="vi-VN" altLang="en-US" sz="3200" b="1">
                <a:latin typeface="+mj-lt"/>
              </a:rPr>
              <a:t>Nước Âu Lạc bị chia thành quận, huyện do người Hán cai quản</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6"/>
                                        </p:tgtEl>
                                        <p:attrNameLst>
                                          <p:attrName>style.visibility</p:attrName>
                                        </p:attrNameLst>
                                      </p:cBhvr>
                                      <p:to>
                                        <p:strVal val="visible"/>
                                      </p:to>
                                    </p:set>
                                    <p:anim calcmode="lin" valueType="num">
                                      <p:cBhvr>
                                        <p:cTn id="7" dur="1000" fill="hold"/>
                                        <p:tgtEl>
                                          <p:spTgt spid="79876"/>
                                        </p:tgtEl>
                                        <p:attrNameLst>
                                          <p:attrName>ppt_x</p:attrName>
                                        </p:attrNameLst>
                                      </p:cBhvr>
                                      <p:tavLst>
                                        <p:tav tm="0">
                                          <p:val>
                                            <p:strVal val="#ppt_x-.2"/>
                                          </p:val>
                                        </p:tav>
                                        <p:tav tm="100000">
                                          <p:val>
                                            <p:strVal val="#ppt_x"/>
                                          </p:val>
                                        </p:tav>
                                      </p:tavLst>
                                    </p:anim>
                                    <p:anim calcmode="lin" valueType="num">
                                      <p:cBhvr>
                                        <p:cTn id="8"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6"/>
                                        </p:tgtEl>
                                      </p:cBhvr>
                                    </p:animEffect>
                                  </p:childTnLst>
                                </p:cTn>
                              </p:par>
                            </p:childTnLst>
                          </p:cTn>
                        </p:par>
                        <p:par>
                          <p:cTn id="10" fill="hold">
                            <p:stCondLst>
                              <p:cond delay="1000"/>
                            </p:stCondLst>
                            <p:childTnLst>
                              <p:par>
                                <p:cTn id="11" presetID="9" presetClass="entr" presetSubtype="0" fill="hold" grpId="0" nodeType="afterEffect">
                                  <p:stCondLst>
                                    <p:cond delay="0"/>
                                  </p:stCondLst>
                                  <p:childTnLst>
                                    <p:set>
                                      <p:cBhvr>
                                        <p:cTn id="12" dur="1" fill="hold">
                                          <p:stCondLst>
                                            <p:cond delay="0"/>
                                          </p:stCondLst>
                                        </p:cTn>
                                        <p:tgtEl>
                                          <p:spTgt spid="79878"/>
                                        </p:tgtEl>
                                        <p:attrNameLst>
                                          <p:attrName>style.visibility</p:attrName>
                                        </p:attrNameLst>
                                      </p:cBhvr>
                                      <p:to>
                                        <p:strVal val="visible"/>
                                      </p:to>
                                    </p:set>
                                    <p:animEffect transition="in" filter="dissolve">
                                      <p:cBhvr>
                                        <p:cTn id="13"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TotalTime>
  <Words>903</Words>
  <Application>Microsoft Office PowerPoint</Application>
  <PresentationFormat>Widescreen</PresentationFormat>
  <Paragraphs>98</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等线</vt: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Admin</cp:lastModifiedBy>
  <cp:revision>20</cp:revision>
  <dcterms:created xsi:type="dcterms:W3CDTF">2021-08-22T06:44:00Z</dcterms:created>
  <dcterms:modified xsi:type="dcterms:W3CDTF">2022-09-27T05:22:26Z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AA0EC836B0934DD4BBF008027560D021</vt:lpwstr>
  </property>
  <property fmtid="{D5CDD505-2E9C-101B-9397-08002B2CF9AE}" pid="3" name="KSOProductBuildVer">
    <vt:lpwstr>1033-11.2.0.10323</vt:lpwstr>
  </property>
</Properties>
</file>