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8" r:id="rId2"/>
    <p:sldMasterId id="2147483701" r:id="rId3"/>
  </p:sldMasterIdLst>
  <p:notesMasterIdLst>
    <p:notesMasterId r:id="rId44"/>
  </p:notesMasterIdLst>
  <p:sldIdLst>
    <p:sldId id="440" r:id="rId4"/>
    <p:sldId id="424" r:id="rId5"/>
    <p:sldId id="292" r:id="rId6"/>
    <p:sldId id="337" r:id="rId7"/>
    <p:sldId id="425" r:id="rId8"/>
    <p:sldId id="416" r:id="rId9"/>
    <p:sldId id="385" r:id="rId10"/>
    <p:sldId id="428" r:id="rId11"/>
    <p:sldId id="417" r:id="rId12"/>
    <p:sldId id="362" r:id="rId13"/>
    <p:sldId id="430" r:id="rId14"/>
    <p:sldId id="359" r:id="rId15"/>
    <p:sldId id="363" r:id="rId16"/>
    <p:sldId id="387" r:id="rId17"/>
    <p:sldId id="419" r:id="rId18"/>
    <p:sldId id="389" r:id="rId19"/>
    <p:sldId id="374" r:id="rId20"/>
    <p:sldId id="433" r:id="rId21"/>
    <p:sldId id="420" r:id="rId22"/>
    <p:sldId id="411" r:id="rId23"/>
    <p:sldId id="364" r:id="rId24"/>
    <p:sldId id="366" r:id="rId25"/>
    <p:sldId id="340" r:id="rId26"/>
    <p:sldId id="439" r:id="rId27"/>
    <p:sldId id="369" r:id="rId28"/>
    <p:sldId id="301" r:id="rId29"/>
    <p:sldId id="302" r:id="rId30"/>
    <p:sldId id="368" r:id="rId31"/>
    <p:sldId id="370" r:id="rId32"/>
    <p:sldId id="371" r:id="rId33"/>
    <p:sldId id="372" r:id="rId34"/>
    <p:sldId id="412" r:id="rId35"/>
    <p:sldId id="402" r:id="rId36"/>
    <p:sldId id="394" r:id="rId37"/>
    <p:sldId id="386" r:id="rId38"/>
    <p:sldId id="367" r:id="rId39"/>
    <p:sldId id="390" r:id="rId40"/>
    <p:sldId id="377" r:id="rId41"/>
    <p:sldId id="434" r:id="rId42"/>
    <p:sldId id="379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CC727"/>
    <a:srgbClr val="99FF33"/>
    <a:srgbClr val="FF3399"/>
    <a:srgbClr val="24CA40"/>
    <a:srgbClr val="52E06A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1" autoAdjust="0"/>
    <p:restoredTop sz="92895" autoAdjust="0"/>
  </p:normalViewPr>
  <p:slideViewPr>
    <p:cSldViewPr>
      <p:cViewPr varScale="1">
        <p:scale>
          <a:sx n="68" d="100"/>
          <a:sy n="68" d="100"/>
        </p:scale>
        <p:origin x="8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90E3015-46A8-457E-BDBC-88E841276753}" type="datetimeFigureOut">
              <a:rPr lang="en-US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D346DF-3DB2-4E87-9D69-1E6E4BB22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8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346DF-3DB2-4E87-9D69-1E6E4BB229E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6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>
            <a:extLst>
              <a:ext uri="{FF2B5EF4-FFF2-40B4-BE49-F238E27FC236}">
                <a16:creationId xmlns:a16="http://schemas.microsoft.com/office/drawing/2014/main" id="{4259E8B4-975C-4395-9FCC-23B3258C7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9F7CD5-6ED5-4903-A819-2F9C66A0572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083" name="Rectangle 7">
            <a:extLst>
              <a:ext uri="{FF2B5EF4-FFF2-40B4-BE49-F238E27FC236}">
                <a16:creationId xmlns:a16="http://schemas.microsoft.com/office/drawing/2014/main" id="{E9E28C22-E89D-47B9-8256-086EDD825FF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8F4ECF-6D64-4219-A4D3-8E73865CEBD9}" type="slidenum">
              <a:rPr lang="en-US" altLang="en-US" b="1">
                <a:solidFill>
                  <a:srgbClr val="0000FF"/>
                </a:solidFill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 b="1">
              <a:solidFill>
                <a:srgbClr val="0000FF"/>
              </a:solidFill>
            </a:endParaRPr>
          </a:p>
        </p:txBody>
      </p:sp>
      <p:sp>
        <p:nvSpPr>
          <p:cNvPr id="174084" name="Rectangle 2">
            <a:extLst>
              <a:ext uri="{FF2B5EF4-FFF2-40B4-BE49-F238E27FC236}">
                <a16:creationId xmlns:a16="http://schemas.microsoft.com/office/drawing/2014/main" id="{99565AD8-5FB9-45E6-BF04-6FCC3B7021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5" name="Rectangle 3">
            <a:extLst>
              <a:ext uri="{FF2B5EF4-FFF2-40B4-BE49-F238E27FC236}">
                <a16:creationId xmlns:a16="http://schemas.microsoft.com/office/drawing/2014/main" id="{EE8073F8-AE3C-41AD-9E67-5DD403EE4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22221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221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837C-9F07-4F08-9E0F-1B0C697714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4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CF68-4224-47D2-9A59-AD6696AE1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87664-ADFB-418C-A8B6-CAF29C2D0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1C958-097B-4307-A56C-30A32CDB3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4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22221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221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2DF96-0DAB-40B4-8E76-4E2DFE1F97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97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388C2-BA42-4D27-84AF-82252CE64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06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AA9BA-19B5-4822-8D9A-DA7A1AF958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21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97122-3C03-45DA-B9C0-4199C4B0CB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75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10464-B915-43B6-92F5-59EB816902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15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59BC8-AD66-414F-B6DA-76CE22C26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64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58D97-E752-42AD-B27B-F06976B0E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8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69D96-2123-40A8-8F5D-4DEB6C7C2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55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EE19B-4363-4125-BA1F-95F5CA9D82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63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D70DA-635B-45B2-84DE-C938A1F91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93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30FDB-AC34-4F2B-BE8C-65C3B3B9C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34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945DD-5E35-4A9E-85FE-6BEA6D10C8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97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1687F-BEFE-4AF0-B857-75BE1B0FD9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19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DF1C-ABEF-4189-B1D8-DC27A143F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7E8EC-30D7-4153-95E7-A4A3C8B80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3A4D-B17A-4058-92AB-2F8F75BA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82A01-B306-45B7-9FDE-AF919A856BBA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100D0-524F-4DC4-B2FA-0C2A46C5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C9D47-C516-4E04-90DF-6D6623E1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AC3E6-6FA6-45BE-B952-4B4699C090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29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CA76-E446-4CC1-AD15-89D2C2AD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7F38-B85A-454E-B861-155681504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CD19-4409-46F1-9AF5-4D45C5A3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70A546-96AB-4068-A40D-432A83CD4862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B76D8-33DB-4DDE-AC42-05A75A65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9D7D6-1D40-4CCE-AE4D-47342CDE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DC9F6-9925-4999-A587-BEAD910FDC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44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49A1-6E24-4F21-AD9E-1B4EDD84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A1380-BC1B-46EA-B6F4-C7E43963F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BFC17-6272-4B03-A038-560605C5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E19129-EEC1-4B09-8107-2491EC94875F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6699D-8D71-41C8-8C51-141C36A7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A1FE8-85CF-4E7D-8879-57186B9B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E2108-6A72-456B-B74D-BEDE21913E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57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8D16-B6A7-4406-B0D8-6FE8DF3B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3D10-473B-4F48-A4ED-24F8C6F97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4BA34-2734-4A76-A752-5756F8F4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6A3E4-1BCA-4E62-B7C2-16FFFDD5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5D1362-6B06-4926-9AD5-221F6FCD07C5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B9FC2-51D1-474D-8704-13AE0C64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C618A-9F7B-4C4B-B885-F5E02E12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F26EC-07E6-4F16-A6DF-905DCE1EA3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67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F94A-1838-414F-A49F-9E4F5D608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8CDCA-BAE2-4689-BB14-9EB4635DB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649A9-AC51-4BF2-AADD-36F57B4AE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C68D6-18DE-4E15-8E3B-D53BCF4F3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CAF42-EAD5-451D-B13A-6E992E3A5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EC29F3-1007-44EF-9295-986DCA34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47B70B-56DB-4105-A0E5-72F7F7591B5B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BF6C1-0856-432D-A4AC-9B837599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D8A8F3-EE44-41EA-944A-2517FC56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3CD486-6825-4CBD-B4F1-139D48B578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1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6A205-A76B-4BC5-AAD3-083BB12B65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80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E631-EF74-4565-BBD5-445FCF68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75C89-C73F-4EDE-8E6A-E5694CC9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70DCB4-C79E-4D65-8A4D-2F6F7C9A2530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62CC0-3E12-4F40-AC6B-14476741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4534F-C006-411B-B696-B1A508A7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6371C-79FE-4309-9670-E3D08E1E15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08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89FDC-FAC6-4DAD-945E-D0B3D082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47FD7E-188D-48C0-A95E-79F11496986E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33E68-6C5A-46D8-86F6-0F7B2784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E63CA-125C-4BB7-AEB6-0EB069E3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4897E-35E1-4119-9479-7109E26574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47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9313-6040-4C81-AA9E-FCA8926C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8D7F5-D437-459F-98C7-486CB1CF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410C2-3274-4480-9A48-410F3D918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9170F-C5F5-4BCB-9A4F-671F41A8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E5880C-809B-4508-B615-68B343C2D3CE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AB445-969E-4DF2-AA7A-5FBDA5A7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759EA-F693-4BA6-B19B-F21ECA6D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63CEA-D83F-459E-96B0-745E0448C6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20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88629-8687-4DCA-8730-6E8E12E4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E981B-DDB8-422E-9D68-6C6D5BFB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75C7E-71A3-4476-BFF7-FEFDEED50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1F2CF-2864-46B4-BAE2-E455EDB6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7D7C30-2CBE-4767-9EBE-E2E587ED8D36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A9875-1692-4973-8545-29531ED3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FE775-F2CA-4729-975E-E7EA8052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4E429-CF75-427E-967D-13B330B895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64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EE9A9-6FA3-4E1A-88F6-DD75A98F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1938B-9D00-4E0F-98B2-BFE7380C2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D16AB-8A1C-432E-9D02-D4434E54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218A71-8B24-4BAE-A1FC-CC4BA94D06D0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E60BA-C10A-45AD-BAFA-059255A5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0D77F-C07C-4EB2-9727-48CF78E3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BC97F-606F-4B80-8333-D803E9A2B7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39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6CF95-8DCA-4DBD-A5F2-818A7F2FD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BFDDA-6F55-4856-9044-A60494CBC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182FB-752B-4754-9E64-F87FE65D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D0A05-AC57-4E40-B025-A7957685A121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59F59-2AD6-4DCE-94BA-5047F494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D43D2-830B-407A-B7EE-C360E51A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9A3C8D-342E-4EB9-ADC8-0B0413651D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BBAC9-A50B-485C-9743-368FAEE3E8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8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5DE04-4AA0-4980-945B-71261F1F27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4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82254-4CF2-4C43-9ED3-8317DD27DB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3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F4323-32F6-444F-B54A-92D8113853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7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A6C1F-E7CC-4B44-BDAF-A9447B045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5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A38C7-6794-425E-8063-5CCD7A8DF0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3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22118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2118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11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348D850-4335-485A-8C86-E1AEA4AD742C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22118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2118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11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BC69967F-5F4E-42C7-BD4C-62688E11159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0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285DE-4793-467F-ADF7-DFF36EB0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EA3AA-805A-41DF-8014-ACC09FC1D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0A7D-36EE-43E8-974E-5AB8E4386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9667CC-2649-4F33-8900-CB54A639AD06}" type="datetimeFigureOut">
              <a:rPr lang="en-US" smtClean="0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51434-872E-48C3-9BA3-974FE7E7D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37001-3D7F-4AC3-8A2B-1FA78D293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99B3C1-CBD5-42BA-8E1E-8A918D571A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jpe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447800" y="533400"/>
            <a:ext cx="974744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ĐỊA LÍ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SẢN XUẤT CỦA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TÂY </a:t>
            </a:r>
            <a:r>
              <a:rPr lang="vi-VN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(TIẾP THEO)</a:t>
            </a: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2667000" y="54102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98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1" y="304800"/>
            <a:ext cx="8501063" cy="6248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304800"/>
            <a:ext cx="8382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u hoi">
            <a:extLst>
              <a:ext uri="{FF2B5EF4-FFF2-40B4-BE49-F238E27FC236}">
                <a16:creationId xmlns:a16="http://schemas.microsoft.com/office/drawing/2014/main" id="{E2724B4C-CF5E-4C1D-8846-2DD4D008F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295900"/>
            <a:ext cx="1600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486EC090-3847-4D3C-8B4D-BAF1B8D58E1E}"/>
              </a:ext>
            </a:extLst>
          </p:cNvPr>
          <p:cNvSpPr/>
          <p:nvPr/>
        </p:nvSpPr>
        <p:spPr>
          <a:xfrm>
            <a:off x="609600" y="304800"/>
            <a:ext cx="11049000" cy="4476750"/>
          </a:xfrm>
          <a:prstGeom prst="cloudCallout">
            <a:avLst>
              <a:gd name="adj1" fmla="val -35818"/>
              <a:gd name="adj2" fmla="val 705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solidFill>
                  <a:schemeClr val="tx1"/>
                </a:solidFill>
                <a:latin typeface="+mj-lt"/>
              </a:rPr>
              <a:t>Em biết những nhà máy thủy điện nổi tiếng nào ở Tây Nguyên? 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ng tay nguyen"/>
          <p:cNvPicPr>
            <a:picLocks noChangeAspect="1" noChangeArrowheads="1"/>
          </p:cNvPicPr>
          <p:nvPr/>
        </p:nvPicPr>
        <p:blipFill rotWithShape="1">
          <a:blip r:embed="rId2"/>
          <a:srcRect l="2035" t="2003" r="2442"/>
          <a:stretch/>
        </p:blipFill>
        <p:spPr bwMode="auto">
          <a:xfrm>
            <a:off x="0" y="0"/>
            <a:ext cx="12192000" cy="5697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874146" y="958056"/>
            <a:ext cx="627063" cy="406400"/>
          </a:xfrm>
          <a:prstGeom prst="star5">
            <a:avLst/>
          </a:prstGeom>
          <a:solidFill>
            <a:srgbClr val="FF0000"/>
          </a:solidFill>
          <a:ln w="9525">
            <a:solidFill>
              <a:srgbClr val="B7D8E7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6317855" y="857250"/>
            <a:ext cx="3373436" cy="30321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1290" y="0"/>
            <a:ext cx="250070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24FA6C-8F4B-423C-B95A-7F551D9D1EE8}"/>
              </a:ext>
            </a:extLst>
          </p:cNvPr>
          <p:cNvSpPr txBox="1"/>
          <p:nvPr/>
        </p:nvSpPr>
        <p:spPr>
          <a:xfrm>
            <a:off x="571500" y="5798343"/>
            <a:ext cx="1104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Em hãy c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- li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&amp;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này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52400"/>
            <a:ext cx="12039600" cy="67056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228600"/>
            <a:ext cx="8686800" cy="6324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1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826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"/>
            <a:ext cx="12191999" cy="60960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nha-may-thuy-dien-dray-hlinh">
            <a:extLst>
              <a:ext uri="{FF2B5EF4-FFF2-40B4-BE49-F238E27FC236}">
                <a16:creationId xmlns:a16="http://schemas.microsoft.com/office/drawing/2014/main" id="{D5314B8E-3F12-42F7-8308-25108324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6324600" cy="6248400"/>
          </a:xfrm>
          <a:prstGeom prst="rect">
            <a:avLst/>
          </a:prstGeom>
          <a:solidFill>
            <a:srgbClr val="003300">
              <a:alpha val="98038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8613" name="Picture 5" descr="drayhlinh100409">
            <a:extLst>
              <a:ext uri="{FF2B5EF4-FFF2-40B4-BE49-F238E27FC236}">
                <a16:creationId xmlns:a16="http://schemas.microsoft.com/office/drawing/2014/main" id="{207E1BE7-92AD-4110-91BD-76FB78FD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609600"/>
            <a:ext cx="5810250" cy="3086100"/>
          </a:xfrm>
          <a:prstGeom prst="rect">
            <a:avLst/>
          </a:prstGeom>
          <a:solidFill>
            <a:srgbClr val="003300">
              <a:alpha val="98038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8614" name="Picture 6" descr="drayhlinh281009">
            <a:extLst>
              <a:ext uri="{FF2B5EF4-FFF2-40B4-BE49-F238E27FC236}">
                <a16:creationId xmlns:a16="http://schemas.microsoft.com/office/drawing/2014/main" id="{2E14EA67-EBBD-4838-8A3B-C979AD84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33800"/>
            <a:ext cx="5791200" cy="3124200"/>
          </a:xfrm>
          <a:prstGeom prst="rect">
            <a:avLst/>
          </a:prstGeom>
          <a:solidFill>
            <a:srgbClr val="003300">
              <a:alpha val="98038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8615" name="Text Box 7">
            <a:extLst>
              <a:ext uri="{FF2B5EF4-FFF2-40B4-BE49-F238E27FC236}">
                <a16:creationId xmlns:a16="http://schemas.microsoft.com/office/drawing/2014/main" id="{01AA9C6B-ED68-42DD-923B-A1FB805E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588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>
            <a:extLst>
              <a:ext uri="{FF2B5EF4-FFF2-40B4-BE49-F238E27FC236}">
                <a16:creationId xmlns:a16="http://schemas.microsoft.com/office/drawing/2014/main" id="{486EC090-3847-4D3C-8B4D-BAF1B8D58E1E}"/>
              </a:ext>
            </a:extLst>
          </p:cNvPr>
          <p:cNvSpPr/>
          <p:nvPr/>
        </p:nvSpPr>
        <p:spPr>
          <a:xfrm>
            <a:off x="685800" y="609600"/>
            <a:ext cx="11049000" cy="4038600"/>
          </a:xfrm>
          <a:prstGeom prst="cloudCallout">
            <a:avLst>
              <a:gd name="adj1" fmla="val -35818"/>
              <a:gd name="adj2" fmla="val 7050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4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 động sản xuất nào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 descr="Cau hoi">
            <a:extLst>
              <a:ext uri="{FF2B5EF4-FFF2-40B4-BE49-F238E27FC236}">
                <a16:creationId xmlns:a16="http://schemas.microsoft.com/office/drawing/2014/main" id="{E2724B4C-CF5E-4C1D-8846-2DD4D008F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2514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5B693F-78BE-4CE0-82CE-8107D3A34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447800"/>
            <a:ext cx="10896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Khai thác sức nước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9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F7EE5F-1EC9-4F13-A520-68BC25FBF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701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8584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 4. Rừng và khai thác rừng ở Tây Nguyên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1181099" y="1909763"/>
            <a:ext cx="10591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485775" y="2895332"/>
            <a:ext cx="11506199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7941055A-DAF0-4B6E-9170-512FFBD17255}"/>
              </a:ext>
            </a:extLst>
          </p:cNvPr>
          <p:cNvSpPr/>
          <p:nvPr/>
        </p:nvSpPr>
        <p:spPr>
          <a:xfrm>
            <a:off x="609600" y="447675"/>
            <a:ext cx="11382374" cy="144780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Quan sát Hình 6, Hình 7 + đọc nội dung SGK/91 trả lời câu hỏi: </a:t>
            </a:r>
            <a:endParaRPr lang="en-US" sz="3200" b="1" dirty="0">
              <a:latin typeface="+mj-lt"/>
            </a:endParaRPr>
          </a:p>
        </p:txBody>
      </p:sp>
      <p:pic>
        <p:nvPicPr>
          <p:cNvPr id="4" name="Đồng hồ đếm ngược 1 phút - 1 Minutes">
            <a:hlinkClick r:id="" action="ppaction://media"/>
            <a:extLst>
              <a:ext uri="{FF2B5EF4-FFF2-40B4-BE49-F238E27FC236}">
                <a16:creationId xmlns:a16="http://schemas.microsoft.com/office/drawing/2014/main" id="{0881A3D6-0660-45AE-A88F-5A7732585F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486400"/>
            <a:ext cx="2971800" cy="1024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990600" y="274638"/>
            <a:ext cx="9220200" cy="10969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.</a:t>
            </a: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en-US" sz="3600">
              <a:solidFill>
                <a:schemeClr val="accent2"/>
              </a:solidFill>
              <a:latin typeface="VNI-Helve-Condense" pitchFamily="2" charset="0"/>
            </a:endParaRPr>
          </a:p>
        </p:txBody>
      </p:sp>
      <p:pic>
        <p:nvPicPr>
          <p:cNvPr id="20490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81000"/>
            <a:ext cx="6172200" cy="5181600"/>
          </a:xfrm>
          <a:ln w="57150">
            <a:solidFill>
              <a:srgbClr val="99FFCC"/>
            </a:solidFill>
          </a:ln>
        </p:spPr>
      </p:pic>
      <p:pic>
        <p:nvPicPr>
          <p:cNvPr id="20491" name="Picture 11" descr="daklak-rungkh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81000"/>
            <a:ext cx="5867400" cy="5181600"/>
          </a:xfrm>
          <a:prstGeom prst="rect">
            <a:avLst/>
          </a:prstGeom>
          <a:noFill/>
          <a:ln w="57150">
            <a:solidFill>
              <a:srgbClr val="99FFCC"/>
            </a:solidFill>
            <a:miter lim="800000"/>
            <a:headEnd/>
            <a:tailEnd/>
          </a:ln>
        </p:spPr>
      </p:pic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990600" y="5772151"/>
            <a:ext cx="38862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rậm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đới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629400" y="5772151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khộp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 (hay rừng khộc)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92" grpId="0"/>
      <p:bldP spid="2049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8785D2-26DE-4754-8BFA-98343055C5AC}"/>
              </a:ext>
            </a:extLst>
          </p:cNvPr>
          <p:cNvSpPr/>
          <p:nvPr/>
        </p:nvSpPr>
        <p:spPr>
          <a:xfrm>
            <a:off x="609600" y="468312"/>
            <a:ext cx="11201400" cy="20462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43067" y="4057763"/>
            <a:ext cx="2710999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Rừng rậm rạp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60450" y="4082257"/>
            <a:ext cx="392126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1562" y="4882415"/>
            <a:ext cx="527740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Nhiều loại cây với nhiều tầng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60462" y="5857314"/>
            <a:ext cx="43059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57355" y="4882414"/>
            <a:ext cx="207941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153400" y="5867400"/>
            <a:ext cx="323678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D613B-ACBD-49B5-92FE-0A996A49FC83}"/>
              </a:ext>
            </a:extLst>
          </p:cNvPr>
          <p:cNvSpPr txBox="1"/>
          <p:nvPr/>
        </p:nvSpPr>
        <p:spPr>
          <a:xfrm>
            <a:off x="1041400" y="651519"/>
            <a:ext cx="1054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D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latin typeface="+mj-lt"/>
              </a:rPr>
              <a:t>h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vi-VN" sz="3600" dirty="0">
                <a:latin typeface="+mj-lt"/>
              </a:rPr>
              <a:t> hình 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fr-FR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(SGK/91) và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3600" dirty="0">
                <a:latin typeface="+mj-lt"/>
              </a:rPr>
              <a:t>, em hãy 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fr-FR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khộp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AD2FE0-A565-4EAE-93CA-772E63C077E3}"/>
              </a:ext>
            </a:extLst>
          </p:cNvPr>
          <p:cNvSpPr/>
          <p:nvPr/>
        </p:nvSpPr>
        <p:spPr>
          <a:xfrm>
            <a:off x="4080667" y="2659596"/>
            <a:ext cx="3962400" cy="127480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4E72-030D-43B6-93EC-91A405D469F4}"/>
              </a:ext>
            </a:extLst>
          </p:cNvPr>
          <p:cNvSpPr txBox="1"/>
          <p:nvPr/>
        </p:nvSpPr>
        <p:spPr>
          <a:xfrm>
            <a:off x="5105400" y="2990121"/>
            <a:ext cx="3210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Từ gợi ý: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905B8C9B-1368-4050-8780-27E826EB9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117" y="2506769"/>
            <a:ext cx="3664200" cy="1390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43067" y="4057763"/>
            <a:ext cx="2710999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Rừng rậm rạp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60450" y="4082257"/>
            <a:ext cx="392126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1562" y="4882415"/>
            <a:ext cx="527740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Nhiều loại cây với nhiều tầng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60462" y="5857314"/>
            <a:ext cx="43059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57355" y="4882414"/>
            <a:ext cx="207941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153400" y="5867400"/>
            <a:ext cx="323678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5A182429-EC87-425C-9B3C-8A9BE7CD9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48252"/>
            <a:ext cx="3886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rậm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đới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190B226D-F8FC-4CA3-9935-0D22918CC8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1683" y="168004"/>
            <a:ext cx="5638800" cy="2566994"/>
          </a:xfrm>
          <a:ln w="57150">
            <a:solidFill>
              <a:srgbClr val="99FFCC"/>
            </a:solidFill>
          </a:ln>
        </p:spPr>
      </p:pic>
      <p:pic>
        <p:nvPicPr>
          <p:cNvPr id="21" name="Picture 11" descr="daklak-rungkhop">
            <a:extLst>
              <a:ext uri="{FF2B5EF4-FFF2-40B4-BE49-F238E27FC236}">
                <a16:creationId xmlns:a16="http://schemas.microsoft.com/office/drawing/2014/main" id="{D420A341-DB86-405E-B500-51B48645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3362" y="134666"/>
            <a:ext cx="5867400" cy="2566994"/>
          </a:xfrm>
          <a:prstGeom prst="rect">
            <a:avLst/>
          </a:prstGeom>
          <a:noFill/>
          <a:ln w="57150">
            <a:solidFill>
              <a:srgbClr val="99FFCC"/>
            </a:solidFill>
            <a:miter lim="800000"/>
            <a:headEnd/>
            <a:tailEnd/>
          </a:ln>
        </p:spPr>
      </p:pic>
      <p:sp>
        <p:nvSpPr>
          <p:cNvPr id="22" name="Text Box 13">
            <a:extLst>
              <a:ext uri="{FF2B5EF4-FFF2-40B4-BE49-F238E27FC236}">
                <a16:creationId xmlns:a16="http://schemas.microsoft.com/office/drawing/2014/main" id="{0FA5C7B1-1F12-419C-8661-7F4EC4514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2" y="2856491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khộp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 (hay rừng khộc)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" y="152399"/>
            <a:ext cx="5180013" cy="2788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rung"/>
          <p:cNvPicPr>
            <a:picLocks noChangeAspect="1" noChangeArrowheads="1"/>
          </p:cNvPicPr>
          <p:nvPr/>
        </p:nvPicPr>
        <p:blipFill>
          <a:blip r:embed="rId3"/>
          <a:srcRect l="50000" t="4955" b="11711"/>
          <a:stretch>
            <a:fillRect/>
          </a:stretch>
        </p:blipFill>
        <p:spPr bwMode="auto">
          <a:xfrm>
            <a:off x="7018112" y="87311"/>
            <a:ext cx="5063556" cy="2853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8915" name="Text Box 12"/>
          <p:cNvSpPr txBox="1">
            <a:spLocks noChangeArrowheads="1"/>
          </p:cNvSpPr>
          <p:nvPr/>
        </p:nvSpPr>
        <p:spPr bwMode="auto">
          <a:xfrm>
            <a:off x="807243" y="3058569"/>
            <a:ext cx="3886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rậm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đới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916" name="Text Box 13"/>
          <p:cNvSpPr txBox="1">
            <a:spLocks noChangeArrowheads="1"/>
          </p:cNvSpPr>
          <p:nvPr/>
        </p:nvSpPr>
        <p:spPr bwMode="auto">
          <a:xfrm>
            <a:off x="7987790" y="2926760"/>
            <a:ext cx="3124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khộp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4338" y="4097103"/>
            <a:ext cx="2395537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Rừng rậm rạp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740650" y="4828881"/>
            <a:ext cx="3460750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0337" y="5556250"/>
            <a:ext cx="4645025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96200" y="5556250"/>
            <a:ext cx="3670300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06802" y="4097103"/>
            <a:ext cx="1843088" cy="522287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9086" y="4828880"/>
            <a:ext cx="2784475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5CC727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5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962401" y="6299201"/>
            <a:ext cx="49879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RỪNG RẬM NHIỆT ĐỚI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694114" y="6334126"/>
            <a:ext cx="613568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RỪNG KHỘP (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RỪNG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KHỘC)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A3A37A0-860C-4AB9-A93F-652F531F2E98}"/>
              </a:ext>
            </a:extLst>
          </p:cNvPr>
          <p:cNvSpPr/>
          <p:nvPr/>
        </p:nvSpPr>
        <p:spPr>
          <a:xfrm>
            <a:off x="280620" y="556523"/>
            <a:ext cx="11125200" cy="331549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985" name="TextBox 10"/>
          <p:cNvSpPr txBox="1">
            <a:spLocks noChangeArrowheads="1"/>
          </p:cNvSpPr>
          <p:nvPr/>
        </p:nvSpPr>
        <p:spPr bwMode="auto">
          <a:xfrm>
            <a:off x="1852979" y="1291054"/>
            <a:ext cx="848604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ho ta những </a:t>
            </a:r>
          </a:p>
          <a:p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sản vật 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rrow: Notched Right 2">
            <a:extLst>
              <a:ext uri="{FF2B5EF4-FFF2-40B4-BE49-F238E27FC236}">
                <a16:creationId xmlns:a16="http://schemas.microsoft.com/office/drawing/2014/main" id="{71A1D871-D5CA-4010-88C4-22F47906E072}"/>
              </a:ext>
            </a:extLst>
          </p:cNvPr>
          <p:cNvSpPr/>
          <p:nvPr/>
        </p:nvSpPr>
        <p:spPr>
          <a:xfrm>
            <a:off x="1143000" y="4149243"/>
            <a:ext cx="6400800" cy="2020093"/>
          </a:xfrm>
          <a:prstGeom prst="notch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Đọc nội dung SGK/92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667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ng tay nguyen"/>
          <p:cNvPicPr>
            <a:picLocks noChangeAspect="1" noChangeArrowheads="1"/>
          </p:cNvPicPr>
          <p:nvPr/>
        </p:nvPicPr>
        <p:blipFill rotWithShape="1">
          <a:blip r:embed="rId4"/>
          <a:srcRect l="2035" t="2003" r="2442"/>
          <a:stretch/>
        </p:blipFill>
        <p:spPr bwMode="auto">
          <a:xfrm>
            <a:off x="0" y="0"/>
            <a:ext cx="88392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482BBF-F8DC-437E-BEBD-101D492483FF}"/>
              </a:ext>
            </a:extLst>
          </p:cNvPr>
          <p:cNvSpPr/>
          <p:nvPr/>
        </p:nvSpPr>
        <p:spPr>
          <a:xfrm>
            <a:off x="9067800" y="0"/>
            <a:ext cx="2590800" cy="47705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4417A5EE-477F-4BE7-B628-347972AEA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-457200"/>
            <a:ext cx="2438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30s">
            <a:hlinkClick r:id="" action="ppaction://media"/>
            <a:extLst>
              <a:ext uri="{FF2B5EF4-FFF2-40B4-BE49-F238E27FC236}">
                <a16:creationId xmlns:a16="http://schemas.microsoft.com/office/drawing/2014/main" id="{E920DCBD-501C-41B0-8B9F-7D4FB0741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2575" y="5256312"/>
            <a:ext cx="2590800" cy="14016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6200"/>
            <a:ext cx="5257800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2637" y="76200"/>
            <a:ext cx="6324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3538537"/>
            <a:ext cx="5257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648076"/>
            <a:ext cx="63055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69038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76800" y="3076576"/>
            <a:ext cx="139223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VOI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92513"/>
            <a:ext cx="6269038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83038" y="6338888"/>
            <a:ext cx="2286000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TÊ GIÁC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9038" y="-1"/>
            <a:ext cx="5897562" cy="359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763000" y="3028951"/>
            <a:ext cx="17526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BÒ RỪNG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4438" y="3592514"/>
            <a:ext cx="589756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615363" y="6340476"/>
            <a:ext cx="2057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GẤU ĐEN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A5883-BB13-41D0-B6A1-6FC044025EC5}"/>
              </a:ext>
            </a:extLst>
          </p:cNvPr>
          <p:cNvSpPr/>
          <p:nvPr/>
        </p:nvSpPr>
        <p:spPr bwMode="auto">
          <a:xfrm>
            <a:off x="609600" y="1698486"/>
            <a:ext cx="10668000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1295400" y="271019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000" b="1" dirty="0">
              <a:latin typeface="Times New Roman" pitchFamily="18" charset="0"/>
            </a:endParaRPr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838200" y="489228"/>
            <a:ext cx="861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0"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73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3674" grpId="0"/>
      <p:bldP spid="1136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do go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1" y="3065487"/>
            <a:ext cx="4343400" cy="268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do g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1" y="599190"/>
            <a:ext cx="4343400" cy="193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do go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599190"/>
            <a:ext cx="39624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do go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0472" y="3065487"/>
            <a:ext cx="3962400" cy="270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035176" y="2608287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 chuyển gỗ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7087054" y="254458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2400" dirty="0">
              <a:solidFill>
                <a:srgbClr val="0000CC"/>
              </a:solidFill>
              <a:latin typeface="VNI-Vari" pitchFamily="2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7417269" y="5757605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1828800" y="5772854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035176" y="-6350"/>
            <a:ext cx="8404224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ghế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87B989A8-23E0-4C51-B8BC-C9BECD538522}"/>
              </a:ext>
            </a:extLst>
          </p:cNvPr>
          <p:cNvSpPr/>
          <p:nvPr/>
        </p:nvSpPr>
        <p:spPr>
          <a:xfrm>
            <a:off x="533400" y="6312932"/>
            <a:ext cx="6858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AE4598-837F-4ECA-AEFA-4319E9389FEE}"/>
              </a:ext>
            </a:extLst>
          </p:cNvPr>
          <p:cNvSpPr/>
          <p:nvPr/>
        </p:nvSpPr>
        <p:spPr>
          <a:xfrm>
            <a:off x="1317002" y="6308751"/>
            <a:ext cx="8795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/>
      <p:bldP spid="55307" grpId="0"/>
      <p:bldP spid="55308" grpId="0"/>
      <p:bldP spid="55309" grpId="0"/>
      <p:bldP spid="14" grpId="0" animBg="1"/>
      <p:bldP spid="11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do go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" y="3743326"/>
            <a:ext cx="39624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do g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584200"/>
            <a:ext cx="36068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do go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641349"/>
            <a:ext cx="39624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do go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8737" y="3797301"/>
            <a:ext cx="3962400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4800600" y="1828006"/>
            <a:ext cx="1219200" cy="685800"/>
          </a:xfrm>
          <a:prstGeom prst="rightArrow">
            <a:avLst>
              <a:gd name="adj1" fmla="val 50000"/>
              <a:gd name="adj2" fmla="val 527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04" name="AutoShape 8"/>
          <p:cNvSpPr>
            <a:spLocks noChangeArrowheads="1"/>
          </p:cNvSpPr>
          <p:nvPr/>
        </p:nvSpPr>
        <p:spPr bwMode="auto">
          <a:xfrm>
            <a:off x="10744200" y="1619249"/>
            <a:ext cx="1143000" cy="3124200"/>
          </a:xfrm>
          <a:prstGeom prst="curvedLeftArrow">
            <a:avLst>
              <a:gd name="adj1" fmla="val 54667"/>
              <a:gd name="adj2" fmla="val 109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5029200" y="4743449"/>
            <a:ext cx="1066800" cy="685800"/>
          </a:xfrm>
          <a:prstGeom prst="leftArrow">
            <a:avLst>
              <a:gd name="adj1" fmla="val 50000"/>
              <a:gd name="adj2" fmla="val 3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257300" y="31242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 chuyển gỗ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6705600" y="3262314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2400" dirty="0">
              <a:solidFill>
                <a:srgbClr val="0000CC"/>
              </a:solidFill>
              <a:latin typeface="VNI-Vari" pitchFamily="2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6781800" y="6262688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1092200" y="6262688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056947" y="-6350"/>
            <a:ext cx="8306253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60000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ghế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  <p:bldP spid="55306" grpId="0"/>
      <p:bldP spid="55307" grpId="0"/>
      <p:bldP spid="55308" grpId="0"/>
      <p:bldP spid="55309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Ã¬nh áº£nh cÃ³ liÃªn quan">
            <a:extLst>
              <a:ext uri="{FF2B5EF4-FFF2-40B4-BE49-F238E27FC236}">
                <a16:creationId xmlns:a16="http://schemas.microsoft.com/office/drawing/2014/main" id="{563C6E7F-0B7A-4775-B110-BE2D2205E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F07728-B250-45C8-BD01-19571F16CE98}"/>
              </a:ext>
            </a:extLst>
          </p:cNvPr>
          <p:cNvSpPr/>
          <p:nvPr/>
        </p:nvSpPr>
        <p:spPr>
          <a:xfrm>
            <a:off x="1143000" y="2667000"/>
            <a:ext cx="102108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vi-VN" sz="4400" b="1" dirty="0">
                <a:solidFill>
                  <a:schemeClr val="tx1"/>
                </a:solidFill>
                <a:latin typeface="+mj-lt"/>
              </a:rPr>
              <a:t>Nêu những nguyên nhân và hậu quả của việc mất rừng ở Tây Nguyên</a:t>
            </a:r>
            <a:r>
              <a:rPr lang="en-US" sz="4400" b="1" dirty="0">
                <a:solidFill>
                  <a:schemeClr val="tx1"/>
                </a:solidFill>
                <a:latin typeface="+mj-lt"/>
              </a:rPr>
              <a:t>.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B2CD35-F883-4687-B821-AA73976A24B6}"/>
              </a:ext>
            </a:extLst>
          </p:cNvPr>
          <p:cNvSpPr/>
          <p:nvPr/>
        </p:nvSpPr>
        <p:spPr>
          <a:xfrm>
            <a:off x="2057400" y="838200"/>
            <a:ext cx="89154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4 (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phút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43315DE7-0A97-4ACA-A024-1044A16DD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4343400"/>
            <a:ext cx="38100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234" y="37307"/>
            <a:ext cx="43878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449" y="3733801"/>
            <a:ext cx="457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2400" y="0"/>
            <a:ext cx="4513263" cy="3429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15D7C4-DD7D-4AC6-8AAE-CCF3AD193797}"/>
              </a:ext>
            </a:extLst>
          </p:cNvPr>
          <p:cNvSpPr txBox="1"/>
          <p:nvPr/>
        </p:nvSpPr>
        <p:spPr>
          <a:xfrm>
            <a:off x="553065" y="360307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529F9-5E5A-4966-A259-2F91AF259674}"/>
              </a:ext>
            </a:extLst>
          </p:cNvPr>
          <p:cNvSpPr txBox="1"/>
          <p:nvPr/>
        </p:nvSpPr>
        <p:spPr>
          <a:xfrm>
            <a:off x="8763000" y="360307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AFCDB-4BFA-428D-A2FB-55641DF4C973}"/>
              </a:ext>
            </a:extLst>
          </p:cNvPr>
          <p:cNvSpPr txBox="1"/>
          <p:nvPr/>
        </p:nvSpPr>
        <p:spPr>
          <a:xfrm>
            <a:off x="4130599" y="6248400"/>
            <a:ext cx="417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quán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24 Points 5">
            <a:extLst>
              <a:ext uri="{FF2B5EF4-FFF2-40B4-BE49-F238E27FC236}">
                <a16:creationId xmlns:a16="http://schemas.microsoft.com/office/drawing/2014/main" id="{DDEFFEC7-C314-4D34-956F-FF848AA506AF}"/>
              </a:ext>
            </a:extLst>
          </p:cNvPr>
          <p:cNvSpPr/>
          <p:nvPr/>
        </p:nvSpPr>
        <p:spPr>
          <a:xfrm>
            <a:off x="4802111" y="540895"/>
            <a:ext cx="2860676" cy="2590799"/>
          </a:xfrm>
          <a:prstGeom prst="star2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8" name="AutoShape 16">
            <a:extLst>
              <a:ext uri="{FF2B5EF4-FFF2-40B4-BE49-F238E27FC236}">
                <a16:creationId xmlns:a16="http://schemas.microsoft.com/office/drawing/2014/main" id="{3B8522A7-DD17-47E2-8796-A1F35642B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590800"/>
            <a:ext cx="2590800" cy="3657600"/>
          </a:xfrm>
          <a:prstGeom prst="irregularSeal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9987" name="Picture 3">
            <a:extLst>
              <a:ext uri="{FF2B5EF4-FFF2-40B4-BE49-F238E27FC236}">
                <a16:creationId xmlns:a16="http://schemas.microsoft.com/office/drawing/2014/main" id="{917338FD-349A-4E5E-BA9A-25F10DBCDD2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2643879"/>
            <a:ext cx="3505200" cy="4038600"/>
          </a:xfrm>
          <a:ln w="38100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169988" name="Text Box 5">
            <a:extLst>
              <a:ext uri="{FF2B5EF4-FFF2-40B4-BE49-F238E27FC236}">
                <a16:creationId xmlns:a16="http://schemas.microsoft.com/office/drawing/2014/main" id="{0086426D-8A03-4EBC-B496-755AEBC4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0"/>
            <a:ext cx="19050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989" name="Text Box 6">
            <a:extLst>
              <a:ext uri="{FF2B5EF4-FFF2-40B4-BE49-F238E27FC236}">
                <a16:creationId xmlns:a16="http://schemas.microsoft.com/office/drawing/2014/main" id="{7ABDFEC2-AFC7-46AA-9A22-311798F7A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0"/>
            <a:ext cx="20574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9990" name="Picture 7">
            <a:extLst>
              <a:ext uri="{FF2B5EF4-FFF2-40B4-BE49-F238E27FC236}">
                <a16:creationId xmlns:a16="http://schemas.microsoft.com/office/drawing/2014/main" id="{A3CC5BC0-FF53-46BF-91F1-B383CE5D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5"/>
          <a:stretch>
            <a:fillRect/>
          </a:stretch>
        </p:blipFill>
        <p:spPr bwMode="auto">
          <a:xfrm>
            <a:off x="8763000" y="2821448"/>
            <a:ext cx="3352800" cy="40386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 Box 8">
            <a:extLst>
              <a:ext uri="{FF2B5EF4-FFF2-40B4-BE49-F238E27FC236}">
                <a16:creationId xmlns:a16="http://schemas.microsoft.com/office/drawing/2014/main" id="{7BE997A5-0A85-43E5-AAA9-8D71EA4D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05000"/>
            <a:ext cx="1295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Lũ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lụt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40A52E9B-4BFB-490B-81E2-D66EAAB96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5882353"/>
            <a:ext cx="28194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Sạt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xói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mòn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7E58992E-AF4F-42A6-9BAA-967035B97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33800"/>
            <a:ext cx="1524000" cy="1282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6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6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28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9994" name="Picture 14" descr="Nông dân lấy nước từ hồ gần khô cạn vì hạn hán - (Ảnh: Reuters)">
            <a:extLst>
              <a:ext uri="{FF2B5EF4-FFF2-40B4-BE49-F238E27FC236}">
                <a16:creationId xmlns:a16="http://schemas.microsoft.com/office/drawing/2014/main" id="{AE6A77DC-888D-4AC9-8FED-2DC176FF4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Text Box 15">
            <a:extLst>
              <a:ext uri="{FF2B5EF4-FFF2-40B4-BE49-F238E27FC236}">
                <a16:creationId xmlns:a16="http://schemas.microsoft.com/office/drawing/2014/main" id="{1650B63E-41B3-47F3-AD45-4ACED729E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altLang="en-US" sz="28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90" grpId="0" animBg="1"/>
      <p:bldP spid="23564" grpId="0" animBg="1"/>
      <p:bldP spid="2356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28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4876800" y="2808288"/>
            <a:ext cx="2508250" cy="1663700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 PHÁP</a:t>
            </a:r>
          </a:p>
        </p:txBody>
      </p:sp>
      <p:cxnSp>
        <p:nvCxnSpPr>
          <p:cNvPr id="6" name="Straight Arrow Connector 5"/>
          <p:cNvCxnSpPr>
            <a:stCxn id="4" idx="7"/>
          </p:cNvCxnSpPr>
          <p:nvPr/>
        </p:nvCxnSpPr>
        <p:spPr>
          <a:xfrm flipV="1">
            <a:off x="7018338" y="2208213"/>
            <a:ext cx="1058862" cy="84296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30117" y="1424890"/>
            <a:ext cx="266932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3400" y="1300589"/>
            <a:ext cx="3505200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444361" y="3352800"/>
            <a:ext cx="2062162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86200" y="5388938"/>
            <a:ext cx="4924650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5549" y="3224213"/>
            <a:ext cx="3505200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85051" y="3789250"/>
            <a:ext cx="915989" cy="1111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4"/>
          </p:cNvCxnSpPr>
          <p:nvPr/>
        </p:nvCxnSpPr>
        <p:spPr>
          <a:xfrm>
            <a:off x="6130925" y="4471988"/>
            <a:ext cx="0" cy="7096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038600" y="3768725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2274888"/>
            <a:ext cx="812800" cy="6794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WordArt 66" descr="Large confetti">
            <a:extLst>
              <a:ext uri="{FF2B5EF4-FFF2-40B4-BE49-F238E27FC236}">
                <a16:creationId xmlns:a16="http://schemas.microsoft.com/office/drawing/2014/main" id="{4A37A586-738D-46A3-A2D2-E8FC68274D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7200" y="914400"/>
            <a:ext cx="36576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4E7E0A-34FB-44FA-8E26-2B03C1A8A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36220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3062" name="Rectangle 4">
            <a:extLst>
              <a:ext uri="{FF2B5EF4-FFF2-40B4-BE49-F238E27FC236}">
                <a16:creationId xmlns:a16="http://schemas.microsoft.com/office/drawing/2014/main" id="{B3324F38-6BA1-48BB-A2E2-3FBB729C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68036"/>
            <a:ext cx="91265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Rừng và khai thác rừng ở Tây Nguyên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AEC18-389E-4195-96C2-78C26061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903" y="2383242"/>
            <a:ext cx="899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khộp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255C9-1399-40DA-8DA1-928C45112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490" y="3902183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37CD4F-19AA-477D-BE57-55819ACFB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903" y="3902183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5FA11-2BF0-436F-8484-3F2AC1A70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241892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CD9928-39DD-4B26-9690-2E8A27B42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297269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8" grpId="0"/>
      <p:bldP spid="8" grpId="1"/>
      <p:bldP spid="10" grpId="0"/>
      <p:bldP spid="11" grpId="0"/>
      <p:bldP spid="11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ong tay nguyen"/>
          <p:cNvPicPr>
            <a:picLocks noChangeAspect="1" noChangeArrowheads="1"/>
          </p:cNvPicPr>
          <p:nvPr/>
        </p:nvPicPr>
        <p:blipFill rotWithShape="1">
          <a:blip r:embed="rId2"/>
          <a:srcRect l="2035" t="2003" r="2442"/>
          <a:stretch/>
        </p:blipFill>
        <p:spPr bwMode="auto">
          <a:xfrm>
            <a:off x="0" y="17463"/>
            <a:ext cx="74676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001001" y="1103654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Xê Xan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3081337" y="1377951"/>
            <a:ext cx="4949826" cy="67508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124200" y="2248723"/>
            <a:ext cx="4906963" cy="82501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901452" y="2010514"/>
            <a:ext cx="2652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Xrê Pôk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001001" y="3595689"/>
            <a:ext cx="16321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Ba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038600" y="4710423"/>
            <a:ext cx="3733800" cy="69977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5478000" y="3073740"/>
            <a:ext cx="2404959" cy="81166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7772401" y="5119689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Đồng Nai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1114"/>
            <a:ext cx="42672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1114"/>
            <a:ext cx="44196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2" y="3384756"/>
            <a:ext cx="4419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352801"/>
            <a:ext cx="42672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6888" y="2546350"/>
            <a:ext cx="3429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086600" y="2546350"/>
            <a:ext cx="3429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47875" y="6415088"/>
            <a:ext cx="3429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27757" y="6437912"/>
            <a:ext cx="34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 và k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ontent Placeholder 3"/>
          <p:cNvSpPr>
            <a:spLocks noGrp="1"/>
          </p:cNvSpPr>
          <p:nvPr>
            <p:ph idx="1"/>
          </p:nvPr>
        </p:nvSpPr>
        <p:spPr>
          <a:xfrm>
            <a:off x="3352800" y="2916238"/>
            <a:ext cx="5448300" cy="1339850"/>
          </a:xfrm>
          <a:prstGeom prst="cloud">
            <a:avLst/>
          </a:prstGeom>
          <a:solidFill>
            <a:schemeClr val="bg1"/>
          </a:solidFill>
          <a:ln>
            <a:solidFill>
              <a:srgbClr val="24C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SẢN XUẤT CỦA NGƯỜI DÂN Ở TÂY NGUYÊN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14B0C3-D7D4-48C7-BA74-77D30A3360E3}"/>
              </a:ext>
            </a:extLst>
          </p:cNvPr>
          <p:cNvSpPr/>
          <p:nvPr/>
        </p:nvSpPr>
        <p:spPr>
          <a:xfrm>
            <a:off x="514350" y="304800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Em hãy quan sát hình 4 + đọc nội dung SGK/90 và trả lời các câu hỏi: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D3D2627-8965-4C24-B672-37E744009975}"/>
              </a:ext>
            </a:extLst>
          </p:cNvPr>
          <p:cNvSpPr/>
          <p:nvPr/>
        </p:nvSpPr>
        <p:spPr>
          <a:xfrm>
            <a:off x="19050" y="1382018"/>
            <a:ext cx="12153900" cy="5018782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dirty="0">
                <a:latin typeface="+mj-lt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vi-VN" sz="4000" dirty="0"/>
              <a:t> </a:t>
            </a:r>
            <a:r>
              <a:rPr lang="vi-VN" sz="4000" dirty="0">
                <a:latin typeface="+mj-lt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+mj-lt"/>
              </a:rPr>
              <a:t> </a:t>
            </a:r>
            <a:r>
              <a:rPr lang="vi-VN" sz="4000" dirty="0">
                <a:latin typeface="+mj-lt"/>
              </a:rPr>
              <a:t>để làm gì?</a:t>
            </a:r>
          </a:p>
          <a:p>
            <a:pPr algn="just"/>
            <a:r>
              <a:rPr lang="vi-VN" sz="4000" dirty="0">
                <a:latin typeface="+mj-lt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6CDBF36E-4E64-4048-B649-787DB4FEA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475982"/>
            <a:ext cx="3276600" cy="11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2438400" y="403860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2057400" y="2362201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209800" y="129540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74023-E99E-488F-ABD1-0CEFB0C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29373"/>
            <a:ext cx="1051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C3DA24-8493-4B6B-AA55-0915C0400716}"/>
              </a:ext>
            </a:extLst>
          </p:cNvPr>
          <p:cNvSpPr/>
          <p:nvPr/>
        </p:nvSpPr>
        <p:spPr>
          <a:xfrm>
            <a:off x="1143000" y="1828802"/>
            <a:ext cx="10287000" cy="27826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02CA9-5F4B-41FC-9961-EFE02875F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85304"/>
            <a:ext cx="922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136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2" grpId="0"/>
      <p:bldP spid="101396" grpId="0"/>
      <p:bldP spid="3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4925"/>
            <a:ext cx="55626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-14288"/>
            <a:ext cx="5715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6100" y="3584575"/>
            <a:ext cx="60197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7AF08A-E1FB-422E-ADB0-8CB7C7339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066800"/>
            <a:ext cx="10363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E2F83D2-DDB4-40AA-9695-DDDBDE90B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438400"/>
            <a:ext cx="9448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đắp đập ngăn sông tạo thành hồ lớn và dùng sức nước chảy từ trên cao xuống để chạy tua-bin sản xuất ra điện.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72C0D7A4-5453-4D7C-A6CD-A81515AC1015}"/>
              </a:ext>
            </a:extLst>
          </p:cNvPr>
          <p:cNvSpPr/>
          <p:nvPr/>
        </p:nvSpPr>
        <p:spPr>
          <a:xfrm>
            <a:off x="152400" y="2895601"/>
            <a:ext cx="11887200" cy="2627469"/>
          </a:xfrm>
          <a:prstGeom prst="round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2438400" y="403860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2057400" y="2362201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209800" y="129540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95300" y="909637"/>
            <a:ext cx="11201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7200" y="3442605"/>
            <a:ext cx="1120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vi-VN" sz="4800" b="1" dirty="0">
                <a:solidFill>
                  <a:srgbClr val="FF3300"/>
                </a:solidFill>
                <a:latin typeface="Times New Roman" pitchFamily="18" charset="0"/>
              </a:rPr>
              <a:t>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901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Slit">
  <a:themeElements>
    <a:clrScheme name="Slit 9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6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B8E2FF"/>
      </a:accent5>
      <a:accent6>
        <a:srgbClr val="8A8AE7"/>
      </a:accent6>
      <a:hlink>
        <a:srgbClr val="3333CC"/>
      </a:hlink>
      <a:folHlink>
        <a:srgbClr val="00808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10">
        <a:dk1>
          <a:srgbClr val="8C0000"/>
        </a:dk1>
        <a:lt1>
          <a:srgbClr val="FFFFFF"/>
        </a:lt1>
        <a:dk2>
          <a:srgbClr val="FFFF66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FFFFB8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lit">
  <a:themeElements>
    <a:clrScheme name="Slit 9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6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B8E2FF"/>
      </a:accent5>
      <a:accent6>
        <a:srgbClr val="8A8AE7"/>
      </a:accent6>
      <a:hlink>
        <a:srgbClr val="3333CC"/>
      </a:hlink>
      <a:folHlink>
        <a:srgbClr val="00808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10">
        <a:dk1>
          <a:srgbClr val="8C0000"/>
        </a:dk1>
        <a:lt1>
          <a:srgbClr val="FFFFFF"/>
        </a:lt1>
        <a:dk2>
          <a:srgbClr val="FFFF66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FFFFB8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3680</TotalTime>
  <Words>908</Words>
  <Application>Microsoft Office PowerPoint</Application>
  <PresentationFormat>Widescreen</PresentationFormat>
  <Paragraphs>116</Paragraphs>
  <Slides>40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Tahoma</vt:lpstr>
      <vt:lpstr>Times New Roman</vt:lpstr>
      <vt:lpstr>VNI-Helve-Condense</vt:lpstr>
      <vt:lpstr>VNI-Vari</vt:lpstr>
      <vt:lpstr>Wingdings</vt:lpstr>
      <vt:lpstr>Slit</vt:lpstr>
      <vt:lpstr>2_Slit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4. Rừng và khai thác rừng ở Tây Nguyên</vt:lpstr>
      <vt:lpstr>PowerPoint Presentation</vt:lpstr>
      <vt:lpstr>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cần làm gì để bảo vệ rừng?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252</cp:revision>
  <dcterms:created xsi:type="dcterms:W3CDTF">2014-09-16T11:54:17Z</dcterms:created>
  <dcterms:modified xsi:type="dcterms:W3CDTF">2022-10-29T03:15:27Z</dcterms:modified>
</cp:coreProperties>
</file>