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8"/>
  </p:notesMasterIdLst>
  <p:sldIdLst>
    <p:sldId id="445" r:id="rId3"/>
    <p:sldId id="282" r:id="rId4"/>
    <p:sldId id="280" r:id="rId5"/>
    <p:sldId id="386" r:id="rId6"/>
    <p:sldId id="283" r:id="rId7"/>
    <p:sldId id="278" r:id="rId8"/>
    <p:sldId id="366" r:id="rId9"/>
    <p:sldId id="311" r:id="rId10"/>
    <p:sldId id="447" r:id="rId11"/>
    <p:sldId id="448" r:id="rId12"/>
    <p:sldId id="482" r:id="rId13"/>
    <p:sldId id="483" r:id="rId14"/>
    <p:sldId id="484" r:id="rId15"/>
    <p:sldId id="485" r:id="rId16"/>
    <p:sldId id="477" r:id="rId17"/>
    <p:sldId id="460" r:id="rId18"/>
    <p:sldId id="310" r:id="rId19"/>
    <p:sldId id="495" r:id="rId20"/>
    <p:sldId id="496" r:id="rId21"/>
    <p:sldId id="506" r:id="rId22"/>
    <p:sldId id="497" r:id="rId23"/>
    <p:sldId id="498" r:id="rId24"/>
    <p:sldId id="499" r:id="rId25"/>
    <p:sldId id="501" r:id="rId26"/>
    <p:sldId id="502" r:id="rId27"/>
    <p:sldId id="503" r:id="rId28"/>
    <p:sldId id="507" r:id="rId29"/>
    <p:sldId id="504" r:id="rId30"/>
    <p:sldId id="505" r:id="rId31"/>
    <p:sldId id="508" r:id="rId32"/>
    <p:sldId id="292" r:id="rId33"/>
    <p:sldId id="511" r:id="rId34"/>
    <p:sldId id="512" r:id="rId35"/>
    <p:sldId id="293" r:id="rId36"/>
    <p:sldId id="27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6600"/>
    <a:srgbClr val="9900FF"/>
    <a:srgbClr val="00FFCC"/>
    <a:srgbClr val="FF0066"/>
    <a:srgbClr val="FF66CC"/>
    <a:srgbClr val="004DE6"/>
    <a:srgbClr val="DDBA59"/>
    <a:srgbClr val="FDFD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6" d="100"/>
          <a:sy n="66" d="100"/>
        </p:scale>
        <p:origin x="3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34</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11/24/2021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1756228" y="2588759"/>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graphicFrame>
        <p:nvGraphicFramePr>
          <p:cNvPr id="6" name="Group 77"/>
          <p:cNvGraphicFramePr>
            <a:graphicFrameLocks/>
          </p:cNvGraphicFramePr>
          <p:nvPr>
            <p:extLst>
              <p:ext uri="{D42A27DB-BD31-4B8C-83A1-F6EECF244321}">
                <p14:modId xmlns:p14="http://schemas.microsoft.com/office/powerpoint/2010/main" val="4198682655"/>
              </p:ext>
            </p:extLst>
          </p:nvPr>
        </p:nvGraphicFramePr>
        <p:xfrm>
          <a:off x="1345065" y="2186668"/>
          <a:ext cx="9526135" cy="3744705"/>
        </p:xfrm>
        <a:graphic>
          <a:graphicData uri="http://schemas.openxmlformats.org/drawingml/2006/table">
            <a:tbl>
              <a:tblPr/>
              <a:tblGrid>
                <a:gridCol w="4441349">
                  <a:extLst>
                    <a:ext uri="{9D8B030D-6E8A-4147-A177-3AD203B41FA5}">
                      <a16:colId xmlns:a16="http://schemas.microsoft.com/office/drawing/2014/main" val="20000"/>
                    </a:ext>
                  </a:extLst>
                </a:gridCol>
                <a:gridCol w="5084786">
                  <a:extLst>
                    <a:ext uri="{9D8B030D-6E8A-4147-A177-3AD203B41FA5}">
                      <a16:colId xmlns:a16="http://schemas.microsoft.com/office/drawing/2014/main" val="20001"/>
                    </a:ext>
                  </a:extLst>
                </a:gridCol>
              </a:tblGrid>
              <a:tr h="47810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2570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50" marR="91450"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50" marR="91450"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ext Box 48"/>
          <p:cNvSpPr txBox="1">
            <a:spLocks noChangeArrowheads="1"/>
          </p:cNvSpPr>
          <p:nvPr/>
        </p:nvSpPr>
        <p:spPr bwMode="auto">
          <a:xfrm>
            <a:off x="1527627" y="2955471"/>
            <a:ext cx="42507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a:t>
            </a:r>
          </a:p>
        </p:txBody>
      </p:sp>
      <p:sp>
        <p:nvSpPr>
          <p:cNvPr id="8" name="Text Box 49"/>
          <p:cNvSpPr txBox="1">
            <a:spLocks noChangeArrowheads="1"/>
          </p:cNvSpPr>
          <p:nvPr/>
        </p:nvSpPr>
        <p:spPr bwMode="auto">
          <a:xfrm>
            <a:off x="6108132" y="2998817"/>
            <a:ext cx="4433321"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chê</a:t>
            </a:r>
            <a:r>
              <a:rPr lang="en-US" altLang="en-US" sz="3200">
                <a:solidFill>
                  <a:srgbClr val="0000FF"/>
                </a:solidFill>
                <a:latin typeface="Times New Roman" panose="02020603050405020304" pitchFamily="18" charset="0"/>
                <a:cs typeface="Times New Roman" panose="02020603050405020304" pitchFamily="18" charset="0"/>
              </a:rPr>
              <a:t> chú bé Đất nhát.</a:t>
            </a:r>
          </a:p>
        </p:txBody>
      </p:sp>
      <p:sp>
        <p:nvSpPr>
          <p:cNvPr id="10" name="Rectangle 72"/>
          <p:cNvSpPr>
            <a:spLocks noChangeArrowheads="1"/>
          </p:cNvSpPr>
          <p:nvPr/>
        </p:nvSpPr>
        <p:spPr bwMode="auto">
          <a:xfrm>
            <a:off x="1527628" y="4637768"/>
            <a:ext cx="1981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 Chứ sao?</a:t>
            </a:r>
          </a:p>
        </p:txBody>
      </p:sp>
      <p:sp>
        <p:nvSpPr>
          <p:cNvPr id="11" name="Rectangle 78"/>
          <p:cNvSpPr>
            <a:spLocks noChangeArrowheads="1"/>
          </p:cNvSpPr>
          <p:nvPr/>
        </p:nvSpPr>
        <p:spPr bwMode="auto">
          <a:xfrm>
            <a:off x="6076892" y="4614405"/>
            <a:ext cx="44958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200">
                <a:solidFill>
                  <a:srgbClr val="0000FF"/>
                </a:solidFill>
                <a:latin typeface="Times New Roman" panose="02020603050405020304" pitchFamily="18" charset="0"/>
                <a:cs typeface="Times New Roman" panose="02020603050405020304" pitchFamily="18" charset="0"/>
              </a:rPr>
              <a:t>Ông Hòn Rấm </a:t>
            </a:r>
            <a:r>
              <a:rPr lang="en-US" altLang="en-US" sz="3200">
                <a:solidFill>
                  <a:srgbClr val="FF0000"/>
                </a:solidFill>
                <a:latin typeface="Times New Roman" panose="02020603050405020304" pitchFamily="18" charset="0"/>
                <a:cs typeface="Times New Roman" panose="02020603050405020304" pitchFamily="18" charset="0"/>
              </a:rPr>
              <a:t>khẳng định </a:t>
            </a:r>
            <a:r>
              <a:rPr lang="en-US" altLang="en-US" sz="3200">
                <a:solidFill>
                  <a:srgbClr val="0000FF"/>
                </a:solidFill>
                <a:latin typeface="Times New Roman" panose="02020603050405020304" pitchFamily="18" charset="0"/>
                <a:cs typeface="Times New Roman" panose="02020603050405020304" pitchFamily="18" charset="0"/>
              </a:rPr>
              <a:t>đất có thể nung trong lửa.</a:t>
            </a:r>
          </a:p>
        </p:txBody>
      </p:sp>
      <p:sp>
        <p:nvSpPr>
          <p:cNvPr id="13" name="Text Box 92"/>
          <p:cNvSpPr txBox="1">
            <a:spLocks noChangeArrowheads="1"/>
          </p:cNvSpPr>
          <p:nvPr/>
        </p:nvSpPr>
        <p:spPr bwMode="auto">
          <a:xfrm>
            <a:off x="1246641" y="504371"/>
            <a:ext cx="9624559" cy="221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2. Theo em các câu hỏi của ông Hòn Rấm  có dùng để hỏi về điều chưa biết không? Nếu không chúng được dùng làm gì?</a:t>
            </a:r>
          </a:p>
          <a:p>
            <a:pPr algn="just" eaLnBrk="1" hangingPunct="1">
              <a:spcBef>
                <a:spcPct val="50000"/>
              </a:spcBef>
            </a:pPr>
            <a:endParaRPr lang="en-US" altLang="en-US" sz="2800" b="1">
              <a:solidFill>
                <a:srgbClr val="0000FF"/>
              </a:solidFill>
              <a:latin typeface=".VnArial" panose="020B7200000000000000" pitchFamily="34" charset="0"/>
            </a:endParaRPr>
          </a:p>
        </p:txBody>
      </p:sp>
      <p:cxnSp>
        <p:nvCxnSpPr>
          <p:cNvPr id="15" name="Straight Connector 14"/>
          <p:cNvCxnSpPr/>
          <p:nvPr/>
        </p:nvCxnSpPr>
        <p:spPr>
          <a:xfrm flipV="1">
            <a:off x="1345065" y="4320274"/>
            <a:ext cx="9526135" cy="7241"/>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70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1919514" y="3799115"/>
            <a:ext cx="8617858"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 </a:t>
            </a:r>
            <a:r>
              <a:rPr lang="vi-VN" altLang="en-US" sz="3200" b="1">
                <a:solidFill>
                  <a:srgbClr val="FF0000"/>
                </a:solidFill>
                <a:latin typeface="Times New Roman" panose="02020603050405020304" pitchFamily="18" charset="0"/>
                <a:cs typeface="Times New Roman" panose="02020603050405020304" pitchFamily="18" charset="0"/>
              </a:rPr>
              <a:t>Yêu cầu, mong muốn các cháu hãy nói nhỏ hơn</a:t>
            </a:r>
          </a:p>
        </p:txBody>
      </p:sp>
      <p:sp>
        <p:nvSpPr>
          <p:cNvPr id="16" name="Text Box 12"/>
          <p:cNvSpPr txBox="1">
            <a:spLocks noChangeArrowheads="1"/>
          </p:cNvSpPr>
          <p:nvPr/>
        </p:nvSpPr>
        <p:spPr bwMode="auto">
          <a:xfrm>
            <a:off x="932543" y="1288143"/>
            <a:ext cx="10591800" cy="206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3. Trong Nhà văn hoá, em và bạn say sưa trao đổi với nhau về bộ phim đang xem. Bỗng có người bên cạnh bảo: “</a:t>
            </a:r>
            <a:r>
              <a:rPr lang="vi-VN" altLang="en-US" sz="3200" b="1">
                <a:solidFill>
                  <a:srgbClr val="FF0000"/>
                </a:solidFill>
                <a:latin typeface="Times New Roman" panose="02020603050405020304" pitchFamily="18" charset="0"/>
                <a:cs typeface="Times New Roman" panose="02020603050405020304" pitchFamily="18" charset="0"/>
              </a:rPr>
              <a:t>Các cháu có thể nói nhỏ hơn không?</a:t>
            </a:r>
            <a:r>
              <a:rPr lang="vi-VN" altLang="en-US" sz="3200" b="1">
                <a:latin typeface="Times New Roman" panose="02020603050405020304" pitchFamily="18" charset="0"/>
                <a:cs typeface="Times New Roman" panose="02020603050405020304" pitchFamily="18" charset="0"/>
              </a:rPr>
              <a:t>”</a:t>
            </a:r>
            <a:r>
              <a:rPr lang="vi-VN" altLang="en-US" sz="3200" b="1">
                <a:solidFill>
                  <a:srgbClr val="FF0000"/>
                </a:solidFill>
                <a:latin typeface="Times New Roman" panose="02020603050405020304" pitchFamily="18" charset="0"/>
                <a:cs typeface="Times New Roman" panose="02020603050405020304" pitchFamily="18" charset="0"/>
              </a:rPr>
              <a:t> </a:t>
            </a:r>
            <a:r>
              <a:rPr lang="vi-VN" altLang="en-US" sz="3200" b="1">
                <a:latin typeface="Times New Roman" panose="02020603050405020304" pitchFamily="18" charset="0"/>
                <a:cs typeface="Times New Roman" panose="02020603050405020304" pitchFamily="18" charset="0"/>
              </a:rPr>
              <a:t>Em hiểu câu hỏi ấy có ý nghĩa gì? </a:t>
            </a:r>
          </a:p>
        </p:txBody>
      </p:sp>
    </p:spTree>
    <p:extLst>
      <p:ext uri="{BB962C8B-B14F-4D97-AF65-F5344CB8AC3E}">
        <p14:creationId xmlns:p14="http://schemas.microsoft.com/office/powerpoint/2010/main" val="12840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284514" y="1248229"/>
            <a:ext cx="9615714" cy="216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vi-VN" altLang="en-US" sz="3200" b="1">
                <a:latin typeface="Times New Roman" panose="02020603050405020304" pitchFamily="18" charset="0"/>
                <a:cs typeface="Times New Roman" panose="02020603050405020304" pitchFamily="18" charset="0"/>
              </a:rPr>
              <a:t>Hôm nay, Lan được điểm 10 môn Toán. Lan khoe với mẹ, mẹ phấn khởi nói:</a:t>
            </a:r>
          </a:p>
          <a:p>
            <a:pPr eaLnBrk="1" hangingPunct="1"/>
            <a:r>
              <a:rPr lang="en-US" altLang="en-US" sz="3200" b="1">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Sao con mẹ giỏi thế?</a:t>
            </a:r>
          </a:p>
          <a:p>
            <a:pPr eaLnBrk="1" hangingPunct="1">
              <a:spcBef>
                <a:spcPct val="50000"/>
              </a:spcBef>
            </a:pPr>
            <a:endParaRPr lang="en-US" altLang="en-US" sz="2400" b="1">
              <a:solidFill>
                <a:srgbClr val="0000FF"/>
              </a:solidFill>
              <a:latin typeface=".VnArial" panose="020B7200000000000000" pitchFamily="34" charset="0"/>
            </a:endParaRPr>
          </a:p>
        </p:txBody>
      </p:sp>
      <p:sp>
        <p:nvSpPr>
          <p:cNvPr id="5" name="Text Box 13"/>
          <p:cNvSpPr txBox="1">
            <a:spLocks noChangeArrowheads="1"/>
          </p:cNvSpPr>
          <p:nvPr/>
        </p:nvSpPr>
        <p:spPr bwMode="auto">
          <a:xfrm>
            <a:off x="4777013" y="3418048"/>
            <a:ext cx="2901044"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a:solidFill>
                  <a:srgbClr val="FF0000"/>
                </a:solidFill>
                <a:latin typeface="Times New Roman" panose="02020603050405020304" pitchFamily="18" charset="0"/>
                <a:cs typeface="Times New Roman" panose="02020603050405020304" pitchFamily="18" charset="0"/>
              </a:rPr>
              <a:t>Khen </a:t>
            </a:r>
            <a:r>
              <a:rPr lang="vi-VN" altLang="en-US" sz="3200" b="1">
                <a:solidFill>
                  <a:srgbClr val="FF0000"/>
                </a:solidFill>
                <a:latin typeface="Times New Roman" panose="02020603050405020304" pitchFamily="18" charset="0"/>
                <a:cs typeface="Times New Roman" panose="02020603050405020304" pitchFamily="18" charset="0"/>
              </a:rPr>
              <a:t>Lan </a:t>
            </a:r>
            <a:r>
              <a:rPr lang="vi-VN" altLang="en-US" sz="3200" b="1" smtClean="0">
                <a:solidFill>
                  <a:srgbClr val="FF0000"/>
                </a:solidFill>
                <a:latin typeface="Times New Roman" panose="02020603050405020304" pitchFamily="18" charset="0"/>
                <a:cs typeface="Times New Roman" panose="02020603050405020304" pitchFamily="18" charset="0"/>
              </a:rPr>
              <a:t>giỏi</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555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1516743" y="1295400"/>
            <a:ext cx="9223828" cy="1815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a:latin typeface="Times New Roman" panose="02020603050405020304" pitchFamily="18" charset="0"/>
                <a:cs typeface="Times New Roman" panose="02020603050405020304" pitchFamily="18" charset="0"/>
              </a:rPr>
              <a:t>Lan và Hoa cùng xem một bộ phim. Lan bảo phim đó hay nhưng Hoa lại bảo: “</a:t>
            </a:r>
            <a:r>
              <a:rPr lang="vi-VN" altLang="en-US" sz="3200" b="1">
                <a:solidFill>
                  <a:srgbClr val="FF0000"/>
                </a:solidFill>
                <a:latin typeface="Times New Roman" panose="02020603050405020304" pitchFamily="18" charset="0"/>
                <a:cs typeface="Times New Roman" panose="02020603050405020304" pitchFamily="18" charset="0"/>
              </a:rPr>
              <a:t>Phim đó mà hay à?</a:t>
            </a:r>
            <a:r>
              <a:rPr lang="vi-VN" altLang="en-US" sz="3200" b="1">
                <a:latin typeface="Times New Roman" panose="02020603050405020304" pitchFamily="18" charset="0"/>
                <a:cs typeface="Times New Roman" panose="02020603050405020304" pitchFamily="18" charset="0"/>
              </a:rPr>
              <a:t>” </a:t>
            </a:r>
          </a:p>
          <a:p>
            <a:pPr algn="just" eaLnBrk="1" hangingPunct="1">
              <a:spcBef>
                <a:spcPct val="50000"/>
              </a:spcBef>
            </a:pPr>
            <a:endParaRPr lang="en-US" altLang="en-US" sz="3200" b="1">
              <a:solidFill>
                <a:srgbClr val="0000FF"/>
              </a:solidFill>
              <a:latin typeface=".VnArial" panose="020B7200000000000000" pitchFamily="34" charset="0"/>
            </a:endParaRPr>
          </a:p>
        </p:txBody>
      </p:sp>
      <p:sp>
        <p:nvSpPr>
          <p:cNvPr id="8" name="TextBox 1"/>
          <p:cNvSpPr txBox="1">
            <a:spLocks noChangeArrowheads="1"/>
          </p:cNvSpPr>
          <p:nvPr/>
        </p:nvSpPr>
        <p:spPr bwMode="auto">
          <a:xfrm>
            <a:off x="3084286" y="3414032"/>
            <a:ext cx="5696857" cy="584775"/>
          </a:xfrm>
          <a:prstGeom prst="rect">
            <a:avLst/>
          </a:prstGeom>
          <a:solidFill>
            <a:schemeClr val="accent1">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a:solidFill>
                  <a:srgbClr val="FF0000"/>
                </a:solidFill>
                <a:latin typeface="Times New Roman" panose="02020603050405020304" pitchFamily="18" charset="0"/>
                <a:cs typeface="Times New Roman" panose="02020603050405020304" pitchFamily="18" charset="0"/>
              </a:rPr>
              <a:t>Hoa phủ định ý kiến của Lan.</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8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2"/>
          <p:cNvSpPr txBox="1">
            <a:spLocks noChangeArrowheads="1"/>
          </p:cNvSpPr>
          <p:nvPr/>
        </p:nvSpPr>
        <p:spPr bwMode="auto">
          <a:xfrm>
            <a:off x="914400" y="2312988"/>
            <a:ext cx="7620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solidFill>
                <a:srgbClr val="000000"/>
              </a:solidFill>
            </a:endParaRPr>
          </a:p>
        </p:txBody>
      </p:sp>
      <p:graphicFrame>
        <p:nvGraphicFramePr>
          <p:cNvPr id="9" name="Group 77"/>
          <p:cNvGraphicFramePr>
            <a:graphicFrameLocks/>
          </p:cNvGraphicFramePr>
          <p:nvPr>
            <p:extLst>
              <p:ext uri="{D42A27DB-BD31-4B8C-83A1-F6EECF244321}">
                <p14:modId xmlns:p14="http://schemas.microsoft.com/office/powerpoint/2010/main" val="3996946772"/>
              </p:ext>
            </p:extLst>
          </p:nvPr>
        </p:nvGraphicFramePr>
        <p:xfrm>
          <a:off x="546100" y="522513"/>
          <a:ext cx="11152414" cy="5815134"/>
        </p:xfrm>
        <a:graphic>
          <a:graphicData uri="http://schemas.openxmlformats.org/drawingml/2006/table">
            <a:tbl>
              <a:tblPr/>
              <a:tblGrid>
                <a:gridCol w="5040033">
                  <a:extLst>
                    <a:ext uri="{9D8B030D-6E8A-4147-A177-3AD203B41FA5}">
                      <a16:colId xmlns:a16="http://schemas.microsoft.com/office/drawing/2014/main" val="20000"/>
                    </a:ext>
                  </a:extLst>
                </a:gridCol>
                <a:gridCol w="6112381">
                  <a:extLst>
                    <a:ext uri="{9D8B030D-6E8A-4147-A177-3AD203B41FA5}">
                      <a16:colId xmlns:a16="http://schemas.microsoft.com/office/drawing/2014/main" val="20001"/>
                    </a:ext>
                  </a:extLst>
                </a:gridCol>
              </a:tblGrid>
              <a:tr h="49423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Mục</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đích</a:t>
                      </a:r>
                      <a:endPar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9696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Sao con </a:t>
                      </a:r>
                      <a:r>
                        <a:rPr lang="en-US" altLang="en-US" sz="2800" dirty="0" err="1">
                          <a:solidFill>
                            <a:schemeClr val="tx1"/>
                          </a:solidFill>
                          <a:latin typeface="Times New Roman" panose="02020603050405020304" pitchFamily="18" charset="0"/>
                          <a:cs typeface="Times New Roman" panose="02020603050405020304" pitchFamily="18" charset="0"/>
                        </a:rPr>
                        <a:t>mẹ</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giỏi</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err="1">
                          <a:solidFill>
                            <a:schemeClr val="tx1"/>
                          </a:solidFill>
                          <a:latin typeface="Times New Roman" panose="02020603050405020304" pitchFamily="18" charset="0"/>
                          <a:cs typeface="Times New Roman" panose="02020603050405020304" pitchFamily="18" charset="0"/>
                        </a:rPr>
                        <a:t>thế</a:t>
                      </a:r>
                      <a:r>
                        <a:rPr lang="en-US" altLang="en-US" sz="2800" dirty="0">
                          <a:solidFill>
                            <a:schemeClr val="tx1"/>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342900" indent="-342900">
                        <a:buFontTx/>
                        <a:buChar char="-"/>
                      </a:pPr>
                      <a:r>
                        <a:rPr lang="vi-VN" sz="2800" dirty="0">
                          <a:solidFill>
                            <a:schemeClr val="tx1"/>
                          </a:solidFill>
                          <a:latin typeface="Times New Roman" panose="02020603050405020304" pitchFamily="18" charset="0"/>
                          <a:cs typeface="Times New Roman" panose="02020603050405020304" pitchFamily="18" charset="0"/>
                        </a:rPr>
                        <a:t>“Các cháu có thể nói nhỏ hơ</a:t>
                      </a:r>
                      <a:r>
                        <a:rPr lang="en-US" sz="2800" dirty="0">
                          <a:solidFill>
                            <a:schemeClr val="tx1"/>
                          </a:solidFill>
                          <a:latin typeface="Times New Roman" panose="02020603050405020304" pitchFamily="18" charset="0"/>
                          <a:cs typeface="Times New Roman" panose="02020603050405020304" pitchFamily="18" charset="0"/>
                        </a:rPr>
                        <a:t>n </a:t>
                      </a:r>
                      <a:r>
                        <a:rPr lang="vi-VN" sz="2800" dirty="0">
                          <a:solidFill>
                            <a:schemeClr val="tx1"/>
                          </a:solidFill>
                          <a:latin typeface="Times New Roman" panose="02020603050405020304" pitchFamily="18" charset="0"/>
                          <a:cs typeface="Times New Roman" panose="02020603050405020304" pitchFamily="18" charset="0"/>
                        </a:rPr>
                        <a:t>không?”</a:t>
                      </a:r>
                      <a:endParaRPr lang="en-US" sz="2800"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endParaRPr lang="en-US" sz="2800" dirty="0">
                        <a:solidFill>
                          <a:srgbClr val="0000FF"/>
                        </a:solidFill>
                        <a:latin typeface="Times New Roman" panose="02020603050405020304" pitchFamily="18" charset="0"/>
                        <a:cs typeface="Times New Roman" panose="02020603050405020304" pitchFamily="18" charset="0"/>
                      </a:endParaRPr>
                    </a:p>
                    <a:p>
                      <a:pPr marL="342900" indent="-342900">
                        <a:buFontTx/>
                        <a:buChar char="-"/>
                      </a:pPr>
                      <a:r>
                        <a:rPr lang="en-US" sz="2800" dirty="0" err="1">
                          <a:solidFill>
                            <a:srgbClr val="0000FF"/>
                          </a:solidFill>
                          <a:latin typeface="Times New Roman" panose="02020603050405020304" pitchFamily="18" charset="0"/>
                          <a:cs typeface="Times New Roman" panose="02020603050405020304" pitchFamily="18" charset="0"/>
                        </a:rPr>
                        <a:t>Phim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mà</a:t>
                      </a:r>
                      <a:r>
                        <a:rPr lang="en-US" sz="2800" dirty="0">
                          <a:solidFill>
                            <a:srgbClr val="0000FF"/>
                          </a:solidFill>
                          <a:latin typeface="Times New Roman" panose="02020603050405020304" pitchFamily="18" charset="0"/>
                          <a:cs typeface="Times New Roman" panose="02020603050405020304" pitchFamily="18" charset="0"/>
                        </a:rPr>
                        <a:t> hay </a:t>
                      </a:r>
                      <a:r>
                        <a:rPr lang="en-US" sz="2800">
                          <a:solidFill>
                            <a:srgbClr val="0000FF"/>
                          </a:solidFill>
                          <a:latin typeface="Times New Roman" panose="02020603050405020304" pitchFamily="18" charset="0"/>
                          <a:cs typeface="Times New Roman" panose="02020603050405020304" pitchFamily="18" charset="0"/>
                        </a:rPr>
                        <a:t>à</a:t>
                      </a:r>
                      <a:r>
                        <a:rPr lang="en-US" sz="2800" smtClean="0">
                          <a:solidFill>
                            <a:srgbClr val="0000FF"/>
                          </a:solidFill>
                          <a:latin typeface="Times New Roman" panose="02020603050405020304" pitchFamily="18" charset="0"/>
                          <a:cs typeface="Times New Roman" panose="02020603050405020304" pitchFamily="18" charset="0"/>
                        </a:rPr>
                        <a:t>?</a:t>
                      </a:r>
                      <a:endParaRPr lang="vi-VN" sz="2800" dirty="0">
                        <a:solidFill>
                          <a:srgbClr val="0000FF"/>
                        </a:solidFill>
                        <a:latin typeface="Times New Roman" panose="02020603050405020304" pitchFamily="18" charset="0"/>
                        <a:cs typeface="Times New Roman" panose="02020603050405020304" pitchFamily="18"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2800" smtClean="0">
                          <a:solidFill>
                            <a:srgbClr val="0000FF"/>
                          </a:solidFill>
                          <a:latin typeface="Times New Roman" panose="02020603050405020304" pitchFamily="18" charset="0"/>
                          <a:cs typeface="Times New Roman" panose="02020603050405020304" pitchFamily="18" charset="0"/>
                        </a:rPr>
                        <a:t>   Mẹ </a:t>
                      </a:r>
                      <a:r>
                        <a:rPr lang="en-US" altLang="en-US" sz="2800" dirty="0" err="1">
                          <a:solidFill>
                            <a:srgbClr val="FF0000"/>
                          </a:solidFill>
                          <a:latin typeface="Times New Roman" panose="02020603050405020304" pitchFamily="18" charset="0"/>
                          <a:cs typeface="Times New Roman" panose="02020603050405020304" pitchFamily="18" charset="0"/>
                        </a:rPr>
                        <a:t>khen</a:t>
                      </a:r>
                      <a:r>
                        <a:rPr lang="en-US" altLang="en-US" sz="2800" dirty="0">
                          <a:solidFill>
                            <a:srgbClr val="0000FF"/>
                          </a:solidFill>
                          <a:latin typeface="Times New Roman" panose="02020603050405020304" pitchFamily="18" charset="0"/>
                          <a:cs typeface="Times New Roman" panose="02020603050405020304" pitchFamily="18" charset="0"/>
                        </a:rPr>
                        <a:t> Lan </a:t>
                      </a:r>
                      <a:r>
                        <a:rPr lang="en-US" altLang="en-US" sz="2800" dirty="0" err="1">
                          <a:solidFill>
                            <a:srgbClr val="0000FF"/>
                          </a:solidFill>
                          <a:latin typeface="Times New Roman" panose="02020603050405020304" pitchFamily="18" charset="0"/>
                          <a:cs typeface="Times New Roman" panose="02020603050405020304" pitchFamily="18" charset="0"/>
                        </a:rPr>
                        <a:t>giỏi</a:t>
                      </a:r>
                      <a:r>
                        <a:rPr lang="en-US" altLang="en-US" sz="2800" dirty="0">
                          <a:solidFill>
                            <a:srgbClr val="0000FF"/>
                          </a:solidFill>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rPr>
                        <a:t>   Câu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hỏi</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dùng</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yêu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cầu</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mong</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muốn</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VnTime" panose="020B7200000000000000"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Hoa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phủ</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định</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ý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kiến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Text Box 48"/>
          <p:cNvSpPr txBox="1">
            <a:spLocks noChangeArrowheads="1"/>
          </p:cNvSpPr>
          <p:nvPr/>
        </p:nvSpPr>
        <p:spPr bwMode="auto">
          <a:xfrm>
            <a:off x="546100" y="1120775"/>
            <a:ext cx="41420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Sao chú mày nhát thế?</a:t>
            </a:r>
          </a:p>
        </p:txBody>
      </p:sp>
      <p:sp>
        <p:nvSpPr>
          <p:cNvPr id="11" name="Text Box 49"/>
          <p:cNvSpPr txBox="1">
            <a:spLocks noChangeArrowheads="1"/>
          </p:cNvSpPr>
          <p:nvPr/>
        </p:nvSpPr>
        <p:spPr bwMode="auto">
          <a:xfrm>
            <a:off x="5893706" y="1081088"/>
            <a:ext cx="53984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chê</a:t>
            </a:r>
            <a:r>
              <a:rPr lang="en-US" altLang="en-US" sz="2800">
                <a:solidFill>
                  <a:srgbClr val="0000FF"/>
                </a:solidFill>
                <a:latin typeface="Times New Roman" panose="02020603050405020304" pitchFamily="18" charset="0"/>
                <a:cs typeface="Times New Roman" panose="02020603050405020304" pitchFamily="18" charset="0"/>
              </a:rPr>
              <a:t> chú bé Đất nhát.</a:t>
            </a:r>
          </a:p>
        </p:txBody>
      </p:sp>
      <p:sp>
        <p:nvSpPr>
          <p:cNvPr id="12" name="Rectangle 72"/>
          <p:cNvSpPr>
            <a:spLocks noChangeArrowheads="1"/>
          </p:cNvSpPr>
          <p:nvPr/>
        </p:nvSpPr>
        <p:spPr bwMode="auto">
          <a:xfrm>
            <a:off x="546100" y="2949093"/>
            <a:ext cx="1981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 Chứ sao?</a:t>
            </a:r>
          </a:p>
        </p:txBody>
      </p:sp>
      <p:sp>
        <p:nvSpPr>
          <p:cNvPr id="13" name="Rectangle 78"/>
          <p:cNvSpPr>
            <a:spLocks noChangeArrowheads="1"/>
          </p:cNvSpPr>
          <p:nvPr/>
        </p:nvSpPr>
        <p:spPr bwMode="auto">
          <a:xfrm>
            <a:off x="5893705" y="2917739"/>
            <a:ext cx="5398407"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2800">
                <a:solidFill>
                  <a:srgbClr val="0000FF"/>
                </a:solidFill>
                <a:latin typeface="Times New Roman" panose="02020603050405020304" pitchFamily="18" charset="0"/>
                <a:cs typeface="Times New Roman" panose="02020603050405020304" pitchFamily="18" charset="0"/>
              </a:rPr>
              <a:t>Ông Hòn Rấm </a:t>
            </a:r>
            <a:r>
              <a:rPr lang="en-US" altLang="en-US" sz="2800">
                <a:solidFill>
                  <a:srgbClr val="FF0000"/>
                </a:solidFill>
                <a:latin typeface="Times New Roman" panose="02020603050405020304" pitchFamily="18" charset="0"/>
                <a:cs typeface="Times New Roman" panose="02020603050405020304" pitchFamily="18" charset="0"/>
              </a:rPr>
              <a:t>khẳng định </a:t>
            </a:r>
            <a:r>
              <a:rPr lang="en-US" altLang="en-US" sz="2800">
                <a:solidFill>
                  <a:srgbClr val="0000FF"/>
                </a:solidFill>
                <a:latin typeface="Times New Roman" panose="02020603050405020304" pitchFamily="18" charset="0"/>
                <a:cs typeface="Times New Roman" panose="02020603050405020304" pitchFamily="18" charset="0"/>
              </a:rPr>
              <a:t>đất có thể nung trong lửa.</a:t>
            </a:r>
          </a:p>
        </p:txBody>
      </p:sp>
    </p:spTree>
    <p:extLst>
      <p:ext uri="{BB962C8B-B14F-4D97-AF65-F5344CB8AC3E}">
        <p14:creationId xmlns:p14="http://schemas.microsoft.com/office/powerpoint/2010/main" val="3969885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908629" y="2126344"/>
            <a:ext cx="8763000" cy="2800767"/>
          </a:xfrm>
          <a:prstGeom prst="rect">
            <a:avLst/>
          </a:prstGeom>
          <a:solidFill>
            <a:schemeClr val="accent1">
              <a:lumMod val="40000"/>
              <a:lumOff val="60000"/>
            </a:schemeClr>
          </a:solidFill>
          <a:ln w="28575">
            <a:noFill/>
            <a:miter lim="800000"/>
            <a:headEnd/>
            <a:tailEnd/>
          </a:ln>
          <a:effectLst/>
          <a:extLst/>
        </p:spPr>
        <p:txBody>
          <a:bodyPr wrap="square">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0" indent="0" algn="just">
              <a:spcBef>
                <a:spcPct val="50000"/>
              </a:spcBef>
            </a:pPr>
            <a:r>
              <a:rPr lang="en-US" sz="3200">
                <a:latin typeface="Times New Roman" pitchFamily="18" charset="0"/>
              </a:rPr>
              <a:t>Nhiều khi ta có thể dùng câu hỏi để thể hiện:</a:t>
            </a:r>
          </a:p>
          <a:p>
            <a:pPr marL="0" indent="0" algn="just">
              <a:spcBef>
                <a:spcPct val="50000"/>
              </a:spcBef>
            </a:pPr>
            <a:r>
              <a:rPr lang="en-US" sz="3200">
                <a:latin typeface="Times New Roman" pitchFamily="18" charset="0"/>
              </a:rPr>
              <a:t>1. Thái độ khen, chê.</a:t>
            </a:r>
          </a:p>
          <a:p>
            <a:pPr marL="0" indent="0" algn="just">
              <a:spcBef>
                <a:spcPct val="50000"/>
              </a:spcBef>
            </a:pPr>
            <a:r>
              <a:rPr lang="en-US" sz="3200">
                <a:latin typeface="Times New Roman" pitchFamily="18" charset="0"/>
              </a:rPr>
              <a:t>2. Sự khẳng định, phủ định.</a:t>
            </a:r>
          </a:p>
          <a:p>
            <a:pPr marL="0" indent="0" algn="just">
              <a:spcBef>
                <a:spcPct val="50000"/>
              </a:spcBef>
            </a:pPr>
            <a:r>
              <a:rPr lang="en-US" sz="3200">
                <a:latin typeface="Times New Roman" pitchFamily="18" charset="0"/>
              </a:rPr>
              <a:t>3. Yêu cầu, mong muốn..</a:t>
            </a:r>
          </a:p>
        </p:txBody>
      </p:sp>
      <p:sp>
        <p:nvSpPr>
          <p:cNvPr id="4" name="TextBox 4"/>
          <p:cNvSpPr txBox="1">
            <a:spLocks noChangeArrowheads="1"/>
          </p:cNvSpPr>
          <p:nvPr/>
        </p:nvSpPr>
        <p:spPr bwMode="auto">
          <a:xfrm>
            <a:off x="1153203" y="1093693"/>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p:cNvSpPr txBox="1">
            <a:spLocks noChangeArrowheads="1"/>
          </p:cNvSpPr>
          <p:nvPr/>
        </p:nvSpPr>
        <p:spPr bwMode="auto">
          <a:xfrm>
            <a:off x="899886" y="690564"/>
            <a:ext cx="10595428"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p>
            <a:pPr algn="just" eaLnBrk="1" hangingPunct="1">
              <a:spcBef>
                <a:spcPct val="50000"/>
              </a:spcBef>
              <a:defRPr/>
            </a:pPr>
            <a:r>
              <a:rPr lang="en-US" altLang="en-US" sz="3200" b="1">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1</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hỏi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err="1">
                <a:latin typeface="Times New Roman" panose="02020603050405020304" pitchFamily="18" charset="0"/>
                <a:cs typeface="Times New Roman" panose="02020603050405020304" pitchFamily="18" charset="0"/>
              </a:rPr>
              <a:t>được</a:t>
            </a:r>
            <a:r>
              <a:rPr lang="en-US" altLang="en-US" sz="3200" b="1">
                <a:latin typeface="Times New Roman" panose="02020603050405020304" pitchFamily="18" charset="0"/>
                <a:cs typeface="Times New Roman" panose="02020603050405020304" pitchFamily="18" charset="0"/>
              </a:rPr>
              <a:t> dùng </a:t>
            </a:r>
            <a:r>
              <a:rPr lang="en-US" altLang="en-US" sz="3200" b="1" dirty="0" err="1">
                <a:latin typeface="Times New Roman" panose="02020603050405020304" pitchFamily="18" charset="0"/>
                <a:cs typeface="Times New Roman" panose="02020603050405020304" pitchFamily="18" charset="0"/>
              </a:rPr>
              <a:t>để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gì</a:t>
            </a:r>
            <a:r>
              <a:rPr lang="en-US" altLang="en-US" sz="3200" b="1" dirty="0">
                <a:latin typeface="Times New Roman" panose="02020603050405020304" pitchFamily="18" charset="0"/>
                <a:cs typeface="Times New Roman" panose="02020603050405020304" pitchFamily="18" charset="0"/>
              </a:rPr>
              <a:t>?</a:t>
            </a:r>
          </a:p>
          <a:p>
            <a:pPr marL="514350" indent="-514350" algn="just">
              <a:spcBef>
                <a:spcPct val="50000"/>
              </a:spcBef>
              <a:buFontTx/>
              <a:buAutoNum type="alphaLcPeriod"/>
              <a:defRPr/>
            </a:pPr>
            <a:r>
              <a:rPr lang="en-US" altLang="en-US" sz="3200" dirty="0" err="1">
                <a:solidFill>
                  <a:srgbClr val="0000FF"/>
                </a:solidFill>
                <a:latin typeface="Times New Roman" panose="02020603050405020304" pitchFamily="18" charset="0"/>
                <a:cs typeface="Times New Roman" panose="02020603050405020304" pitchFamily="18" charset="0"/>
              </a:rPr>
              <a:t>Dỗ</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em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vẫn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bảo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nín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err="1">
                <a:solidFill>
                  <a:srgbClr val="FF0000"/>
                </a:solidFill>
                <a:latin typeface="Times New Roman" panose="02020603050405020304" pitchFamily="18" charset="0"/>
                <a:cs typeface="Times New Roman" panose="02020603050405020304" pitchFamily="18" charset="0"/>
              </a:rPr>
              <a:t>đi</a:t>
            </a:r>
            <a:r>
              <a:rPr lang="en-US" altLang="en-US" sz="3200">
                <a:solidFill>
                  <a:srgbClr val="FF0000"/>
                </a:solidFill>
                <a:latin typeface="Times New Roman" panose="02020603050405020304" pitchFamily="18" charset="0"/>
                <a:cs typeface="Times New Roman" panose="02020603050405020304" pitchFamily="18" charset="0"/>
              </a:rPr>
              <a:t> </a:t>
            </a:r>
            <a:r>
              <a:rPr lang="en-US" altLang="en-US" sz="3200" smtClean="0">
                <a:solidFill>
                  <a:srgbClr val="FF0000"/>
                </a:solidFill>
                <a:latin typeface="Times New Roman" panose="02020603050405020304" pitchFamily="18" charset="0"/>
                <a:cs typeface="Times New Roman" panose="02020603050405020304" pitchFamily="18" charset="0"/>
              </a:rPr>
              <a:t>không?</a:t>
            </a: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Các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err="1">
                <a:solidFill>
                  <a:srgbClr val="0000FF"/>
                </a:solidFill>
                <a:latin typeface="Times New Roman" panose="02020603050405020304" pitchFamily="18" charset="0"/>
                <a:cs typeface="Times New Roman" panose="02020603050405020304" pitchFamily="18" charset="0"/>
              </a:rPr>
              <a:t>đây</a:t>
            </a:r>
            <a:r>
              <a:rPr lang="en-US" altLang="en-US" sz="3200">
                <a:solidFill>
                  <a:srgbClr val="0000FF"/>
                </a:solidFill>
                <a:latin typeface="Times New Roman" panose="02020603050405020304" pitchFamily="18" charset="0"/>
                <a:cs typeface="Times New Roman" panose="02020603050405020304" pitchFamily="18" charset="0"/>
              </a:rPr>
              <a:t> </a:t>
            </a:r>
            <a:r>
              <a:rPr lang="en-US" altLang="en-US" sz="3200" smtClean="0">
                <a:solidFill>
                  <a:srgbClr val="0000FF"/>
                </a:solidFill>
                <a:latin typeface="Times New Roman" panose="02020603050405020304" pitchFamily="18" charset="0"/>
                <a:cs typeface="Times New Roman" panose="02020603050405020304" pitchFamily="18" charset="0"/>
              </a:rPr>
              <a:t>này.”</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just">
              <a:spcBef>
                <a:spcPct val="50000"/>
              </a:spcBef>
              <a:defRPr/>
            </a:pPr>
            <a:r>
              <a:rPr lang="en-US" altLang="en-US" sz="3200" smtClean="0">
                <a:solidFill>
                  <a:srgbClr val="0000FF"/>
                </a:solidFill>
                <a:latin typeface="Times New Roman" panose="02020603050405020304" pitchFamily="18" charset="0"/>
                <a:cs typeface="Times New Roman" panose="02020603050405020304" pitchFamily="18" charset="0"/>
              </a:rPr>
              <a:t>b. Ánh </a:t>
            </a:r>
            <a:r>
              <a:rPr lang="en-US" altLang="en-US" sz="3200" dirty="0" err="1">
                <a:solidFill>
                  <a:srgbClr val="0000FF"/>
                </a:solidFill>
                <a:latin typeface="Times New Roman" panose="02020603050405020304" pitchFamily="18" charset="0"/>
                <a:cs typeface="Times New Roman" panose="02020603050405020304" pitchFamily="18" charset="0"/>
              </a:rPr>
              <a:t>mắt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bạn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nhìn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móc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cậu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lại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lòng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cô</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vậy</a:t>
            </a:r>
            <a:r>
              <a:rPr lang="en-US" altLang="en-US" sz="3200" dirty="0">
                <a:solidFill>
                  <a:srgbClr val="FF0000"/>
                </a:solidFill>
                <a:latin typeface="Times New Roman" panose="02020603050405020304" pitchFamily="18" charset="0"/>
                <a:cs typeface="Times New Roman" panose="02020603050405020304" pitchFamily="18" charset="0"/>
              </a:rPr>
              <a:t>?”</a:t>
            </a: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c. </a:t>
            </a:r>
            <a:r>
              <a:rPr lang="en-US" altLang="en-US" sz="3200" dirty="0" err="1">
                <a:solidFill>
                  <a:srgbClr val="0000FF"/>
                </a:solidFill>
                <a:latin typeface="Times New Roman" panose="02020603050405020304" pitchFamily="18" charset="0"/>
                <a:cs typeface="Times New Roman" panose="02020603050405020304" pitchFamily="18" charset="0"/>
              </a:rPr>
              <a:t>Chị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tôi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vẽ</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bảo</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con </a:t>
            </a:r>
            <a:r>
              <a:rPr lang="en-US" altLang="en-US" sz="3200" dirty="0" err="1">
                <a:solidFill>
                  <a:srgbClr val="FF0000"/>
                </a:solidFill>
                <a:latin typeface="Times New Roman" panose="02020603050405020304" pitchFamily="18" charset="0"/>
                <a:cs typeface="Times New Roman" panose="02020603050405020304" pitchFamily="18" charset="0"/>
              </a:rPr>
              <a:t>ngựa</a:t>
            </a:r>
            <a:r>
              <a:rPr lang="en-US" altLang="en-US" sz="3200" dirty="0">
                <a:solidFill>
                  <a:srgbClr val="FF0000"/>
                </a:solidFill>
                <a:latin typeface="Times New Roman" panose="02020603050405020304" pitchFamily="18" charset="0"/>
                <a:cs typeface="Times New Roman" panose="02020603050405020304" pitchFamily="18" charset="0"/>
              </a:rPr>
              <a:t> à?”</a:t>
            </a:r>
            <a:endParaRPr lang="en-US" altLang="en-US" sz="3200" dirty="0">
              <a:solidFill>
                <a:srgbClr val="FF0000"/>
              </a:solidFill>
              <a:latin typeface=".VnArial" panose="020B7200000000000000" pitchFamily="34" charset="0"/>
            </a:endParaRPr>
          </a:p>
          <a:p>
            <a:pPr algn="just" eaLnBrk="1" hangingPunct="1">
              <a:spcBef>
                <a:spcPct val="50000"/>
              </a:spcBef>
              <a:defRPr/>
            </a:pPr>
            <a:r>
              <a:rPr lang="en-US" altLang="en-US" sz="3200" dirty="0">
                <a:solidFill>
                  <a:srgbClr val="0000FF"/>
                </a:solidFill>
                <a:latin typeface="Times New Roman" panose="02020603050405020304" pitchFamily="18" charset="0"/>
                <a:cs typeface="Times New Roman" panose="02020603050405020304" pitchFamily="18" charset="0"/>
              </a:rPr>
              <a:t>d.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cụ</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hỏi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đang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vẩn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bến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xe</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Chú</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giúp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tôi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mấy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giờ</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xe</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miền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Đông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không</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b="1" dirty="0">
              <a:solidFill>
                <a:srgbClr val="FF0000"/>
              </a:solidFill>
              <a:latin typeface=".VnArial" panose="020B7200000000000000" pitchFamily="34" charset="0"/>
            </a:endParaRPr>
          </a:p>
        </p:txBody>
      </p:sp>
    </p:spTree>
    <p:extLst>
      <p:ext uri="{BB962C8B-B14F-4D97-AF65-F5344CB8AC3E}">
        <p14:creationId xmlns:p14="http://schemas.microsoft.com/office/powerpoint/2010/main" val="4138716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19"/>
          <p:cNvGraphicFramePr>
            <a:graphicFrameLocks/>
          </p:cNvGraphicFramePr>
          <p:nvPr>
            <p:extLst>
              <p:ext uri="{D42A27DB-BD31-4B8C-83A1-F6EECF244321}">
                <p14:modId xmlns:p14="http://schemas.microsoft.com/office/powerpoint/2010/main" val="2210708529"/>
              </p:ext>
            </p:extLst>
          </p:nvPr>
        </p:nvGraphicFramePr>
        <p:xfrm>
          <a:off x="901929" y="694750"/>
          <a:ext cx="10506300" cy="5294313"/>
        </p:xfrm>
        <a:graphic>
          <a:graphicData uri="http://schemas.openxmlformats.org/drawingml/2006/table">
            <a:tbl>
              <a:tblPr/>
              <a:tblGrid>
                <a:gridCol w="6225956">
                  <a:extLst>
                    <a:ext uri="{9D8B030D-6E8A-4147-A177-3AD203B41FA5}">
                      <a16:colId xmlns:a16="http://schemas.microsoft.com/office/drawing/2014/main" val="20000"/>
                    </a:ext>
                  </a:extLst>
                </a:gridCol>
                <a:gridCol w="4280344">
                  <a:extLst>
                    <a:ext uri="{9D8B030D-6E8A-4147-A177-3AD203B41FA5}">
                      <a16:colId xmlns:a16="http://schemas.microsoft.com/office/drawing/2014/main" val="20001"/>
                    </a:ext>
                  </a:extLst>
                </a:gridCol>
              </a:tblGrid>
              <a:tr h="11798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529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77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69138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VnTime" panose="020B7200000000000000" pitchFamily="34" charset="0"/>
                      </a:endParaRPr>
                    </a:p>
                  </a:txBody>
                  <a:tcPr marL="91434" marR="91434"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VnTime" panose="020B7200000000000000" pitchFamily="34" charset="0"/>
                      </a:endParaRPr>
                    </a:p>
                  </a:txBody>
                  <a:tcPr marL="91434" marR="91434"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Rectangle 79"/>
          <p:cNvSpPr>
            <a:spLocks noChangeArrowheads="1"/>
          </p:cNvSpPr>
          <p:nvPr/>
        </p:nvSpPr>
        <p:spPr bwMode="auto">
          <a:xfrm>
            <a:off x="957491" y="694750"/>
            <a:ext cx="605018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2600">
                <a:solidFill>
                  <a:srgbClr val="0000FF"/>
                </a:solidFill>
                <a:latin typeface="Times New Roman" panose="02020603050405020304" pitchFamily="18" charset="0"/>
                <a:cs typeface="Times New Roman" panose="02020603050405020304" pitchFamily="18" charset="0"/>
              </a:rPr>
              <a:t>a. Dỗ mãi mà em bé vẫn khóc, mẹ bảo: “</a:t>
            </a:r>
            <a:r>
              <a:rPr lang="vi-VN" altLang="en-US" sz="2600">
                <a:solidFill>
                  <a:srgbClr val="FF0000"/>
                </a:solidFill>
                <a:latin typeface="Times New Roman" panose="02020603050405020304" pitchFamily="18" charset="0"/>
                <a:cs typeface="Times New Roman" panose="02020603050405020304" pitchFamily="18" charset="0"/>
              </a:rPr>
              <a:t>Có nín đi không?</a:t>
            </a:r>
            <a:r>
              <a:rPr lang="vi-VN" altLang="en-US" sz="2600">
                <a:solidFill>
                  <a:srgbClr val="0000FF"/>
                </a:solidFill>
                <a:latin typeface="Times New Roman" panose="02020603050405020304" pitchFamily="18" charset="0"/>
                <a:cs typeface="Times New Roman" panose="02020603050405020304" pitchFamily="18" charset="0"/>
              </a:rPr>
              <a:t> Các chị ấy cười cho đây </a:t>
            </a:r>
            <a:r>
              <a:rPr lang="vi-VN" altLang="en-US" sz="2600">
                <a:solidFill>
                  <a:srgbClr val="0000FF"/>
                </a:solidFill>
                <a:latin typeface="Times New Roman" panose="02020603050405020304" pitchFamily="18" charset="0"/>
                <a:cs typeface="Times New Roman" panose="02020603050405020304" pitchFamily="18" charset="0"/>
              </a:rPr>
              <a:t>này</a:t>
            </a:r>
            <a:r>
              <a:rPr lang="vi-VN" altLang="en-US" sz="2600" smtClean="0"/>
              <a:t>.”</a:t>
            </a:r>
            <a:endParaRPr lang="vi-VN" altLang="en-US" sz="2600"/>
          </a:p>
        </p:txBody>
      </p:sp>
      <p:sp>
        <p:nvSpPr>
          <p:cNvPr id="7" name="Rectangle 81"/>
          <p:cNvSpPr>
            <a:spLocks noChangeArrowheads="1"/>
          </p:cNvSpPr>
          <p:nvPr/>
        </p:nvSpPr>
        <p:spPr bwMode="auto">
          <a:xfrm>
            <a:off x="7200673" y="874784"/>
            <a:ext cx="4310743"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pt-BR" sz="2600">
                <a:solidFill>
                  <a:srgbClr val="004DE6"/>
                </a:solidFill>
                <a:latin typeface="Times New Roman" panose="02020603050405020304" pitchFamily="18" charset="0"/>
                <a:cs typeface="Times New Roman" panose="02020603050405020304" pitchFamily="18" charset="0"/>
              </a:rPr>
              <a:t>Mẹ </a:t>
            </a:r>
            <a:r>
              <a:rPr lang="pt-BR" sz="2600">
                <a:solidFill>
                  <a:srgbClr val="FF0000"/>
                </a:solidFill>
                <a:latin typeface="Times New Roman" panose="02020603050405020304" pitchFamily="18" charset="0"/>
                <a:cs typeface="Times New Roman" panose="02020603050405020304" pitchFamily="18" charset="0"/>
              </a:rPr>
              <a:t>yêu cầu </a:t>
            </a:r>
            <a:r>
              <a:rPr lang="pt-BR" sz="2600">
                <a:solidFill>
                  <a:srgbClr val="004DE6"/>
                </a:solidFill>
                <a:latin typeface="Times New Roman" panose="02020603050405020304" pitchFamily="18" charset="0"/>
                <a:cs typeface="Times New Roman" panose="02020603050405020304" pitchFamily="18" charset="0"/>
              </a:rPr>
              <a:t>em bé nín khóc. </a:t>
            </a:r>
          </a:p>
        </p:txBody>
      </p:sp>
      <p:sp>
        <p:nvSpPr>
          <p:cNvPr id="8" name="Rectangle 89"/>
          <p:cNvSpPr>
            <a:spLocks noChangeArrowheads="1"/>
          </p:cNvSpPr>
          <p:nvPr/>
        </p:nvSpPr>
        <p:spPr bwMode="auto">
          <a:xfrm>
            <a:off x="922905" y="1930494"/>
            <a:ext cx="6119357"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sz="2600">
                <a:solidFill>
                  <a:srgbClr val="003FBC"/>
                </a:solidFill>
                <a:latin typeface="Times New Roman" panose="02020603050405020304" pitchFamily="18" charset="0"/>
                <a:cs typeface="Times New Roman" panose="02020603050405020304" pitchFamily="18" charset="0"/>
              </a:rPr>
              <a:t>b</a:t>
            </a:r>
            <a:r>
              <a:rPr lang="en-US" altLang="en-US" sz="2600" smtClean="0">
                <a:solidFill>
                  <a:srgbClr val="0000FF"/>
                </a:solidFill>
              </a:rPr>
              <a:t>. </a:t>
            </a:r>
            <a:r>
              <a:rPr lang="en-US" altLang="en-US" sz="2600">
                <a:solidFill>
                  <a:srgbClr val="0000FF"/>
                </a:solidFill>
                <a:latin typeface="Times New Roman" panose="02020603050405020304" pitchFamily="18" charset="0"/>
                <a:cs typeface="Times New Roman" panose="02020603050405020304" pitchFamily="18" charset="0"/>
              </a:rPr>
              <a:t>Ánh mắt các bạn nhìn tôi như trách móc</a:t>
            </a:r>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smtClean="0">
                <a:solidFill>
                  <a:srgbClr val="FF0000"/>
                </a:solidFill>
                <a:latin typeface="Times New Roman" panose="02020603050405020304" pitchFamily="18" charset="0"/>
                <a:cs typeface="Times New Roman" panose="02020603050405020304" pitchFamily="18" charset="0"/>
              </a:rPr>
              <a:t>“Vì </a:t>
            </a:r>
            <a:r>
              <a:rPr lang="en-US" altLang="en-US" sz="2600">
                <a:solidFill>
                  <a:srgbClr val="FF0000"/>
                </a:solidFill>
                <a:latin typeface="Times New Roman" panose="02020603050405020304" pitchFamily="18" charset="0"/>
                <a:cs typeface="Times New Roman" panose="02020603050405020304" pitchFamily="18" charset="0"/>
              </a:rPr>
              <a:t>sao cậu lại làm phiền lòng cô như </a:t>
            </a:r>
            <a:r>
              <a:rPr lang="en-US" altLang="en-US" sz="2600">
                <a:solidFill>
                  <a:srgbClr val="FF0000"/>
                </a:solidFill>
                <a:latin typeface="Times New Roman" panose="02020603050405020304" pitchFamily="18" charset="0"/>
                <a:cs typeface="Times New Roman" panose="02020603050405020304" pitchFamily="18" charset="0"/>
              </a:rPr>
              <a:t>vậy</a:t>
            </a:r>
            <a:r>
              <a:rPr lang="en-US" altLang="en-US" sz="2600" smtClean="0">
                <a:solidFill>
                  <a:srgbClr val="FF0000"/>
                </a:solidFill>
                <a:latin typeface="Times New Roman" panose="02020603050405020304" pitchFamily="18" charset="0"/>
                <a:cs typeface="Times New Roman" panose="02020603050405020304" pitchFamily="18" charset="0"/>
              </a:rPr>
              <a:t>?”</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0" name="Rectangle 91"/>
          <p:cNvSpPr>
            <a:spLocks noChangeArrowheads="1"/>
          </p:cNvSpPr>
          <p:nvPr/>
        </p:nvSpPr>
        <p:spPr bwMode="auto">
          <a:xfrm>
            <a:off x="7200673" y="1940967"/>
            <a:ext cx="3143250"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Thể hiện ý </a:t>
            </a:r>
            <a:r>
              <a:rPr lang="en-US" altLang="en-US" sz="2600">
                <a:solidFill>
                  <a:srgbClr val="FF0000"/>
                </a:solidFill>
                <a:latin typeface="Times New Roman" panose="02020603050405020304" pitchFamily="18" charset="0"/>
                <a:cs typeface="Times New Roman" panose="02020603050405020304" pitchFamily="18" charset="0"/>
              </a:rPr>
              <a:t>chê </a:t>
            </a:r>
            <a:r>
              <a:rPr lang="en-US" altLang="en-US" sz="2600" smtClean="0">
                <a:solidFill>
                  <a:srgbClr val="FF0000"/>
                </a:solidFill>
                <a:latin typeface="Times New Roman" panose="02020603050405020304" pitchFamily="18" charset="0"/>
                <a:cs typeface="Times New Roman" panose="02020603050405020304" pitchFamily="18" charset="0"/>
              </a:rPr>
              <a:t>trách.</a:t>
            </a:r>
            <a:endParaRPr lang="en-US" altLang="en-US" sz="2600">
              <a:solidFill>
                <a:srgbClr val="FF0000"/>
              </a:solidFill>
              <a:latin typeface="Times New Roman" panose="02020603050405020304" pitchFamily="18" charset="0"/>
              <a:cs typeface="Times New Roman" panose="02020603050405020304" pitchFamily="18" charset="0"/>
            </a:endParaRPr>
          </a:p>
        </p:txBody>
      </p:sp>
      <p:sp>
        <p:nvSpPr>
          <p:cNvPr id="11" name="Rectangle 102"/>
          <p:cNvSpPr>
            <a:spLocks noChangeArrowheads="1"/>
          </p:cNvSpPr>
          <p:nvPr/>
        </p:nvSpPr>
        <p:spPr bwMode="auto">
          <a:xfrm>
            <a:off x="922905" y="3160270"/>
            <a:ext cx="5849709" cy="89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600">
                <a:solidFill>
                  <a:srgbClr val="0000FF"/>
                </a:solidFill>
                <a:latin typeface="Times New Roman" panose="02020603050405020304" pitchFamily="18" charset="0"/>
                <a:cs typeface="Times New Roman" panose="02020603050405020304" pitchFamily="18" charset="0"/>
              </a:rPr>
              <a:t>c. Chị tôi cười: “ </a:t>
            </a:r>
            <a:r>
              <a:rPr lang="en-US" altLang="en-US" sz="2600">
                <a:solidFill>
                  <a:srgbClr val="FF0000"/>
                </a:solidFill>
                <a:latin typeface="Times New Roman" panose="02020603050405020304" pitchFamily="18" charset="0"/>
                <a:cs typeface="Times New Roman" panose="02020603050405020304" pitchFamily="18" charset="0"/>
              </a:rPr>
              <a:t>Em vẽ thế này mà bảo  là con ngựa à? </a:t>
            </a:r>
            <a:r>
              <a:rPr lang="en-US" altLang="en-US" sz="2600">
                <a:solidFill>
                  <a:srgbClr val="0000FF"/>
                </a:solidFill>
                <a:latin typeface="Times New Roman" panose="02020603050405020304" pitchFamily="18" charset="0"/>
                <a:cs typeface="Times New Roman" panose="02020603050405020304" pitchFamily="18" charset="0"/>
              </a:rPr>
              <a:t>”</a:t>
            </a:r>
            <a:endParaRPr lang="en-US" altLang="en-US" sz="2600">
              <a:solidFill>
                <a:srgbClr val="0000FF"/>
              </a:solidFill>
              <a:latin typeface=".VnArial" panose="020B7200000000000000" pitchFamily="34" charset="0"/>
            </a:endParaRPr>
          </a:p>
        </p:txBody>
      </p:sp>
      <p:sp>
        <p:nvSpPr>
          <p:cNvPr id="12" name="Rectangle 105"/>
          <p:cNvSpPr>
            <a:spLocks noChangeArrowheads="1"/>
          </p:cNvSpPr>
          <p:nvPr/>
        </p:nvSpPr>
        <p:spPr bwMode="auto">
          <a:xfrm>
            <a:off x="7167222" y="3144083"/>
            <a:ext cx="4025900" cy="1292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Chị </a:t>
            </a:r>
            <a:r>
              <a:rPr lang="en-US" altLang="en-US" sz="2600">
                <a:solidFill>
                  <a:srgbClr val="FF0000"/>
                </a:solidFill>
                <a:latin typeface="Times New Roman" panose="02020603050405020304" pitchFamily="18" charset="0"/>
                <a:cs typeface="Times New Roman" panose="02020603050405020304" pitchFamily="18" charset="0"/>
              </a:rPr>
              <a:t>chê</a:t>
            </a:r>
            <a:r>
              <a:rPr lang="en-US" altLang="en-US" sz="2600">
                <a:solidFill>
                  <a:srgbClr val="0000FF"/>
                </a:solidFill>
                <a:latin typeface="Times New Roman" panose="02020603050405020304" pitchFamily="18" charset="0"/>
                <a:cs typeface="Times New Roman" panose="02020603050405020304" pitchFamily="18" charset="0"/>
              </a:rPr>
              <a:t> em vẽ không giống </a:t>
            </a:r>
            <a:r>
              <a:rPr lang="en-US" altLang="en-US" sz="2600">
                <a:solidFill>
                  <a:srgbClr val="0000FF"/>
                </a:solidFill>
                <a:latin typeface="Times New Roman" panose="02020603050405020304" pitchFamily="18" charset="0"/>
                <a:cs typeface="Times New Roman" panose="02020603050405020304" pitchFamily="18" charset="0"/>
              </a:rPr>
              <a:t>con </a:t>
            </a:r>
            <a:r>
              <a:rPr lang="en-US" altLang="en-US" sz="2600" smtClean="0">
                <a:solidFill>
                  <a:srgbClr val="0000FF"/>
                </a:solidFill>
                <a:latin typeface="Times New Roman" panose="02020603050405020304" pitchFamily="18" charset="0"/>
                <a:cs typeface="Times New Roman" panose="02020603050405020304" pitchFamily="18" charset="0"/>
              </a:rPr>
              <a:t>ngựa. </a:t>
            </a:r>
            <a:r>
              <a:rPr lang="en-US" altLang="en-US" sz="2600"/>
              <a:t>	</a:t>
            </a:r>
          </a:p>
          <a:p>
            <a:pPr eaLnBrk="1" hangingPunct="1"/>
            <a:endParaRPr lang="en-US" altLang="en-US" sz="2600">
              <a:solidFill>
                <a:srgbClr val="0000FF"/>
              </a:solidFill>
              <a:latin typeface=".VnTime" panose="020B7200000000000000" pitchFamily="34" charset="0"/>
            </a:endParaRPr>
          </a:p>
        </p:txBody>
      </p:sp>
      <p:sp>
        <p:nvSpPr>
          <p:cNvPr id="13" name="Text Box 112"/>
          <p:cNvSpPr txBox="1">
            <a:spLocks noChangeArrowheads="1"/>
          </p:cNvSpPr>
          <p:nvPr/>
        </p:nvSpPr>
        <p:spPr bwMode="auto">
          <a:xfrm>
            <a:off x="901929" y="4312038"/>
            <a:ext cx="6050187" cy="18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2600">
                <a:solidFill>
                  <a:srgbClr val="0000FF"/>
                </a:solidFill>
                <a:latin typeface="Times New Roman" panose="02020603050405020304" pitchFamily="18" charset="0"/>
                <a:cs typeface="Times New Roman" panose="02020603050405020304" pitchFamily="18" charset="0"/>
              </a:rPr>
              <a:t>d. Bà cụ hỏi một người đang đứng vơ vẩn trước bến xe: “</a:t>
            </a:r>
            <a:r>
              <a:rPr lang="vi-VN" altLang="en-US" sz="2600">
                <a:solidFill>
                  <a:srgbClr val="FF0000"/>
                </a:solidFill>
                <a:latin typeface="Times New Roman" panose="02020603050405020304" pitchFamily="18" charset="0"/>
                <a:cs typeface="Times New Roman" panose="02020603050405020304" pitchFamily="18" charset="0"/>
              </a:rPr>
              <a:t>Chú có thể xem giúp tôi mấy giờ có xe đi miền Đông không? </a:t>
            </a:r>
            <a:r>
              <a:rPr lang="vi-VN" altLang="en-US" sz="2600">
                <a:solidFill>
                  <a:srgbClr val="0000FF"/>
                </a:solidFill>
                <a:latin typeface="Times New Roman" panose="02020603050405020304" pitchFamily="18" charset="0"/>
                <a:cs typeface="Times New Roman" panose="02020603050405020304" pitchFamily="18" charset="0"/>
              </a:rPr>
              <a:t>”</a:t>
            </a:r>
          </a:p>
          <a:p>
            <a:pPr algn="just" eaLnBrk="1" hangingPunct="1">
              <a:spcBef>
                <a:spcPct val="50000"/>
              </a:spcBef>
            </a:pPr>
            <a:endParaRPr lang="en-US" altLang="en-US" sz="2600">
              <a:solidFill>
                <a:srgbClr val="0000FF"/>
              </a:solidFill>
              <a:latin typeface=".VnTime" panose="020B7200000000000000" pitchFamily="34" charset="0"/>
            </a:endParaRPr>
          </a:p>
        </p:txBody>
      </p:sp>
      <p:sp>
        <p:nvSpPr>
          <p:cNvPr id="14" name="Rectangle 114"/>
          <p:cNvSpPr>
            <a:spLocks noChangeArrowheads="1"/>
          </p:cNvSpPr>
          <p:nvPr/>
        </p:nvSpPr>
        <p:spPr bwMode="auto">
          <a:xfrm>
            <a:off x="7219722" y="4375313"/>
            <a:ext cx="3869191" cy="4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600">
                <a:solidFill>
                  <a:srgbClr val="0000FF"/>
                </a:solidFill>
                <a:latin typeface="Times New Roman" panose="02020603050405020304" pitchFamily="18" charset="0"/>
                <a:cs typeface="Times New Roman" panose="02020603050405020304" pitchFamily="18" charset="0"/>
              </a:rPr>
              <a:t>Bà cụ </a:t>
            </a:r>
            <a:r>
              <a:rPr lang="en-US" altLang="en-US" sz="2600">
                <a:solidFill>
                  <a:srgbClr val="FF0000"/>
                </a:solidFill>
                <a:latin typeface="Times New Roman" panose="02020603050405020304" pitchFamily="18" charset="0"/>
                <a:cs typeface="Times New Roman" panose="02020603050405020304" pitchFamily="18" charset="0"/>
              </a:rPr>
              <a:t>nhờ cậy </a:t>
            </a:r>
            <a:r>
              <a:rPr lang="en-US" altLang="en-US" sz="2600">
                <a:solidFill>
                  <a:srgbClr val="0000FF"/>
                </a:solidFill>
                <a:latin typeface="Times New Roman" panose="02020603050405020304" pitchFamily="18" charset="0"/>
                <a:cs typeface="Times New Roman" panose="02020603050405020304" pitchFamily="18" charset="0"/>
              </a:rPr>
              <a:t>giúp </a:t>
            </a:r>
            <a:r>
              <a:rPr lang="en-US" altLang="en-US" sz="2600" smtClean="0">
                <a:solidFill>
                  <a:srgbClr val="0000FF"/>
                </a:solidFill>
                <a:latin typeface="Times New Roman" panose="02020603050405020304" pitchFamily="18" charset="0"/>
                <a:cs typeface="Times New Roman" panose="02020603050405020304" pitchFamily="18" charset="0"/>
              </a:rPr>
              <a:t>đỡ.</a:t>
            </a:r>
            <a:r>
              <a:rPr lang="en-US" altLang="en-US" sz="2600">
                <a:solidFill>
                  <a:srgbClr val="0000FF"/>
                </a:solidFill>
                <a:latin typeface=".VnTime" panose="020B7200000000000000" pitchFamily="34" charset="0"/>
              </a:rPr>
              <a:t>	</a:t>
            </a:r>
          </a:p>
        </p:txBody>
      </p:sp>
    </p:spTree>
    <p:extLst>
      <p:ext uri="{BB962C8B-B14F-4D97-AF65-F5344CB8AC3E}">
        <p14:creationId xmlns:p14="http://schemas.microsoft.com/office/powerpoint/2010/main" val="188705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5853" y="1873731"/>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3335247"/>
            <a:ext cx="10691019" cy="1505694"/>
            <a:chOff x="-26657" y="1747250"/>
            <a:chExt cx="8955744" cy="1506557"/>
          </a:xfrm>
        </p:grpSpPr>
        <p:sp>
          <p:nvSpPr>
            <p:cNvPr id="13" name="Rectangle 12">
              <a:extLst>
                <a:ext uri="{FF2B5EF4-FFF2-40B4-BE49-F238E27FC236}">
                  <a16:creationId xmlns:a16="http://schemas.microsoft.com/office/drawing/2014/main"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1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230784" y="144168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81402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7"/>
          <p:cNvSpPr txBox="1">
            <a:spLocks noChangeArrowheads="1"/>
          </p:cNvSpPr>
          <p:nvPr/>
        </p:nvSpPr>
        <p:spPr bwMode="auto">
          <a:xfrm>
            <a:off x="1153884" y="651061"/>
            <a:ext cx="9804401" cy="5530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14000"/>
              </a:lnSpc>
            </a:pPr>
            <a:r>
              <a:rPr lang="en-US" altLang="en-US" sz="2600" b="1" smtClean="0">
                <a:latin typeface="Times New Roman" panose="02020603050405020304" pitchFamily="18" charset="0"/>
                <a:cs typeface="Times New Roman" panose="02020603050405020304" pitchFamily="18" charset="0"/>
              </a:rPr>
              <a:t>Bài 2: </a:t>
            </a:r>
            <a:r>
              <a:rPr lang="en-US" altLang="en-US" sz="2600" b="1">
                <a:latin typeface="Times New Roman" panose="02020603050405020304" pitchFamily="18" charset="0"/>
                <a:cs typeface="Times New Roman" panose="02020603050405020304" pitchFamily="18" charset="0"/>
              </a:rPr>
              <a:t>Đặt câu phù hợp với các tình huống cho sau đây:</a:t>
            </a:r>
          </a:p>
          <a:p>
            <a:pPr algn="just" eaLnBrk="1" hangingPunct="1">
              <a:lnSpc>
                <a:spcPct val="114000"/>
              </a:lnSpc>
            </a:pPr>
            <a:r>
              <a:rPr lang="vi-VN" altLang="en-US" sz="26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p>
          <a:p>
            <a:pPr algn="just" eaLnBrk="1" hangingPunct="1">
              <a:lnSpc>
                <a:spcPct val="114000"/>
              </a:lnSpc>
            </a:pPr>
            <a:r>
              <a:rPr lang="en-US" altLang="en-US" sz="2600" smtClean="0">
                <a:solidFill>
                  <a:srgbClr val="006600"/>
                </a:solidFill>
                <a:latin typeface="Times New Roman" panose="02020603050405020304" pitchFamily="18" charset="0"/>
                <a:cs typeface="Times New Roman" panose="02020603050405020304" pitchFamily="18" charset="0"/>
              </a:rPr>
              <a:t>b</a:t>
            </a:r>
            <a:r>
              <a:rPr lang="en-US" altLang="en-US" sz="2600">
                <a:solidFill>
                  <a:srgbClr val="006600"/>
                </a:solidFill>
                <a:latin typeface="Times New Roman" panose="02020603050405020304" pitchFamily="18" charset="0"/>
                <a:cs typeface="Times New Roman" panose="02020603050405020304" pitchFamily="18" charset="0"/>
              </a:rPr>
              <a:t>. Đến nhà  một bạn cùng lớp, em thấy nhà rất sạch sẽ, đồ đạc sắp xếp gọn gàng, ngăn nắp. Hãy dùng hình thức câu hỏi để khen bạn.</a:t>
            </a:r>
          </a:p>
          <a:p>
            <a:pPr algn="just" eaLnBrk="1" hangingPunct="1">
              <a:lnSpc>
                <a:spcPct val="114000"/>
              </a:lnSpc>
            </a:pPr>
            <a:r>
              <a:rPr lang="vi-VN" altLang="en-US" sz="2600" smtClean="0">
                <a:solidFill>
                  <a:srgbClr val="FF0066"/>
                </a:solidFill>
                <a:latin typeface="Times New Roman" panose="02020603050405020304" pitchFamily="18" charset="0"/>
                <a:cs typeface="Times New Roman" panose="02020603050405020304" pitchFamily="18" charset="0"/>
              </a:rPr>
              <a:t>c. Trong giờ kiểm tra, em làm sai một bài tập, mãi đến khi về nhà em mới nghĩ ra. Em có thể tự trách mình bằng câu hỏi như thế nào?</a:t>
            </a:r>
          </a:p>
          <a:p>
            <a:pPr algn="just" eaLnBrk="1" hangingPunct="1">
              <a:lnSpc>
                <a:spcPct val="114000"/>
              </a:lnSpc>
            </a:pPr>
            <a:r>
              <a:rPr lang="vi-VN" altLang="en-US" sz="2600" smtClean="0">
                <a:solidFill>
                  <a:srgbClr val="9900FF"/>
                </a:solidFill>
                <a:latin typeface="Times New Roman" panose="02020603050405020304" pitchFamily="18" charset="0"/>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2600">
              <a:solidFill>
                <a:srgbClr val="99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9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270113" y="908278"/>
            <a:ext cx="9834109" cy="233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vi-VN" altLang="en-US" sz="3200">
                <a:solidFill>
                  <a:srgbClr val="0000FF"/>
                </a:solidFill>
                <a:latin typeface="Times New Roman" panose="02020603050405020304" pitchFamily="18" charset="0"/>
                <a:cs typeface="Times New Roman" panose="02020603050405020304" pitchFamily="18" charset="0"/>
              </a:rPr>
              <a:t>a. Trong giờ sinh hoạt đầu tuần của toàn trường, em đang chăm chú nghe cô hiệu trưởng nói thì một bạn ngồi cạnh hỏi chuyện em. Em hãy dùng hình thức câu hỏi để nói với bạn: Chờ xong giờ sinh hoạt sẽ nói chuyện.</a:t>
            </a:r>
            <a:endParaRPr lang="vi-VN" altLang="en-US" sz="3200">
              <a:solidFill>
                <a:srgbClr val="0000FF"/>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1958067" y="3839028"/>
            <a:ext cx="8458200" cy="1077212"/>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vi-VN" altLang="en-US" sz="3200" b="1" smtClean="0">
                <a:solidFill>
                  <a:srgbClr val="FF0000"/>
                </a:solidFill>
                <a:latin typeface="Times New Roman" panose="02020603050405020304" pitchFamily="18" charset="0"/>
                <a:cs typeface="Times New Roman" panose="02020603050405020304" pitchFamily="18" charset="0"/>
              </a:rPr>
              <a:t>Bạn </a:t>
            </a:r>
            <a:r>
              <a:rPr lang="vi-VN" altLang="en-US" sz="3200" b="1">
                <a:solidFill>
                  <a:srgbClr val="FF0000"/>
                </a:solidFill>
                <a:latin typeface="Times New Roman" panose="02020603050405020304" pitchFamily="18" charset="0"/>
                <a:cs typeface="Times New Roman" panose="02020603050405020304" pitchFamily="18" charset="0"/>
              </a:rPr>
              <a:t>có thể chờ hết giờ sinh hoạt, chúng mình cùng nói chuyện được </a:t>
            </a:r>
            <a:r>
              <a:rPr lang="vi-VN" altLang="en-US" sz="3200" b="1">
                <a:solidFill>
                  <a:srgbClr val="FF0000"/>
                </a:solidFill>
                <a:latin typeface="Times New Roman" panose="02020603050405020304" pitchFamily="18" charset="0"/>
                <a:cs typeface="Times New Roman" panose="02020603050405020304" pitchFamily="18" charset="0"/>
              </a:rPr>
              <a:t>không</a:t>
            </a:r>
            <a:r>
              <a:rPr lang="vi-VN" altLang="en-US" sz="3200" b="1" smtClean="0">
                <a:solidFill>
                  <a:srgbClr val="FF0000"/>
                </a:solidFill>
                <a:latin typeface="Times New Roman" panose="02020603050405020304" pitchFamily="18" charset="0"/>
                <a:cs typeface="Times New Roman" panose="02020603050405020304" pitchFamily="18" charset="0"/>
              </a:rPr>
              <a:t>?</a:t>
            </a:r>
            <a:endParaRPr lang="vi-VN"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3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en-US" altLang="en-US" sz="3200">
                <a:solidFill>
                  <a:srgbClr val="006600"/>
                </a:solidFill>
                <a:latin typeface="Times New Roman" panose="02020603050405020304" pitchFamily="18" charset="0"/>
                <a:cs typeface="Times New Roman" panose="02020603050405020304" pitchFamily="18" charset="0"/>
              </a:rPr>
              <a:t>b. Đến nhà  một bạn cùng lớp, em thấy nhà rất sạch sẽ, đồ đạc sắp xếp gọn gàng, ngăn nắp. Hãy dùng hình thức câu hỏi để khen bạn.</a:t>
            </a:r>
            <a:endParaRPr lang="en-US" altLang="en-US" sz="3200">
              <a:solidFill>
                <a:srgbClr val="006600"/>
              </a:solidFill>
              <a:latin typeface="Times New Roman" panose="02020603050405020304" pitchFamily="18" charset="0"/>
              <a:cs typeface="Times New Roman" panose="02020603050405020304" pitchFamily="18" charset="0"/>
            </a:endParaRPr>
          </a:p>
        </p:txBody>
      </p:sp>
      <p:sp>
        <p:nvSpPr>
          <p:cNvPr id="3" name="Text Box 11"/>
          <p:cNvSpPr txBox="1">
            <a:spLocks noChangeArrowheads="1"/>
          </p:cNvSpPr>
          <p:nvPr/>
        </p:nvSpPr>
        <p:spPr bwMode="auto">
          <a:xfrm>
            <a:off x="2133600" y="3505201"/>
            <a:ext cx="8305800" cy="646325"/>
          </a:xfrm>
          <a:prstGeom prst="rect">
            <a:avLst/>
          </a:prstGeom>
          <a:solidFill>
            <a:schemeClr val="accent1">
              <a:lumMod val="40000"/>
              <a:lumOff val="60000"/>
            </a:schemeClr>
          </a:solidFill>
          <a:ln>
            <a:noFill/>
          </a:ln>
          <a:effec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smtClean="0">
                <a:solidFill>
                  <a:srgbClr val="FF0000"/>
                </a:solidFill>
                <a:latin typeface="Times New Roman" panose="02020603050405020304" pitchFamily="18" charset="0"/>
                <a:cs typeface="Times New Roman" panose="02020603050405020304" pitchFamily="18" charset="0"/>
              </a:rPr>
              <a:t>Sao </a:t>
            </a:r>
            <a:r>
              <a:rPr lang="en-US" altLang="en-US" sz="3600" b="1">
                <a:solidFill>
                  <a:srgbClr val="FF0000"/>
                </a:solidFill>
                <a:latin typeface="Times New Roman" panose="02020603050405020304" pitchFamily="18" charset="0"/>
                <a:cs typeface="Times New Roman" panose="02020603050405020304" pitchFamily="18" charset="0"/>
              </a:rPr>
              <a:t>nhà bạn sạch sẽ, ngăn nắp </a:t>
            </a:r>
            <a:r>
              <a:rPr lang="en-US" altLang="en-US" sz="3600" b="1">
                <a:solidFill>
                  <a:srgbClr val="FF0000"/>
                </a:solidFill>
                <a:latin typeface="Times New Roman" panose="02020603050405020304" pitchFamily="18" charset="0"/>
                <a:cs typeface="Times New Roman" panose="02020603050405020304" pitchFamily="18" charset="0"/>
              </a:rPr>
              <a:t>thế</a:t>
            </a:r>
            <a:r>
              <a:rPr lang="en-US" altLang="en-US" sz="3600" b="1" smtClean="0">
                <a:solidFill>
                  <a:srgbClr val="FF0000"/>
                </a:solidFill>
                <a:latin typeface="Times New Roman" panose="02020603050405020304" pitchFamily="18" charset="0"/>
                <a:cs typeface="Times New Roman" panose="02020603050405020304" pitchFamily="18" charset="0"/>
              </a:rPr>
              <a:t>?</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322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1240003"/>
            <a:ext cx="9274630" cy="1732334"/>
          </a:xfrm>
          <a:prstGeom prst="rect">
            <a:avLst/>
          </a:prstGeom>
        </p:spPr>
        <p:txBody>
          <a:bodyPr wrap="square">
            <a:spAutoFit/>
          </a:bodyPr>
          <a:lstStyle/>
          <a:p>
            <a:pPr algn="just">
              <a:lnSpc>
                <a:spcPct val="114000"/>
              </a:lnSpc>
            </a:pPr>
            <a:r>
              <a:rPr lang="vi-VN" altLang="en-US" sz="3200">
                <a:solidFill>
                  <a:srgbClr val="FF0066"/>
                </a:solidFill>
                <a:cs typeface="Times New Roman" panose="02020603050405020304" pitchFamily="18" charset="0"/>
              </a:rPr>
              <a:t>c. Trong giờ kiểm tra, em làm sai một bài tập, mãi đến khi về nhà em mới nghĩ ra. Em có thể tự trách mình bằng câu hỏi như thế nào?</a:t>
            </a:r>
          </a:p>
        </p:txBody>
      </p:sp>
      <p:sp>
        <p:nvSpPr>
          <p:cNvPr id="3" name="Text Box 11"/>
          <p:cNvSpPr txBox="1">
            <a:spLocks noChangeArrowheads="1"/>
          </p:cNvSpPr>
          <p:nvPr/>
        </p:nvSpPr>
        <p:spPr bwMode="auto">
          <a:xfrm>
            <a:off x="1719941" y="3679373"/>
            <a:ext cx="8737602" cy="584769"/>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Bài toán không khó sao mình </a:t>
            </a:r>
            <a:r>
              <a:rPr lang="en-US" altLang="en-US" sz="3200" b="1">
                <a:solidFill>
                  <a:srgbClr val="FF0000"/>
                </a:solidFill>
                <a:latin typeface="Times New Roman" panose="02020603050405020304" pitchFamily="18" charset="0"/>
                <a:cs typeface="Times New Roman" panose="02020603050405020304" pitchFamily="18" charset="0"/>
              </a:rPr>
              <a:t>lại </a:t>
            </a:r>
            <a:r>
              <a:rPr lang="en-US" altLang="en-US" sz="3200" b="1" smtClean="0">
                <a:solidFill>
                  <a:srgbClr val="FF0000"/>
                </a:solidFill>
                <a:latin typeface="Times New Roman" panose="02020603050405020304" pitchFamily="18" charset="0"/>
                <a:cs typeface="Times New Roman" panose="02020603050405020304" pitchFamily="18" charset="0"/>
              </a:rPr>
              <a:t>làm </a:t>
            </a:r>
            <a:r>
              <a:rPr lang="en-US" altLang="en-US" sz="3200" b="1">
                <a:solidFill>
                  <a:srgbClr val="FF0000"/>
                </a:solidFill>
                <a:latin typeface="Times New Roman" panose="02020603050405020304" pitchFamily="18" charset="0"/>
                <a:cs typeface="Times New Roman" panose="02020603050405020304" pitchFamily="18" charset="0"/>
              </a:rPr>
              <a:t>sai vậy nhỉ?</a:t>
            </a:r>
          </a:p>
        </p:txBody>
      </p:sp>
    </p:spTree>
    <p:extLst>
      <p:ext uri="{BB962C8B-B14F-4D97-AF65-F5344CB8AC3E}">
        <p14:creationId xmlns:p14="http://schemas.microsoft.com/office/powerpoint/2010/main" val="275574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1427" y="1240003"/>
            <a:ext cx="9274630" cy="2293705"/>
          </a:xfrm>
          <a:prstGeom prst="rect">
            <a:avLst/>
          </a:prstGeom>
        </p:spPr>
        <p:txBody>
          <a:bodyPr wrap="square">
            <a:spAutoFit/>
          </a:bodyPr>
          <a:lstStyle/>
          <a:p>
            <a:pPr algn="just">
              <a:lnSpc>
                <a:spcPct val="114000"/>
              </a:lnSpc>
            </a:pPr>
            <a:r>
              <a:rPr lang="vi-VN" altLang="en-US" sz="3200">
                <a:solidFill>
                  <a:srgbClr val="9900FF"/>
                </a:solidFill>
                <a:cs typeface="Times New Roman" panose="02020603050405020304" pitchFamily="18" charset="0"/>
              </a:rPr>
              <a:t>d. Em và các bạn trao đổi về các trò chơi. Bạn Linh bảo: “Đá cầu là thích nhất.” Bạn Nam lại nói: “Chơi bi thích hơn.” Em hãy dùng hình thức câu hỏi để nêu ý kiến của mình: chơi diều cũng thú vị. </a:t>
            </a:r>
            <a:endParaRPr lang="vi-VN" altLang="en-US" sz="3200">
              <a:solidFill>
                <a:srgbClr val="9900FF"/>
              </a:solidFill>
              <a:cs typeface="Times New Roman" panose="02020603050405020304" pitchFamily="18" charset="0"/>
            </a:endParaRPr>
          </a:p>
        </p:txBody>
      </p:sp>
      <p:sp>
        <p:nvSpPr>
          <p:cNvPr id="3" name="Text Box 11"/>
          <p:cNvSpPr txBox="1">
            <a:spLocks noChangeArrowheads="1"/>
          </p:cNvSpPr>
          <p:nvPr/>
        </p:nvSpPr>
        <p:spPr bwMode="auto">
          <a:xfrm>
            <a:off x="2641598" y="3998686"/>
            <a:ext cx="6894287" cy="646325"/>
          </a:xfrm>
          <a:prstGeom prst="rect">
            <a:avLst/>
          </a:prstGeom>
          <a:solidFill>
            <a:schemeClr val="accent1">
              <a:lumMod val="40000"/>
              <a:lumOff val="60000"/>
            </a:schemeClr>
          </a:solidFill>
          <a:ln>
            <a:noFill/>
          </a:ln>
          <a:effec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vi-VN" altLang="en-US" sz="3600" b="1">
                <a:solidFill>
                  <a:srgbClr val="FF0000"/>
                </a:solidFill>
                <a:latin typeface="Times New Roman" panose="02020603050405020304" pitchFamily="18" charset="0"/>
                <a:cs typeface="Times New Roman" panose="02020603050405020304" pitchFamily="18" charset="0"/>
              </a:rPr>
              <a:t>Chơi diều cũng thú vị đấy chứ?</a:t>
            </a:r>
          </a:p>
        </p:txBody>
      </p:sp>
    </p:spTree>
    <p:extLst>
      <p:ext uri="{BB962C8B-B14F-4D97-AF65-F5344CB8AC3E}">
        <p14:creationId xmlns:p14="http://schemas.microsoft.com/office/powerpoint/2010/main" val="41415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0" y="2667000"/>
            <a:ext cx="7543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p>
        </p:txBody>
      </p:sp>
      <p:graphicFrame>
        <p:nvGraphicFramePr>
          <p:cNvPr id="3" name="Group 9"/>
          <p:cNvGraphicFramePr>
            <a:graphicFrameLocks noGrp="1"/>
          </p:cNvGraphicFramePr>
          <p:nvPr>
            <p:extLst>
              <p:ext uri="{D42A27DB-BD31-4B8C-83A1-F6EECF244321}">
                <p14:modId xmlns:p14="http://schemas.microsoft.com/office/powerpoint/2010/main" val="3143483966"/>
              </p:ext>
            </p:extLst>
          </p:nvPr>
        </p:nvGraphicFramePr>
        <p:xfrm>
          <a:off x="986972" y="2209800"/>
          <a:ext cx="10058400" cy="3543300"/>
        </p:xfrm>
        <a:graphic>
          <a:graphicData uri="http://schemas.openxmlformats.org/drawingml/2006/table">
            <a:tbl>
              <a:tblPr/>
              <a:tblGrid>
                <a:gridCol w="738231">
                  <a:extLst>
                    <a:ext uri="{9D8B030D-6E8A-4147-A177-3AD203B41FA5}">
                      <a16:colId xmlns:a16="http://schemas.microsoft.com/office/drawing/2014/main" val="20000"/>
                    </a:ext>
                  </a:extLst>
                </a:gridCol>
                <a:gridCol w="9320169">
                  <a:extLst>
                    <a:ext uri="{9D8B030D-6E8A-4147-A177-3AD203B41FA5}">
                      <a16:colId xmlns:a16="http://schemas.microsoft.com/office/drawing/2014/main" val="20001"/>
                    </a:ext>
                  </a:extLst>
                </a:gridCol>
              </a:tblGrid>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rPr>
                        <a:t>a</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0"/>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rPr>
                        <a:t>b</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1"/>
                  </a:ext>
                </a:extLst>
              </a:tr>
              <a:tr h="94456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rPr>
                        <a:t>c</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2"/>
                  </a:ext>
                </a:extLst>
              </a:tr>
              <a:tr h="8270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smtClean="0">
                          <a:ln>
                            <a:noFill/>
                          </a:ln>
                          <a:solidFill>
                            <a:srgbClr val="FF0000"/>
                          </a:solidFill>
                          <a:effectLst/>
                          <a:latin typeface="Times New Roman" panose="02020603050405020304" pitchFamily="18" charset="0"/>
                        </a:rPr>
                        <a:t>d</a:t>
                      </a:r>
                      <a:endParaRPr kumimoji="0" lang="en-US" altLang="en-US" sz="2800" b="1" i="0" u="none" strike="noStrike" cap="none" normalizeH="0" baseline="0">
                        <a:ln>
                          <a:noFill/>
                        </a:ln>
                        <a:solidFill>
                          <a:srgbClr val="FF0000"/>
                        </a:solidFill>
                        <a:effectLst/>
                        <a:latin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dirty="0">
                        <a:ln>
                          <a:noFill/>
                        </a:ln>
                        <a:solidFill>
                          <a:srgbClr val="0000FF"/>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DF4AA"/>
                    </a:solidFill>
                  </a:tcPr>
                </a:tc>
                <a:extLst>
                  <a:ext uri="{0D108BD9-81ED-4DB2-BD59-A6C34878D82A}">
                    <a16:rowId xmlns:a16="http://schemas.microsoft.com/office/drawing/2014/main" val="10003"/>
                  </a:ext>
                </a:extLst>
              </a:tr>
            </a:tbl>
          </a:graphicData>
        </a:graphic>
      </p:graphicFrame>
      <p:sp>
        <p:nvSpPr>
          <p:cNvPr id="4" name="Text Box 26"/>
          <p:cNvSpPr txBox="1">
            <a:spLocks noChangeArrowheads="1"/>
          </p:cNvSpPr>
          <p:nvPr/>
        </p:nvSpPr>
        <p:spPr bwMode="auto">
          <a:xfrm>
            <a:off x="2075542" y="2412056"/>
            <a:ext cx="89698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solidFill>
                  <a:srgbClr val="0000FF"/>
                </a:solidFill>
                <a:latin typeface="Times New Roman" panose="02020603050405020304" pitchFamily="18" charset="0"/>
                <a:cs typeface="Times New Roman" panose="02020603050405020304" pitchFamily="18" charset="0"/>
              </a:rPr>
              <a:t>Bạn </a:t>
            </a:r>
            <a:r>
              <a:rPr lang="en-US" altLang="en-US" sz="2800">
                <a:solidFill>
                  <a:srgbClr val="0000FF"/>
                </a:solidFill>
                <a:latin typeface="Times New Roman" panose="02020603050405020304" pitchFamily="18" charset="0"/>
                <a:cs typeface="Times New Roman" panose="02020603050405020304" pitchFamily="18" charset="0"/>
              </a:rPr>
              <a:t>chờ hết giờ sinh hoạt rồi hãy nói chuyện có được không?</a:t>
            </a:r>
          </a:p>
        </p:txBody>
      </p:sp>
      <p:sp>
        <p:nvSpPr>
          <p:cNvPr id="5" name="Text Box 27"/>
          <p:cNvSpPr txBox="1">
            <a:spLocks noChangeArrowheads="1"/>
          </p:cNvSpPr>
          <p:nvPr/>
        </p:nvSpPr>
        <p:spPr bwMode="auto">
          <a:xfrm>
            <a:off x="2075542" y="3367087"/>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Sao </a:t>
            </a:r>
            <a:r>
              <a:rPr lang="en-US" altLang="en-US" sz="2800">
                <a:solidFill>
                  <a:srgbClr val="0000FF"/>
                </a:solidFill>
                <a:latin typeface="Times New Roman" panose="02020603050405020304" pitchFamily="18" charset="0"/>
                <a:cs typeface="Times New Roman" panose="02020603050405020304" pitchFamily="18" charset="0"/>
              </a:rPr>
              <a:t>nhà bạn sạch sẽ, gọn gàng và ngăn nắp thế?</a:t>
            </a:r>
            <a:endParaRPr lang="en-US" altLang="en-US" sz="2800">
              <a:latin typeface="Times New Roman" panose="02020603050405020304" pitchFamily="18" charset="0"/>
              <a:cs typeface="Times New Roman" panose="02020603050405020304" pitchFamily="18" charset="0"/>
            </a:endParaRPr>
          </a:p>
        </p:txBody>
      </p:sp>
      <p:sp>
        <p:nvSpPr>
          <p:cNvPr id="6" name="Text Box 28"/>
          <p:cNvSpPr txBox="1">
            <a:spLocks noChangeArrowheads="1"/>
          </p:cNvSpPr>
          <p:nvPr/>
        </p:nvSpPr>
        <p:spPr bwMode="auto">
          <a:xfrm>
            <a:off x="2075542" y="4219576"/>
            <a:ext cx="7696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Bài </a:t>
            </a:r>
            <a:r>
              <a:rPr lang="en-US" altLang="en-US" sz="2800">
                <a:solidFill>
                  <a:srgbClr val="0000FF"/>
                </a:solidFill>
                <a:latin typeface="Times New Roman" panose="02020603050405020304" pitchFamily="18" charset="0"/>
                <a:cs typeface="Times New Roman" panose="02020603050405020304" pitchFamily="18" charset="0"/>
              </a:rPr>
              <a:t>toán dễ vậy, sao mình lại không làm được nhỉ?</a:t>
            </a:r>
            <a:endParaRPr lang="en-US" altLang="en-US" sz="2800">
              <a:latin typeface="Times New Roman" panose="02020603050405020304" pitchFamily="18" charset="0"/>
              <a:cs typeface="Times New Roman" panose="02020603050405020304" pitchFamily="18" charset="0"/>
            </a:endParaRPr>
          </a:p>
        </p:txBody>
      </p:sp>
      <p:sp>
        <p:nvSpPr>
          <p:cNvPr id="7" name="Text Box 29"/>
          <p:cNvSpPr txBox="1">
            <a:spLocks noChangeArrowheads="1"/>
          </p:cNvSpPr>
          <p:nvPr/>
        </p:nvSpPr>
        <p:spPr bwMode="auto">
          <a:xfrm>
            <a:off x="2075542" y="5093609"/>
            <a:ext cx="7391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smtClean="0">
                <a:solidFill>
                  <a:srgbClr val="0000FF"/>
                </a:solidFill>
                <a:latin typeface="Times New Roman" panose="02020603050405020304" pitchFamily="18" charset="0"/>
                <a:cs typeface="Times New Roman" panose="02020603050405020304" pitchFamily="18" charset="0"/>
              </a:rPr>
              <a:t>Chơi </a:t>
            </a:r>
            <a:r>
              <a:rPr lang="en-US" altLang="en-US" sz="2800">
                <a:solidFill>
                  <a:srgbClr val="0000FF"/>
                </a:solidFill>
                <a:latin typeface="Times New Roman" panose="02020603050405020304" pitchFamily="18" charset="0"/>
                <a:cs typeface="Times New Roman" panose="02020603050405020304" pitchFamily="18" charset="0"/>
              </a:rPr>
              <a:t>diều cũng thú vị đấy chứ?</a:t>
            </a:r>
          </a:p>
        </p:txBody>
      </p:sp>
      <p:sp>
        <p:nvSpPr>
          <p:cNvPr id="8" name="Text Box 33"/>
          <p:cNvSpPr txBox="1">
            <a:spLocks noChangeArrowheads="1"/>
          </p:cNvSpPr>
          <p:nvPr/>
        </p:nvSpPr>
        <p:spPr bwMode="auto">
          <a:xfrm>
            <a:off x="2739571" y="1069036"/>
            <a:ext cx="8668657" cy="58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14000"/>
              </a:lnSpc>
            </a:pPr>
            <a:r>
              <a:rPr lang="en-US" altLang="en-US" sz="2800" b="1">
                <a:latin typeface="Times New Roman" panose="02020603050405020304" pitchFamily="18" charset="0"/>
                <a:cs typeface="Times New Roman" panose="02020603050405020304" pitchFamily="18" charset="0"/>
              </a:rPr>
              <a:t>Bài 2: Đặt câu phù hợp với các </a:t>
            </a:r>
            <a:r>
              <a:rPr lang="en-US" altLang="en-US" sz="2800" b="1">
                <a:latin typeface="Times New Roman" panose="02020603050405020304" pitchFamily="18" charset="0"/>
                <a:cs typeface="Times New Roman" panose="02020603050405020304" pitchFamily="18" charset="0"/>
              </a:rPr>
              <a:t>tình </a:t>
            </a:r>
            <a:r>
              <a:rPr lang="en-US" altLang="en-US" sz="2800" b="1" smtClean="0">
                <a:latin typeface="Times New Roman" panose="02020603050405020304" pitchFamily="18" charset="0"/>
                <a:cs typeface="Times New Roman" panose="02020603050405020304" pitchFamily="18" charset="0"/>
              </a:rPr>
              <a:t>huống:</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84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4"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5">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1"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6">
                                            <p:txEl>
                                              <p:pRg st="0" end="0"/>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28"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5853" y="1873731"/>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3335247"/>
            <a:ext cx="10691019" cy="1505694"/>
            <a:chOff x="-26657" y="1747250"/>
            <a:chExt cx="8955744" cy="1506557"/>
          </a:xfrm>
        </p:grpSpPr>
        <p:sp>
          <p:nvSpPr>
            <p:cNvPr id="13" name="Rectangle 12">
              <a:extLst>
                <a:ext uri="{FF2B5EF4-FFF2-40B4-BE49-F238E27FC236}">
                  <a16:creationId xmlns:a16="http://schemas.microsoft.com/office/drawing/2014/main"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026481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928915" y="1026886"/>
            <a:ext cx="1065348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200">
                <a:latin typeface="Times New Roman" panose="02020603050405020304" pitchFamily="18" charset="0"/>
                <a:cs typeface="Times New Roman" panose="02020603050405020304" pitchFamily="18" charset="0"/>
              </a:rPr>
              <a:t> </a:t>
            </a:r>
            <a:r>
              <a:rPr lang="en-US" altLang="en-US" sz="3200" b="1" smtClean="0">
                <a:latin typeface="Times New Roman" panose="02020603050405020304" pitchFamily="18" charset="0"/>
                <a:cs typeface="Times New Roman" panose="02020603050405020304" pitchFamily="18" charset="0"/>
              </a:rPr>
              <a:t>Bài 3</a:t>
            </a:r>
            <a:r>
              <a:rPr lang="en-US" altLang="en-US" sz="3200" b="1">
                <a:latin typeface="Times New Roman" panose="02020603050405020304" pitchFamily="18" charset="0"/>
                <a:cs typeface="Times New Roman" panose="02020603050405020304" pitchFamily="18" charset="0"/>
              </a:rPr>
              <a:t>. Hãy nêu một vài tình huống có thể dùng câu hỏi để:</a:t>
            </a:r>
          </a:p>
          <a:p>
            <a:pPr algn="just" eaLnBrk="1" hangingPunct="1"/>
            <a:r>
              <a:rPr lang="en-US" altLang="en-US" sz="3200" smtClean="0">
                <a:latin typeface="Times New Roman" panose="02020603050405020304" pitchFamily="18" charset="0"/>
                <a:cs typeface="Times New Roman" panose="02020603050405020304" pitchFamily="18" charset="0"/>
              </a:rPr>
              <a:t> 	a</a:t>
            </a:r>
            <a:r>
              <a:rPr lang="en-US" altLang="en-US" sz="3200">
                <a:latin typeface="Times New Roman" panose="02020603050405020304" pitchFamily="18" charset="0"/>
                <a:cs typeface="Times New Roman" panose="02020603050405020304" pitchFamily="18" charset="0"/>
              </a:rPr>
              <a:t>. Tỏ thái độ khen, chê.</a:t>
            </a:r>
          </a:p>
          <a:p>
            <a:pPr algn="just" eaLnBrk="1" hangingPunct="1"/>
            <a:r>
              <a:rPr lang="en-US" altLang="en-US" sz="3200" smtClean="0">
                <a:latin typeface="Times New Roman" panose="02020603050405020304" pitchFamily="18" charset="0"/>
                <a:cs typeface="Times New Roman" panose="02020603050405020304" pitchFamily="18" charset="0"/>
              </a:rPr>
              <a:t>	b</a:t>
            </a:r>
            <a:r>
              <a:rPr lang="en-US" altLang="en-US" sz="3200">
                <a:latin typeface="Times New Roman" panose="02020603050405020304" pitchFamily="18" charset="0"/>
                <a:cs typeface="Times New Roman" panose="02020603050405020304" pitchFamily="18" charset="0"/>
              </a:rPr>
              <a:t>. Khẳng định, phủ định.</a:t>
            </a:r>
          </a:p>
          <a:p>
            <a:pPr algn="just" eaLnBrk="1" hangingPunct="1"/>
            <a:r>
              <a:rPr lang="en-US" altLang="en-US" sz="3200" smtClean="0">
                <a:latin typeface="Times New Roman" panose="02020603050405020304" pitchFamily="18" charset="0"/>
                <a:cs typeface="Times New Roman" panose="02020603050405020304" pitchFamily="18" charset="0"/>
              </a:rPr>
              <a:t>	c</a:t>
            </a:r>
            <a:r>
              <a:rPr lang="en-US" altLang="en-US" sz="3200">
                <a:latin typeface="Times New Roman" panose="02020603050405020304" pitchFamily="18" charset="0"/>
                <a:cs typeface="Times New Roman" panose="02020603050405020304" pitchFamily="18" charset="0"/>
              </a:rPr>
              <a:t>. Thể hiện yêu cầu, mong muốn.</a:t>
            </a:r>
          </a:p>
        </p:txBody>
      </p:sp>
    </p:spTree>
    <p:extLst>
      <p:ext uri="{BB962C8B-B14F-4D97-AF65-F5344CB8AC3E}">
        <p14:creationId xmlns:p14="http://schemas.microsoft.com/office/powerpoint/2010/main" val="2393270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950686" y="771978"/>
            <a:ext cx="1048657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latin typeface="Times New Roman" panose="02020603050405020304" pitchFamily="18" charset="0"/>
                <a:cs typeface="Times New Roman" panose="02020603050405020304" pitchFamily="18" charset="0"/>
              </a:rPr>
              <a:t>a) Tỏ thái độ khen, chê:</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Tối qua, bé rất nghịch, bôi mực hết sách của em. Em tức quá, kêu lên: “</a:t>
            </a:r>
            <a:r>
              <a:rPr lang="en-US" altLang="en-US" sz="2800" b="1">
                <a:solidFill>
                  <a:srgbClr val="FF3300"/>
                </a:solidFill>
                <a:latin typeface="Times New Roman" panose="02020603050405020304" pitchFamily="18" charset="0"/>
                <a:cs typeface="Times New Roman" panose="02020603050405020304" pitchFamily="18" charset="0"/>
              </a:rPr>
              <a:t>Sao em hư thế nhỉ?</a:t>
            </a:r>
            <a:r>
              <a:rPr lang="en-US" altLang="en-US" sz="2800" b="1">
                <a:solidFill>
                  <a:srgbClr val="0000FF"/>
                </a:solidFill>
                <a:latin typeface="Times New Roman" panose="02020603050405020304" pitchFamily="18" charset="0"/>
                <a:cs typeface="Times New Roman" panose="02020603050405020304" pitchFamily="18" charset="0"/>
              </a:rPr>
              <a:t> Anh không chơi với em nữa”.</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gái em học mẫu giáo chiều qua mang về phiếu bé ngoan. Em khen bé: </a:t>
            </a:r>
            <a:r>
              <a:rPr lang="en-US" altLang="en-US" sz="2800" b="1">
                <a:solidFill>
                  <a:srgbClr val="FF3300"/>
                </a:solidFill>
                <a:latin typeface="Times New Roman" panose="02020603050405020304" pitchFamily="18" charset="0"/>
                <a:cs typeface="Times New Roman" panose="02020603050405020304" pitchFamily="18" charset="0"/>
              </a:rPr>
              <a:t>“Sao bé ngoan thế nhỉ?”</a:t>
            </a:r>
          </a:p>
          <a:p>
            <a:pPr algn="just" eaLnBrk="1" hangingPunct="1"/>
            <a:r>
              <a:rPr lang="en-US" altLang="en-US" sz="2800" b="1">
                <a:latin typeface="Times New Roman" panose="02020603050405020304" pitchFamily="18" charset="0"/>
                <a:cs typeface="Times New Roman" panose="02020603050405020304" pitchFamily="18" charset="0"/>
              </a:rPr>
              <a:t>b) Khẳng định, phủ định:</a:t>
            </a:r>
          </a:p>
          <a:p>
            <a:pPr algn="just" eaLnBrk="1" hangingPunct="1"/>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Một bạn chỉ thích ăn táo. Em nói với bạn: </a:t>
            </a:r>
            <a:r>
              <a:rPr lang="en-US" altLang="en-US" sz="2800" b="1">
                <a:solidFill>
                  <a:srgbClr val="FF3300"/>
                </a:solidFill>
                <a:latin typeface="Times New Roman" panose="02020603050405020304" pitchFamily="18" charset="0"/>
                <a:cs typeface="Times New Roman" panose="02020603050405020304" pitchFamily="18" charset="0"/>
              </a:rPr>
              <a:t>“Ăn mận cũng hay chứ?”</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Bạn thấy em nói vậy thì bĩu môi: </a:t>
            </a:r>
            <a:r>
              <a:rPr lang="en-US" altLang="en-US" sz="2800" b="1">
                <a:solidFill>
                  <a:srgbClr val="FF3300"/>
                </a:solidFill>
                <a:latin typeface="Times New Roman" panose="02020603050405020304" pitchFamily="18" charset="0"/>
                <a:cs typeface="Times New Roman" panose="02020603050405020304" pitchFamily="18" charset="0"/>
              </a:rPr>
              <a:t>“Ăn mận cho hỏng răng à?”</a:t>
            </a:r>
          </a:p>
          <a:p>
            <a:pPr algn="just" eaLnBrk="1" hangingPunct="1"/>
            <a:r>
              <a:rPr lang="en-US" altLang="en-US" sz="2800" b="1">
                <a:latin typeface="Times New Roman" panose="02020603050405020304" pitchFamily="18" charset="0"/>
                <a:cs typeface="Times New Roman" panose="02020603050405020304" pitchFamily="18" charset="0"/>
              </a:rPr>
              <a:t>c) Thể hiện yêu cầu, mong muốn</a:t>
            </a:r>
          </a:p>
          <a:p>
            <a:pPr algn="just" eaLnBrk="1" hangingPunct="1"/>
            <a:r>
              <a:rPr lang="en-US" altLang="en-US" sz="2800" b="1">
                <a:solidFill>
                  <a:srgbClr val="0000FF"/>
                </a:solidFill>
                <a:latin typeface="Times New Roman" panose="02020603050405020304" pitchFamily="18" charset="0"/>
                <a:cs typeface="Times New Roman" panose="02020603050405020304" pitchFamily="18" charset="0"/>
              </a:rPr>
              <a:t> Em trai em nhảy nhót trên giường huỳnh huỵch lúc em đang chăm chú học bài. Em bảo: </a:t>
            </a:r>
            <a:r>
              <a:rPr lang="en-US" altLang="en-US" sz="2800" b="1">
                <a:solidFill>
                  <a:srgbClr val="FF3300"/>
                </a:solidFill>
                <a:latin typeface="Times New Roman" panose="02020603050405020304" pitchFamily="18" charset="0"/>
                <a:cs typeface="Times New Roman" panose="02020603050405020304" pitchFamily="18" charset="0"/>
              </a:rPr>
              <a:t>“Em ra ngoài cho chị học bài được không?”</a:t>
            </a:r>
          </a:p>
        </p:txBody>
      </p:sp>
    </p:spTree>
    <p:extLst>
      <p:ext uri="{BB962C8B-B14F-4D97-AF65-F5344CB8AC3E}">
        <p14:creationId xmlns:p14="http://schemas.microsoft.com/office/powerpoint/2010/main" val="33362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5853" y="1873731"/>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3335247"/>
            <a:ext cx="10691019" cy="1505694"/>
            <a:chOff x="-26657" y="1747250"/>
            <a:chExt cx="8955744" cy="1506557"/>
          </a:xfrm>
        </p:grpSpPr>
        <p:sp>
          <p:nvSpPr>
            <p:cNvPr id="13" name="Rectangle 12">
              <a:extLst>
                <a:ext uri="{FF2B5EF4-FFF2-40B4-BE49-F238E27FC236}">
                  <a16:creationId xmlns:a16="http://schemas.microsoft.com/office/drawing/2014/main"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082108" y="456262"/>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3 </a:t>
            </a:r>
            <a:r>
              <a:rPr lang="en-US" sz="3000" b="1" smtClean="0">
                <a:solidFill>
                  <a:schemeClr val="tx1"/>
                </a:solidFill>
                <a:latin typeface="Times New Roman" panose="02020603050405020304" pitchFamily="18" charset="0"/>
                <a:cs typeface="Times New Roman" panose="02020603050405020304" pitchFamily="18" charset="0"/>
              </a:rPr>
              <a:t>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41247" y="357774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40016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908629" y="758371"/>
            <a:ext cx="8686800"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00"/>
                </a:solidFill>
                <a:latin typeface="Times New Roman" panose="02020603050405020304" pitchFamily="18" charset="0"/>
                <a:cs typeface="Arial" panose="020B0604020202020204" pitchFamily="34" charset="0"/>
              </a:rPr>
              <a:t>Trò chơi: “AI NHANH, AI ĐÚNG”</a:t>
            </a:r>
          </a:p>
          <a:p>
            <a:pPr eaLnBrk="1" hangingPunct="1"/>
            <a:endParaRPr lang="en-US" altLang="en-US" sz="2600" i="1">
              <a:solidFill>
                <a:srgbClr val="FF0000"/>
              </a:solidFill>
              <a:cs typeface="Arial" panose="020B0604020202020204" pitchFamily="34" charset="0"/>
            </a:endParaRPr>
          </a:p>
          <a:p>
            <a:pPr eaLnBrk="1" hangingPunct="1"/>
            <a:r>
              <a:rPr lang="en-US" altLang="en-US" sz="2600" i="1">
                <a:solidFill>
                  <a:srgbClr val="FF0000"/>
                </a:solidFill>
                <a:cs typeface="Arial" panose="020B0604020202020204" pitchFamily="34" charset="0"/>
              </a:rPr>
              <a:t> </a:t>
            </a:r>
            <a:r>
              <a:rPr lang="en-US" altLang="en-US" sz="2600" i="1">
                <a:solidFill>
                  <a:srgbClr val="FF00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 Các câu hỏi sau được dùng để làm gì?</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Con mèo nhà em hay ăn vụng. Em mắng nó </a:t>
            </a:r>
            <a:r>
              <a:rPr lang="en-US" altLang="en-US" sz="2600">
                <a:solidFill>
                  <a:srgbClr val="FF3300"/>
                </a:solidFill>
                <a:latin typeface="Times New Roman" panose="02020603050405020304" pitchFamily="18" charset="0"/>
                <a:cs typeface="Times New Roman" panose="02020603050405020304" pitchFamily="18" charset="0"/>
              </a:rPr>
              <a:t>“Sao mày hư thế?”</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Khẳng định,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nuốn.</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 Một bạn thích học tiếng Pháp. Em nói với bạn: </a:t>
            </a:r>
            <a:r>
              <a:rPr lang="en-US" altLang="en-US" sz="2600">
                <a:solidFill>
                  <a:srgbClr val="FF3300"/>
                </a:solidFill>
                <a:latin typeface="Times New Roman" panose="02020603050405020304" pitchFamily="18" charset="0"/>
                <a:cs typeface="Times New Roman" panose="02020603050405020304" pitchFamily="18" charset="0"/>
              </a:rPr>
              <a:t>“ Tiếng Anh cũng hay chứ?”</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B .     Phủ  định.</a:t>
            </a:r>
          </a:p>
          <a:p>
            <a:pPr eaLnBrk="1" hangingPunct="1"/>
            <a:r>
              <a:rPr lang="en-US" altLang="en-US" sz="2600">
                <a:solidFill>
                  <a:srgbClr val="0000FF"/>
                </a:solidFill>
                <a:latin typeface="Times New Roman" panose="02020603050405020304" pitchFamily="18" charset="0"/>
                <a:cs typeface="Times New Roman" panose="02020603050405020304" pitchFamily="18" charset="0"/>
              </a:rPr>
              <a:t>  C .     Thể hiện yêu cầu, mong muốn</a:t>
            </a:r>
            <a:r>
              <a:rPr lang="en-US" altLang="en-US" sz="2600">
                <a:cs typeface="Arial" panose="020B0604020202020204" pitchFamily="34" charset="0"/>
              </a:rPr>
              <a:t>     </a:t>
            </a:r>
            <a:endParaRPr lang="en-US" altLang="en-US" sz="2600">
              <a:solidFill>
                <a:srgbClr val="0000CC"/>
              </a:solidFill>
              <a:cs typeface="Arial" panose="020B0604020202020204" pitchFamily="34" charset="0"/>
            </a:endParaRPr>
          </a:p>
        </p:txBody>
      </p:sp>
      <p:sp>
        <p:nvSpPr>
          <p:cNvPr id="5" name="Oval 7"/>
          <p:cNvSpPr>
            <a:spLocks noChangeArrowheads="1"/>
          </p:cNvSpPr>
          <p:nvPr/>
        </p:nvSpPr>
        <p:spPr bwMode="auto">
          <a:xfrm>
            <a:off x="2061029" y="5177971"/>
            <a:ext cx="4953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
        <p:nvSpPr>
          <p:cNvPr id="7" name="Oval 8"/>
          <p:cNvSpPr>
            <a:spLocks noChangeArrowheads="1"/>
          </p:cNvSpPr>
          <p:nvPr/>
        </p:nvSpPr>
        <p:spPr bwMode="auto">
          <a:xfrm>
            <a:off x="2061030" y="2739571"/>
            <a:ext cx="481013"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A</a:t>
            </a:r>
          </a:p>
        </p:txBody>
      </p:sp>
    </p:spTree>
    <p:extLst>
      <p:ext uri="{BB962C8B-B14F-4D97-AF65-F5344CB8AC3E}">
        <p14:creationId xmlns:p14="http://schemas.microsoft.com/office/powerpoint/2010/main" val="2652537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7"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wedge">
                                      <p:cBhvr>
                                        <p:cTn id="14" dur="2000"/>
                                        <p:tgtEl>
                                          <p:spTgt spid="4">
                                            <p:txEl>
                                              <p:pRg st="3" end="3"/>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edge">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24" dur="80"/>
                                        <p:tgtEl>
                                          <p:spTgt spid="4">
                                            <p:txEl>
                                              <p:pRg st="5" end="5"/>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2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6" end="6"/>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edg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ntr" presetSubtype="0" fill="hold" nodeType="clickEffect">
                                  <p:stCondLst>
                                    <p:cond delay="0"/>
                                  </p:stCondLst>
                                  <p:iterate type="lt">
                                    <p:tmPct val="50000"/>
                                  </p:iterate>
                                  <p:childTnLst>
                                    <p:set>
                                      <p:cBhvr>
                                        <p:cTn id="47"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8"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50" dur="80"/>
                                        <p:tgtEl>
                                          <p:spTgt spid="4">
                                            <p:txEl>
                                              <p:pRg st="8" end="8"/>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4">
                                            <p:txEl>
                                              <p:pRg st="9" end="9"/>
                                            </p:txEl>
                                          </p:spTgt>
                                        </p:tgtEl>
                                        <p:attrNameLst>
                                          <p:attrName>style.visibility</p:attrName>
                                        </p:attrNameLst>
                                      </p:cBhvr>
                                      <p:to>
                                        <p:strVal val="visible"/>
                                      </p:to>
                                    </p:set>
                                    <p:anim calcmode="discrete" valueType="clr">
                                      <p:cBhvr override="childStyle">
                                        <p:cTn id="55" dur="80"/>
                                        <p:tgtEl>
                                          <p:spTgt spid="4">
                                            <p:txEl>
                                              <p:pRg st="9"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
                                            <p:txEl>
                                              <p:pRg st="9" end="9"/>
                                            </p:txEl>
                                          </p:spTgt>
                                        </p:tgtEl>
                                        <p:attrNameLst>
                                          <p:attrName>fillcolor</p:attrName>
                                        </p:attrNameLst>
                                      </p:cBhvr>
                                      <p:tavLst>
                                        <p:tav tm="0">
                                          <p:val>
                                            <p:clrVal>
                                              <a:schemeClr val="accent2"/>
                                            </p:clrVal>
                                          </p:val>
                                        </p:tav>
                                        <p:tav tm="50000">
                                          <p:val>
                                            <p:clrVal>
                                              <a:schemeClr val="hlink"/>
                                            </p:clrVal>
                                          </p:val>
                                        </p:tav>
                                      </p:tavLst>
                                    </p:anim>
                                    <p:set>
                                      <p:cBhvr>
                                        <p:cTn id="57" dur="80"/>
                                        <p:tgtEl>
                                          <p:spTgt spid="4">
                                            <p:txEl>
                                              <p:pRg st="9" end="9"/>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62"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64" dur="80"/>
                                        <p:tgtEl>
                                          <p:spTgt spid="4">
                                            <p:txEl>
                                              <p:pRg st="10" end="10"/>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69"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71" dur="80"/>
                                        <p:tgtEl>
                                          <p:spTgt spid="4">
                                            <p:txEl>
                                              <p:pRg st="11" end="11"/>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0" presetClass="entr" presetSubtype="0" fill="hold" grpId="0" nodeType="click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wedge">
                                      <p:cBhvr>
                                        <p:cTn id="7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411085" y="707573"/>
            <a:ext cx="55768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Arial" panose="020B0604020202020204" pitchFamily="34" charset="0"/>
              </a:rPr>
              <a:t>Trò chơi: “AI NHANH, AI ĐÚNG”</a:t>
            </a:r>
          </a:p>
        </p:txBody>
      </p:sp>
      <p:sp>
        <p:nvSpPr>
          <p:cNvPr id="8" name="Rectangle 7"/>
          <p:cNvSpPr>
            <a:spLocks noChangeArrowheads="1"/>
          </p:cNvSpPr>
          <p:nvPr/>
        </p:nvSpPr>
        <p:spPr bwMode="auto">
          <a:xfrm>
            <a:off x="2006147" y="1317172"/>
            <a:ext cx="85058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FF3300"/>
                </a:solidFill>
                <a:cs typeface="Arial" panose="020B0604020202020204" pitchFamily="34" charset="0"/>
              </a:rPr>
              <a:t>       </a:t>
            </a:r>
            <a:r>
              <a:rPr lang="en-US" altLang="en-US" sz="2800">
                <a:solidFill>
                  <a:srgbClr val="FF3300"/>
                </a:solidFill>
                <a:latin typeface="Times New Roman" panose="02020603050405020304" pitchFamily="18" charset="0"/>
                <a:cs typeface="Times New Roman" panose="02020603050405020304" pitchFamily="18" charset="0"/>
              </a:rPr>
              <a:t>Em hãy chọn chữ cái đặt trước câu trả lời đúng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Các câu hỏi sau được dùng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Tôi đang học bài, bé Lan đến ôm cổ tôi. Tôi bảo: </a:t>
            </a:r>
            <a:r>
              <a:rPr lang="en-US" altLang="en-US" sz="2800">
                <a:solidFill>
                  <a:srgbClr val="FF0000"/>
                </a:solidFill>
                <a:latin typeface="Times New Roman" panose="02020603050405020304" pitchFamily="18" charset="0"/>
                <a:cs typeface="Times New Roman" panose="02020603050405020304" pitchFamily="18" charset="0"/>
              </a:rPr>
              <a:t>“Em ra ngoài cho chị học bài được không?”</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   Tỏ thái độ khen, chê.</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    Thể hiện yêu cầu, mong muốn.</a:t>
            </a:r>
          </a:p>
          <a:p>
            <a:pPr eaLnBrk="1" hangingPunct="1"/>
            <a:endParaRPr lang="en-US" altLang="en-US" sz="2800">
              <a:solidFill>
                <a:srgbClr val="0000FF"/>
              </a:solidFill>
              <a:latin typeface="Times New Roman" panose="02020603050405020304" pitchFamily="18" charset="0"/>
              <a:cs typeface="Times New Roman" panose="02020603050405020304" pitchFamily="18" charset="0"/>
            </a:endParaRP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C .     Khẳng đinh, phủ định.</a:t>
            </a:r>
          </a:p>
        </p:txBody>
      </p:sp>
      <p:sp>
        <p:nvSpPr>
          <p:cNvPr id="9" name="Oval 8"/>
          <p:cNvSpPr>
            <a:spLocks noChangeArrowheads="1"/>
          </p:cNvSpPr>
          <p:nvPr/>
        </p:nvSpPr>
        <p:spPr bwMode="auto">
          <a:xfrm>
            <a:off x="2206171" y="4288972"/>
            <a:ext cx="5334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3300"/>
                </a:solidFill>
                <a:latin typeface="Times New Roman" panose="02020603050405020304" pitchFamily="18" charset="0"/>
                <a:cs typeface="Arial" panose="020B0604020202020204" pitchFamily="34" charset="0"/>
              </a:rPr>
              <a:t>B</a:t>
            </a:r>
          </a:p>
        </p:txBody>
      </p:sp>
    </p:spTree>
    <p:extLst>
      <p:ext uri="{BB962C8B-B14F-4D97-AF65-F5344CB8AC3E}">
        <p14:creationId xmlns:p14="http://schemas.microsoft.com/office/powerpoint/2010/main" val="1395663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7"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8">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14"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16" dur="80"/>
                                        <p:tgtEl>
                                          <p:spTgt spid="8">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8">
                                            <p:txEl>
                                              <p:pRg st="6" end="6"/>
                                            </p:txEl>
                                          </p:spTgt>
                                        </p:tgtEl>
                                        <p:attrNameLst>
                                          <p:attrName>style.visibility</p:attrName>
                                        </p:attrNameLst>
                                      </p:cBhvr>
                                      <p:to>
                                        <p:strVal val="visible"/>
                                      </p:to>
                                    </p:set>
                                    <p:anim calcmode="discrete" valueType="clr">
                                      <p:cBhvr override="childStyle">
                                        <p:cTn id="21" dur="80"/>
                                        <p:tgtEl>
                                          <p:spTgt spid="8">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xEl>
                                              <p:pRg st="6" end="6"/>
                                            </p:txEl>
                                          </p:spTgt>
                                        </p:tgtEl>
                                        <p:attrNameLst>
                                          <p:attrName>fillcolor</p:attrName>
                                        </p:attrNameLst>
                                      </p:cBhvr>
                                      <p:tavLst>
                                        <p:tav tm="0">
                                          <p:val>
                                            <p:clrVal>
                                              <a:schemeClr val="accent2"/>
                                            </p:clrVal>
                                          </p:val>
                                        </p:tav>
                                        <p:tav tm="50000">
                                          <p:val>
                                            <p:clrVal>
                                              <a:schemeClr val="hlink"/>
                                            </p:clrVal>
                                          </p:val>
                                        </p:tav>
                                      </p:tavLst>
                                    </p:anim>
                                    <p:set>
                                      <p:cBhvr>
                                        <p:cTn id="23" dur="80"/>
                                        <p:tgtEl>
                                          <p:spTgt spid="8">
                                            <p:txEl>
                                              <p:pRg st="6" end="6"/>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8">
                                            <p:txEl>
                                              <p:pRg st="8" end="8"/>
                                            </p:txEl>
                                          </p:spTgt>
                                        </p:tgtEl>
                                        <p:attrNameLst>
                                          <p:attrName>style.visibility</p:attrName>
                                        </p:attrNameLst>
                                      </p:cBhvr>
                                      <p:to>
                                        <p:strVal val="visible"/>
                                      </p:to>
                                    </p:set>
                                    <p:anim calcmode="discrete" valueType="clr">
                                      <p:cBhvr override="childStyle">
                                        <p:cTn id="28" dur="80"/>
                                        <p:tgtEl>
                                          <p:spTgt spid="8">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xEl>
                                              <p:pRg st="8" end="8"/>
                                            </p:txEl>
                                          </p:spTgt>
                                        </p:tgtEl>
                                        <p:attrNameLst>
                                          <p:attrName>fillcolor</p:attrName>
                                        </p:attrNameLst>
                                      </p:cBhvr>
                                      <p:tavLst>
                                        <p:tav tm="0">
                                          <p:val>
                                            <p:clrVal>
                                              <a:schemeClr val="accent2"/>
                                            </p:clrVal>
                                          </p:val>
                                        </p:tav>
                                        <p:tav tm="50000">
                                          <p:val>
                                            <p:clrVal>
                                              <a:schemeClr val="hlink"/>
                                            </p:clrVal>
                                          </p:val>
                                        </p:tav>
                                      </p:tavLst>
                                    </p:anim>
                                    <p:set>
                                      <p:cBhvr>
                                        <p:cTn id="30" dur="80"/>
                                        <p:tgtEl>
                                          <p:spTgt spid="8">
                                            <p:txEl>
                                              <p:pRg st="8" end="8"/>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edge">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Ngoài mục đích hỏi, câu hỏi còn được dùng để làm gì?</a:t>
            </a:r>
            <a:endParaRPr lang="en-US" sz="3200" dirty="0">
              <a:solidFill>
                <a:schemeClr val="tx1"/>
              </a:solidFill>
            </a:endParaRPr>
          </a:p>
        </p:txBody>
      </p:sp>
      <p:sp>
        <p:nvSpPr>
          <p:cNvPr id="6" name="Double Wave 5"/>
          <p:cNvSpPr/>
          <p:nvPr/>
        </p:nvSpPr>
        <p:spPr>
          <a:xfrm>
            <a:off x="1132116"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p>
          <a:p>
            <a:pPr algn="ctr"/>
            <a:r>
              <a:rPr lang="en-US" sz="3200" b="1" smtClean="0">
                <a:solidFill>
                  <a:schemeClr val="tx1"/>
                </a:solidFill>
                <a:latin typeface="Times New Roman" panose="02020603050405020304" pitchFamily="18" charset="0"/>
                <a:cs typeface="Times New Roman" panose="02020603050405020304" pitchFamily="18" charset="0"/>
              </a:rPr>
              <a:t>Mở rộng vốn từ: Đồ chơi - Trò chơi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1262743" y="1092200"/>
            <a:ext cx="949234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1</a:t>
            </a:r>
            <a:r>
              <a:rPr lang="en-US" altLang="en-US" sz="2800" b="1" smtClean="0">
                <a:solidFill>
                  <a:srgbClr val="FF0000"/>
                </a:solidFill>
                <a:latin typeface="Times New Roman" panose="02020603050405020304" pitchFamily="18" charset="0"/>
                <a:cs typeface="Times New Roman" panose="02020603050405020304" pitchFamily="18" charset="0"/>
              </a:rPr>
              <a:t>. Tìm </a:t>
            </a:r>
            <a:r>
              <a:rPr lang="en-US" altLang="en-US" sz="2800" b="1">
                <a:solidFill>
                  <a:srgbClr val="FF0000"/>
                </a:solidFill>
                <a:latin typeface="Times New Roman" panose="02020603050405020304" pitchFamily="18" charset="0"/>
                <a:cs typeface="Times New Roman" panose="02020603050405020304" pitchFamily="18" charset="0"/>
              </a:rPr>
              <a:t>từ nghi vấn trong câu hỏi sau:</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Có phải chú bé đất trở thành chú Đất Nung không?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Chú bé Đất trở thành chú Đất Nung, phải không?</a:t>
            </a: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2. Trong các câu dưới đây, câu nào không phải là câu hỏi và không được dùng dấu chấm hỏi?</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a. Bạn có thích chơi diều không?</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b. Thử xem ai khéo tay hơn nào?     </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Thử xem ai khéo tay hơn nào.</a:t>
            </a:r>
          </a:p>
          <a:p>
            <a:pPr eaLnBrk="1" hangingPunct="1"/>
            <a:r>
              <a:rPr lang="en-US" altLang="en-US" sz="2800" b="1">
                <a:solidFill>
                  <a:srgbClr val="FF0000"/>
                </a:solidFill>
                <a:latin typeface="Times New Roman" panose="02020603050405020304" pitchFamily="18" charset="0"/>
                <a:cs typeface="Times New Roman" panose="02020603050405020304" pitchFamily="18" charset="0"/>
              </a:rPr>
              <a:t>3. Câu hỏi dùng để làm gì?</a:t>
            </a:r>
          </a:p>
          <a:p>
            <a:pPr eaLnBrk="1" hangingPunct="1"/>
            <a:r>
              <a:rPr lang="en-US" altLang="en-US" sz="2800">
                <a:solidFill>
                  <a:srgbClr val="0000FF"/>
                </a:solidFill>
                <a:latin typeface="Times New Roman" panose="02020603050405020304" pitchFamily="18" charset="0"/>
                <a:cs typeface="Times New Roman" panose="02020603050405020304" pitchFamily="18" charset="0"/>
              </a:rPr>
              <a:t>  - Câu hỏi dùng để hỏi những điều chưa biết.</a:t>
            </a:r>
          </a:p>
        </p:txBody>
      </p:sp>
      <p:sp>
        <p:nvSpPr>
          <p:cNvPr id="7" name="Line 13"/>
          <p:cNvSpPr>
            <a:spLocks noChangeShapeType="1"/>
          </p:cNvSpPr>
          <p:nvPr/>
        </p:nvSpPr>
        <p:spPr bwMode="auto">
          <a:xfrm>
            <a:off x="2164218" y="1931988"/>
            <a:ext cx="990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4"/>
          <p:cNvSpPr>
            <a:spLocks noChangeShapeType="1"/>
          </p:cNvSpPr>
          <p:nvPr/>
        </p:nvSpPr>
        <p:spPr bwMode="auto">
          <a:xfrm>
            <a:off x="8258629" y="1946275"/>
            <a:ext cx="95794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5"/>
          <p:cNvSpPr>
            <a:spLocks noChangeShapeType="1"/>
          </p:cNvSpPr>
          <p:nvPr/>
        </p:nvSpPr>
        <p:spPr bwMode="auto">
          <a:xfrm>
            <a:off x="7397524" y="2360613"/>
            <a:ext cx="1371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17"/>
          <p:cNvSpPr>
            <a:spLocks noChangeArrowheads="1"/>
          </p:cNvSpPr>
          <p:nvPr/>
        </p:nvSpPr>
        <p:spPr bwMode="auto">
          <a:xfrm>
            <a:off x="1536701" y="3651250"/>
            <a:ext cx="533400" cy="533400"/>
          </a:xfrm>
          <a:prstGeom prst="ellipse">
            <a:avLst/>
          </a:prstGeom>
          <a:solidFill>
            <a:schemeClr val="accent1"/>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latin typeface=".VnTime" panose="020B7200000000000000" pitchFamily="34" charset="0"/>
              </a:rPr>
              <a:t>b</a:t>
            </a:r>
          </a:p>
        </p:txBody>
      </p:sp>
      <p:sp>
        <p:nvSpPr>
          <p:cNvPr id="13" name="Line 18"/>
          <p:cNvSpPr>
            <a:spLocks noChangeShapeType="1"/>
          </p:cNvSpPr>
          <p:nvPr/>
        </p:nvSpPr>
        <p:spPr bwMode="auto">
          <a:xfrm>
            <a:off x="2158774" y="4344307"/>
            <a:ext cx="5334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plus(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plus(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1000"/>
                                        <p:tgtEl>
                                          <p:spTgt spid="6">
                                            <p:txEl>
                                              <p:pRg st="3" end="3"/>
                                            </p:txEl>
                                          </p:spTgt>
                                        </p:tgtEl>
                                      </p:cBhvr>
                                    </p:animEffect>
                                    <p:anim calcmode="lin" valueType="num">
                                      <p:cBhvr>
                                        <p:cTn id="4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fade">
                                      <p:cBhvr>
                                        <p:cTn id="44" dur="1000"/>
                                        <p:tgtEl>
                                          <p:spTgt spid="6">
                                            <p:txEl>
                                              <p:pRg st="4" end="4"/>
                                            </p:txEl>
                                          </p:spTgt>
                                        </p:tgtEl>
                                      </p:cBhvr>
                                    </p:animEffect>
                                    <p:anim calcmode="lin" valueType="num">
                                      <p:cBhvr>
                                        <p:cTn id="4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4" end="4"/>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24" presetClass="entr" presetSubtype="0" fill="hold" nodeType="with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to="" calcmode="lin" valueType="num">
                                      <p:cBhvr>
                                        <p:cTn id="63" dur="1" fill="hold"/>
                                        <p:tgtEl>
                                          <p:spTgt spid="6">
                                            <p:txEl>
                                              <p:pRg st="6" end="6"/>
                                            </p:txEl>
                                          </p:spTgt>
                                        </p:tgtEl>
                                        <p:attrNameLst>
                                          <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 to="" calcmode="lin" valueType="num">
                                      <p:cBhvr>
                                        <p:cTn id="68" dur="1" fill="hold"/>
                                        <p:tgtEl>
                                          <p:spTgt spid="6">
                                            <p:txEl>
                                              <p:pRg st="7" end="7"/>
                                            </p:txEl>
                                          </p:spTgt>
                                        </p:tgtEl>
                                        <p:attrNameLst>
                                          <p:attrName/>
                                        </p:attrNameLst>
                                      </p:cBhvr>
                                    </p:anim>
                                  </p:childTnLst>
                                </p:cTn>
                              </p:par>
                            </p:childTnLst>
                          </p:cTn>
                        </p:par>
                      </p:childTnLst>
                    </p:cTn>
                  </p:par>
                  <p:par>
                    <p:cTn id="69" fill="hold">
                      <p:stCondLst>
                        <p:cond delay="indefinite"/>
                      </p:stCondLst>
                      <p:childTnLst>
                        <p:par>
                          <p:cTn id="70" fill="hold">
                            <p:stCondLst>
                              <p:cond delay="0"/>
                            </p:stCondLst>
                            <p:childTnLst>
                              <p:par>
                                <p:cTn id="71" presetID="27" presetClass="entr" presetSubtype="0" fill="hold" nodeType="clickEffect">
                                  <p:stCondLst>
                                    <p:cond delay="0"/>
                                  </p:stCondLst>
                                  <p:iterate type="lt">
                                    <p:tmPct val="50000"/>
                                  </p:iterate>
                                  <p:childTnLst>
                                    <p:set>
                                      <p:cBhvr>
                                        <p:cTn id="72" dur="1" fill="hold">
                                          <p:stCondLst>
                                            <p:cond delay="0"/>
                                          </p:stCondLst>
                                        </p:cTn>
                                        <p:tgtEl>
                                          <p:spTgt spid="6">
                                            <p:txEl>
                                              <p:pRg st="8" end="8"/>
                                            </p:txEl>
                                          </p:spTgt>
                                        </p:tgtEl>
                                        <p:attrNameLst>
                                          <p:attrName>style.visibility</p:attrName>
                                        </p:attrNameLst>
                                      </p:cBhvr>
                                      <p:to>
                                        <p:strVal val="visible"/>
                                      </p:to>
                                    </p:set>
                                    <p:anim calcmode="discrete" valueType="clr">
                                      <p:cBhvr override="childStyle">
                                        <p:cTn id="73" dur="80"/>
                                        <p:tgtEl>
                                          <p:spTgt spid="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4" dur="80"/>
                                        <p:tgtEl>
                                          <p:spTgt spid="6">
                                            <p:txEl>
                                              <p:pRg st="8" end="8"/>
                                            </p:txEl>
                                          </p:spTgt>
                                        </p:tgtEl>
                                        <p:attrNameLst>
                                          <p:attrName>fillcolor</p:attrName>
                                        </p:attrNameLst>
                                      </p:cBhvr>
                                      <p:tavLst>
                                        <p:tav tm="0">
                                          <p:val>
                                            <p:clrVal>
                                              <a:schemeClr val="accent2"/>
                                            </p:clrVal>
                                          </p:val>
                                        </p:tav>
                                        <p:tav tm="50000">
                                          <p:val>
                                            <p:clrVal>
                                              <a:schemeClr val="hlink"/>
                                            </p:clrVal>
                                          </p:val>
                                        </p:tav>
                                      </p:tavLst>
                                    </p:anim>
                                    <p:set>
                                      <p:cBhvr>
                                        <p:cTn id="75" dur="80"/>
                                        <p:tgtEl>
                                          <p:spTgt spid="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09008" y="1414864"/>
            <a:ext cx="9574306"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Dùng câu hỏi vào </a:t>
            </a:r>
          </a:p>
          <a:p>
            <a:pPr algn="ctr"/>
            <a:r>
              <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mục đích khác</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5853" y="1873731"/>
            <a:ext cx="10668809" cy="1005680"/>
            <a:chOff x="-8052" y="1699617"/>
            <a:chExt cx="9408277"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thêm được một số tác dụng khác của câu hỏi. </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593643" y="3335247"/>
            <a:ext cx="10691019" cy="1505694"/>
            <a:chOff x="-26657" y="1747250"/>
            <a:chExt cx="8955744" cy="1506557"/>
          </a:xfrm>
        </p:grpSpPr>
        <p:sp>
          <p:nvSpPr>
            <p:cNvPr id="13" name="Rectangle 12">
              <a:extLst>
                <a:ext uri="{FF2B5EF4-FFF2-40B4-BE49-F238E27FC236}">
                  <a16:creationId xmlns:a16="http://schemas.microsoft.com/office/drawing/2014/main" id="{1C59C6FF-16F6-4D4A-8D30-C9647637D21A}"/>
                </a:ext>
              </a:extLst>
            </p:cNvPr>
            <p:cNvSpPr/>
            <p:nvPr/>
          </p:nvSpPr>
          <p:spPr>
            <a:xfrm>
              <a:off x="657898" y="1747250"/>
              <a:ext cx="8271189" cy="1506557"/>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sz="2800" smtClean="0">
                  <a:solidFill>
                    <a:schemeClr val="tx1"/>
                  </a:solidFill>
                  <a:latin typeface="Times New Roman" panose="02020603050405020304" pitchFamily="18" charset="0"/>
                  <a:cs typeface="Times New Roman" panose="02020603050405020304" pitchFamily="18" charset="0"/>
                </a:rPr>
                <a:t>Biết dùng câu hỏi vào mục đích khác: thái độ khen, chê, sự khẳng định, phủ định, yêu cầu, mong muốn trong những tình huống khác nhau.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212231"/>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61144" y="1059677"/>
            <a:ext cx="9898742" cy="5262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endParaRPr lang="en-US" altLang="en-US" sz="3200" smtClean="0">
              <a:latin typeface="Times New Roman" panose="02020603050405020304" pitchFamily="18" charset="0"/>
              <a:cs typeface="Times New Roman" panose="02020603050405020304" pitchFamily="18" charset="0"/>
            </a:endParaRPr>
          </a:p>
          <a:p>
            <a:pPr algn="just" eaLnBrk="1" hangingPunct="1"/>
            <a:r>
              <a:rPr lang="vi-VN" altLang="en-US" sz="3200" smtClean="0">
                <a:latin typeface="Times New Roman" panose="02020603050405020304" pitchFamily="18" charset="0"/>
                <a:cs typeface="Times New Roman" panose="02020603050405020304" pitchFamily="18" charset="0"/>
              </a:rPr>
              <a:t>Ông Hòn Rấm cười bảo:</a:t>
            </a:r>
          </a:p>
          <a:p>
            <a:pPr algn="just" eaLnBrk="1" hangingPunct="1"/>
            <a:r>
              <a:rPr lang="en-US" altLang="en-US" sz="3200" smtClean="0">
                <a:latin typeface="Times New Roman" panose="02020603050405020304" pitchFamily="18" charset="0"/>
                <a:cs typeface="Times New Roman" panose="02020603050405020304" pitchFamily="18" charset="0"/>
              </a:rPr>
              <a:t>- Sao chú mày nhát thế? Đất có thể nung trong lửa kia mà!</a:t>
            </a:r>
          </a:p>
          <a:p>
            <a:pPr algn="just" eaLnBrk="1" hangingPunct="1"/>
            <a:r>
              <a:rPr lang="en-US" altLang="en-US" sz="3200" smtClean="0">
                <a:latin typeface="Times New Roman" panose="02020603050405020304" pitchFamily="18" charset="0"/>
                <a:cs typeface="Times New Roman" panose="02020603050405020304" pitchFamily="18" charset="0"/>
              </a:rPr>
              <a:t>Chú bé Đất ngạc nhiên hỏi lại:</a:t>
            </a:r>
          </a:p>
          <a:p>
            <a:pPr algn="just" eaLnBrk="1" hangingPunct="1"/>
            <a:r>
              <a:rPr lang="en-US" altLang="en-US" sz="3200" smtClean="0">
                <a:latin typeface="Times New Roman" panose="02020603050405020304" pitchFamily="18" charset="0"/>
                <a:cs typeface="Times New Roman" panose="02020603050405020304" pitchFamily="18" charset="0"/>
              </a:rPr>
              <a:t>- Nung ấy ạ? </a:t>
            </a:r>
          </a:p>
          <a:p>
            <a:pPr algn="just" eaLnBrk="1" hangingPunct="1"/>
            <a:r>
              <a:rPr lang="en-US" altLang="en-US" sz="3200" smtClean="0">
                <a:latin typeface="Times New Roman" panose="02020603050405020304" pitchFamily="18" charset="0"/>
                <a:cs typeface="Times New Roman" panose="02020603050405020304" pitchFamily="18" charset="0"/>
              </a:rPr>
              <a:t>- </a:t>
            </a:r>
            <a:r>
              <a:rPr lang="vi-VN" altLang="en-US" sz="3200" smtClean="0">
                <a:latin typeface="Times New Roman" panose="02020603050405020304" pitchFamily="18" charset="0"/>
                <a:cs typeface="Times New Roman" panose="02020603050405020304" pitchFamily="18" charset="0"/>
              </a:rPr>
              <a:t>Chứ sao? Đã là người thì phải dám xông pha, làm được nhiều việc có ích.</a:t>
            </a:r>
          </a:p>
          <a:p>
            <a:pPr algn="just" eaLnBrk="1" hangingPunct="1"/>
            <a:r>
              <a:rPr lang="en-US" altLang="en-US" sz="3200" smtClean="0">
                <a:latin typeface="Times New Roman" panose="02020603050405020304" pitchFamily="18" charset="0"/>
                <a:cs typeface="Times New Roman" panose="02020603050405020304" pitchFamily="18" charset="0"/>
              </a:rPr>
              <a:t>* Tìm câu hỏi trong đoạn đối thoại trên?</a:t>
            </a:r>
          </a:p>
          <a:p>
            <a:pPr algn="just" eaLnBrk="1" hangingPunct="1">
              <a:spcBef>
                <a:spcPct val="50000"/>
              </a:spcBef>
            </a:pPr>
            <a:endParaRPr lang="en-US" altLang="en-US" sz="3200">
              <a:solidFill>
                <a:srgbClr val="FF0000"/>
              </a:solidFill>
              <a:latin typeface=".VnArial" panose="020B7200000000000000" pitchFamily="34" charset="0"/>
            </a:endParaRPr>
          </a:p>
        </p:txBody>
      </p:sp>
      <p:sp>
        <p:nvSpPr>
          <p:cNvPr id="5" name="Line 3"/>
          <p:cNvSpPr>
            <a:spLocks noChangeShapeType="1"/>
          </p:cNvSpPr>
          <p:nvPr/>
        </p:nvSpPr>
        <p:spPr bwMode="auto">
          <a:xfrm flipV="1">
            <a:off x="1458686" y="3003492"/>
            <a:ext cx="3505199" cy="9524"/>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6" name="Line 4"/>
          <p:cNvSpPr>
            <a:spLocks noChangeShapeType="1"/>
          </p:cNvSpPr>
          <p:nvPr/>
        </p:nvSpPr>
        <p:spPr bwMode="auto">
          <a:xfrm>
            <a:off x="1510621" y="3980686"/>
            <a:ext cx="170066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7" name="Line 5"/>
          <p:cNvSpPr>
            <a:spLocks noChangeShapeType="1"/>
          </p:cNvSpPr>
          <p:nvPr/>
        </p:nvSpPr>
        <p:spPr bwMode="auto">
          <a:xfrm>
            <a:off x="1556540" y="4477657"/>
            <a:ext cx="140437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sz="2800"/>
          </a:p>
        </p:txBody>
      </p:sp>
      <p:sp>
        <p:nvSpPr>
          <p:cNvPr id="8" name="Text Box 6"/>
          <p:cNvSpPr txBox="1">
            <a:spLocks noChangeArrowheads="1"/>
          </p:cNvSpPr>
          <p:nvPr/>
        </p:nvSpPr>
        <p:spPr bwMode="auto">
          <a:xfrm>
            <a:off x="1161144" y="2518197"/>
            <a:ext cx="4143375" cy="1323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a:solidFill>
                  <a:srgbClr val="0000FF"/>
                </a:solidFill>
                <a:latin typeface="Times New Roman" panose="02020603050405020304" pitchFamily="18" charset="0"/>
                <a:cs typeface="Times New Roman" panose="02020603050405020304" pitchFamily="18" charset="0"/>
              </a:rPr>
              <a:t>- Sao chú mày nhát thế? </a:t>
            </a:r>
          </a:p>
          <a:p>
            <a:pPr algn="just" eaLnBrk="1" hangingPunct="1">
              <a:spcBef>
                <a:spcPct val="50000"/>
              </a:spcBef>
            </a:pPr>
            <a:endParaRPr lang="en-US" altLang="en-US" sz="3200">
              <a:latin typeface=".VnTime" panose="020B7200000000000000" pitchFamily="34" charset="0"/>
            </a:endParaRPr>
          </a:p>
        </p:txBody>
      </p:sp>
      <p:sp>
        <p:nvSpPr>
          <p:cNvPr id="10" name="Text Box 8"/>
          <p:cNvSpPr txBox="1">
            <a:spLocks noChangeArrowheads="1"/>
          </p:cNvSpPr>
          <p:nvPr/>
        </p:nvSpPr>
        <p:spPr bwMode="auto">
          <a:xfrm>
            <a:off x="1220899" y="3983419"/>
            <a:ext cx="2760211" cy="584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solidFill>
                  <a:srgbClr val="0000FF"/>
                </a:solidFill>
                <a:latin typeface="Times New Roman" panose="02020603050405020304" pitchFamily="18" charset="0"/>
                <a:cs typeface="Times New Roman" panose="02020603050405020304" pitchFamily="18" charset="0"/>
              </a:rPr>
              <a:t>- Chứ sao?</a:t>
            </a:r>
            <a:endParaRPr lang="en-US" altLang="en-US" sz="3200">
              <a:solidFill>
                <a:srgbClr val="FF0000"/>
              </a:solidFill>
              <a:latin typeface="Times New Roman" panose="02020603050405020304" pitchFamily="18" charset="0"/>
              <a:cs typeface="Times New Roman" panose="02020603050405020304" pitchFamily="18" charset="0"/>
            </a:endParaRPr>
          </a:p>
        </p:txBody>
      </p:sp>
      <p:sp>
        <p:nvSpPr>
          <p:cNvPr id="11" name="Text Box 9"/>
          <p:cNvSpPr txBox="1">
            <a:spLocks noChangeArrowheads="1"/>
          </p:cNvSpPr>
          <p:nvPr/>
        </p:nvSpPr>
        <p:spPr bwMode="auto">
          <a:xfrm>
            <a:off x="1158647" y="3498311"/>
            <a:ext cx="2971800" cy="58476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7" rIns="91434" bIns="45717">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smtClean="0">
                <a:solidFill>
                  <a:srgbClr val="003FBC"/>
                </a:solidFill>
                <a:latin typeface="Times New Roman" panose="02020603050405020304" pitchFamily="18" charset="0"/>
                <a:cs typeface="Times New Roman" panose="02020603050405020304" pitchFamily="18" charset="0"/>
              </a:rPr>
              <a:t>- Nung ấy ạ?</a:t>
            </a:r>
            <a:endParaRPr lang="en-US" altLang="en-US" sz="3200">
              <a:solidFill>
                <a:srgbClr val="003FBC"/>
              </a:solidFill>
              <a:latin typeface="Times New Roman" panose="02020603050405020304" pitchFamily="18" charset="0"/>
              <a:cs typeface="Times New Roman" panose="02020603050405020304" pitchFamily="18" charset="0"/>
            </a:endParaRPr>
          </a:p>
        </p:txBody>
      </p:sp>
      <p:sp>
        <p:nvSpPr>
          <p:cNvPr id="2" name="Rectangle 1"/>
          <p:cNvSpPr/>
          <p:nvPr/>
        </p:nvSpPr>
        <p:spPr>
          <a:xfrm>
            <a:off x="1158647" y="760271"/>
            <a:ext cx="10002839" cy="1077218"/>
          </a:xfrm>
          <a:prstGeom prst="rect">
            <a:avLst/>
          </a:prstGeom>
        </p:spPr>
        <p:txBody>
          <a:bodyPr wrap="square">
            <a:spAutoFit/>
          </a:bodyPr>
          <a:lstStyle/>
          <a:p>
            <a:pPr algn="just"/>
            <a:r>
              <a:rPr lang="en-US" altLang="en-US" sz="3200" b="1">
                <a:latin typeface="Times New Roman" panose="02020603050405020304" pitchFamily="18" charset="0"/>
                <a:cs typeface="Times New Roman" panose="02020603050405020304" pitchFamily="18" charset="0"/>
              </a:rPr>
              <a:t>1. Đọc lại đoạn đối thoại giữa ông Hòn Rấm với chú bé Đất trong truyện </a:t>
            </a:r>
            <a:r>
              <a:rPr lang="en-US" altLang="en-US" sz="3200" b="1" i="1">
                <a:latin typeface="Times New Roman" panose="02020603050405020304" pitchFamily="18" charset="0"/>
                <a:cs typeface="Times New Roman" panose="02020603050405020304" pitchFamily="18" charset="0"/>
              </a:rPr>
              <a:t>Chú Đất Nung</a:t>
            </a:r>
            <a:r>
              <a:rPr lang="en-US" altLang="en-US" sz="3200" b="1">
                <a:latin typeface="Times New Roman" panose="02020603050405020304" pitchFamily="18" charset="0"/>
                <a:cs typeface="Times New Roman" panose="02020603050405020304" pitchFamily="18" charset="0"/>
              </a:rPr>
              <a:t>:</a:t>
            </a:r>
            <a:endParaRPr lang="en-US" alt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heckerboard(across)">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1935</TotalTime>
  <Words>1969</Words>
  <Application>Microsoft Office PowerPoint</Application>
  <PresentationFormat>Widescreen</PresentationFormat>
  <Paragraphs>191</Paragraphs>
  <Slides>35</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35</vt:i4>
      </vt:variant>
    </vt:vector>
  </HeadingPairs>
  <TitlesOfParts>
    <vt:vector size="46" baseType="lpstr">
      <vt:lpstr>.VnArial</vt:lpstr>
      <vt:lpstr>.VnTime</vt: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223</cp:revision>
  <dcterms:created xsi:type="dcterms:W3CDTF">2021-08-04T18:52:07Z</dcterms:created>
  <dcterms:modified xsi:type="dcterms:W3CDTF">2021-11-24T08:11:20Z</dcterms:modified>
</cp:coreProperties>
</file>