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3"/>
  </p:notesMasterIdLst>
  <p:sldIdLst>
    <p:sldId id="445" r:id="rId3"/>
    <p:sldId id="282" r:id="rId4"/>
    <p:sldId id="280" r:id="rId5"/>
    <p:sldId id="464" r:id="rId6"/>
    <p:sldId id="508" r:id="rId7"/>
    <p:sldId id="283" r:id="rId8"/>
    <p:sldId id="278" r:id="rId9"/>
    <p:sldId id="416" r:id="rId10"/>
    <p:sldId id="490" r:id="rId11"/>
    <p:sldId id="509" r:id="rId12"/>
    <p:sldId id="510" r:id="rId13"/>
    <p:sldId id="511" r:id="rId14"/>
    <p:sldId id="512" r:id="rId15"/>
    <p:sldId id="494" r:id="rId16"/>
    <p:sldId id="513" r:id="rId17"/>
    <p:sldId id="497" r:id="rId18"/>
    <p:sldId id="514" r:id="rId19"/>
    <p:sldId id="292" r:id="rId20"/>
    <p:sldId id="293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66FFFF"/>
    <a:srgbClr val="FFCCCC"/>
    <a:srgbClr val="FF3300"/>
    <a:srgbClr val="004DE6"/>
    <a:srgbClr val="CCFF99"/>
    <a:srgbClr val="DDBA59"/>
    <a:srgbClr val="E0C0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1" autoAdjust="0"/>
    <p:restoredTop sz="90326" autoAdjust="0"/>
  </p:normalViewPr>
  <p:slideViewPr>
    <p:cSldViewPr snapToGrid="0">
      <p:cViewPr varScale="1">
        <p:scale>
          <a:sx n="66" d="100"/>
          <a:sy n="66" d="100"/>
        </p:scale>
        <p:origin x="3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0046" y="1648065"/>
            <a:ext cx="8148384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từ và câu 4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486" y="333828"/>
            <a:ext cx="5769699" cy="5776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1828" y="1146629"/>
            <a:ext cx="45139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ăn quan: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người thay phiên nhau bốc những viên sỏi từ các ô nhỏ (ô dân) lần lượt rải lên những ô to (ô quan) để “ăn” những viên sỏi to trên các ô to ấy; chơi đến khi “hết quan, tàn dân, thu dân, thu quân, bán ruộng” thì kết thúc; ai ăn được nhiều quan hơn thì thắng.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17143" y="595086"/>
            <a:ext cx="6923313" cy="5515428"/>
            <a:chOff x="4717143" y="595086"/>
            <a:chExt cx="6923313" cy="55154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7985" y="595604"/>
              <a:ext cx="6892471" cy="551491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717143" y="595086"/>
              <a:ext cx="2641600" cy="9724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8285" y="2061029"/>
            <a:ext cx="4513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 cò: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 môt chân vừa nhảy vừa di chuyển một viên sỏi, mảnh sành hay gạch vụn,… trên những ô vuông vẽ trên mặt đất.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98286"/>
            <a:ext cx="5414055" cy="5210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5257" y="2119086"/>
            <a:ext cx="4513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hình: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 những hình bằng gỗ hoặc bằng nhựa có hình dạng khác nhau thành những hình khác nhau (người, ngôi nhà, con chó, ô tô,…)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trò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chơi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rèn luyện sức mạnh, sự khéo léo, trí tuệ.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ý nghĩa của một số câu thành ngữ, tục ngữ có nội dung liên quan đến chủ điểm.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linh hoạt, khéo léo một số thành ngữ, tục ngữ trong những tình huống cụ thể nhất định.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91342" y="156332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387600" y="606064"/>
            <a:ext cx="81134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smtClean="0"/>
              <a:t>Bài 2. </a:t>
            </a:r>
            <a:r>
              <a:rPr lang="vi-VN" altLang="vi-VN" sz="2800" b="1" smtClean="0"/>
              <a:t>Chọn </a:t>
            </a:r>
            <a:r>
              <a:rPr lang="vi-VN" altLang="vi-VN" sz="2800" b="1"/>
              <a:t>thành ngữ, tục ngữ ứng với mỗi </a:t>
            </a:r>
            <a:r>
              <a:rPr lang="vi-VN" altLang="vi-VN" sz="2800" b="1"/>
              <a:t>nghĩa </a:t>
            </a:r>
            <a:r>
              <a:rPr lang="vi-VN" altLang="vi-VN" sz="2800" b="1" smtClean="0"/>
              <a:t>dưới </a:t>
            </a:r>
            <a:r>
              <a:rPr lang="vi-VN" altLang="vi-VN" sz="2800" b="1"/>
              <a:t>đây, theo mẫu: </a:t>
            </a:r>
          </a:p>
        </p:txBody>
      </p:sp>
      <p:graphicFrame>
        <p:nvGraphicFramePr>
          <p:cNvPr id="8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769088"/>
              </p:ext>
            </p:extLst>
          </p:nvPr>
        </p:nvGraphicFramePr>
        <p:xfrm>
          <a:off x="1393372" y="1621971"/>
          <a:ext cx="9564914" cy="4532086"/>
        </p:xfrm>
        <a:graphic>
          <a:graphicData uri="http://schemas.openxmlformats.org/drawingml/2006/table">
            <a:tbl>
              <a:tblPr/>
              <a:tblGrid>
                <a:gridCol w="3512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77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chọn nơi, chơi chọn bạn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diều đứt dây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 dao có ngày đứt tay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2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ắt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0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 biết chọn bạn, chọn nơi sinh sống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Line 55"/>
          <p:cNvSpPr>
            <a:spLocks noChangeShapeType="1"/>
          </p:cNvSpPr>
          <p:nvPr/>
        </p:nvSpPr>
        <p:spPr bwMode="auto">
          <a:xfrm>
            <a:off x="1393372" y="1621971"/>
            <a:ext cx="3524249" cy="1214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56"/>
          <p:cNvSpPr>
            <a:spLocks noChangeArrowheads="1"/>
          </p:cNvSpPr>
          <p:nvPr/>
        </p:nvSpPr>
        <p:spPr bwMode="auto">
          <a:xfrm>
            <a:off x="2042886" y="2236334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Nghĩa</a:t>
            </a:r>
          </a:p>
        </p:txBody>
      </p:sp>
      <p:sp>
        <p:nvSpPr>
          <p:cNvPr id="11" name="Rectangle 57"/>
          <p:cNvSpPr>
            <a:spLocks noChangeArrowheads="1"/>
          </p:cNvSpPr>
          <p:nvPr/>
        </p:nvSpPr>
        <p:spPr bwMode="auto">
          <a:xfrm>
            <a:off x="3195411" y="1693409"/>
            <a:ext cx="175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en-US" sz="2400" b="1">
                <a:solidFill>
                  <a:srgbClr val="FF0000"/>
                </a:solidFill>
              </a:rPr>
              <a:t>Thành ngữ, tục ngữ</a:t>
            </a: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6698343" y="5363256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3" name="Rectangle 71"/>
          <p:cNvSpPr>
            <a:spLocks noChangeArrowheads="1"/>
          </p:cNvSpPr>
          <p:nvPr/>
        </p:nvSpPr>
        <p:spPr bwMode="auto">
          <a:xfrm>
            <a:off x="9815286" y="4509632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" name="Rectangle 72"/>
          <p:cNvSpPr>
            <a:spLocks noChangeArrowheads="1"/>
          </p:cNvSpPr>
          <p:nvPr/>
        </p:nvSpPr>
        <p:spPr bwMode="auto">
          <a:xfrm>
            <a:off x="8204202" y="3722913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5246915" y="2974296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993251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trò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chơi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rèn luyện sức mạnh, sự khéo léo, trí tuệ.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ý nghĩa của một số câu thành ngữ, tục ngữ có nội dung liên quan đến chủ điểm.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linh hoạt, khéo léo một số thành ngữ, tục ngữ trong những tình huống cụ thể nhất định.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37817" y="2864100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0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2225447" y="524895"/>
            <a:ext cx="8043409" cy="115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sz="2800" b="1" smtClean="0">
                <a:cs typeface="Times New Roman" panose="02020603050405020304" pitchFamily="18" charset="0"/>
              </a:rPr>
              <a:t>Bài 3</a:t>
            </a:r>
            <a:r>
              <a:rPr lang="en-US" altLang="vi-VN" sz="2800" b="1" smtClean="0">
                <a:cs typeface="Times New Roman" panose="02020603050405020304" pitchFamily="18" charset="0"/>
              </a:rPr>
              <a:t>. </a:t>
            </a:r>
            <a:r>
              <a:rPr lang="en-US" altLang="vi-VN" sz="2800" b="1"/>
              <a:t>Chọn những thành ngữ, tục ngữ thích hợp ở bài tập 2 để khuyên bạn:</a:t>
            </a: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1855334" y="2017486"/>
            <a:ext cx="87836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i="1">
                <a:solidFill>
                  <a:srgbClr val="FF0000"/>
                </a:solidFill>
              </a:rPr>
              <a:t>a) Nếu bạn em chơi với một số bạn hư nên học kém hẳn đi.</a:t>
            </a: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1814060" y="3617686"/>
            <a:ext cx="88249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i="1">
                <a:solidFill>
                  <a:srgbClr val="FF0000"/>
                </a:solidFill>
              </a:rPr>
              <a:t>b) Nếu bạn em thích trèo lên một chỗ cao chênh vênh, rất nguy hiểm để tỏ ra là mình gan dạ.</a:t>
            </a:r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1799771" y="2550886"/>
            <a:ext cx="883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00CC"/>
                </a:solidFill>
              </a:rPr>
              <a:t>Em sẽ nói với bạn: “Ở chọn nơi, chơi chọn bạn” Cậu nên chọn bạn mà chơi.</a:t>
            </a:r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1799771" y="4652736"/>
            <a:ext cx="8839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00CC"/>
                </a:solidFill>
              </a:rPr>
              <a:t>Em sẽ nói: “Cậu xuống ngay đi: đừng có “Chơi với lửa” </a:t>
            </a:r>
            <a:r>
              <a:rPr lang="en-US" altLang="en-US" sz="2800" b="1">
                <a:solidFill>
                  <a:srgbClr val="0000CC"/>
                </a:solidFill>
              </a:rPr>
              <a:t>như </a:t>
            </a:r>
            <a:r>
              <a:rPr lang="en-US" altLang="en-US" sz="2800" b="1" smtClean="0">
                <a:solidFill>
                  <a:srgbClr val="0000CC"/>
                </a:solidFill>
              </a:rPr>
              <a:t>thế.</a:t>
            </a:r>
          </a:p>
          <a:p>
            <a:pPr algn="just" eaLnBrk="1" hangingPunct="1"/>
            <a:r>
              <a:rPr lang="en-US" altLang="en-US" sz="2800" b="1" smtClean="0">
                <a:solidFill>
                  <a:srgbClr val="0000CC"/>
                </a:solidFill>
              </a:rPr>
              <a:t>Hoặc </a:t>
            </a:r>
            <a:r>
              <a:rPr lang="en-US" altLang="en-US" sz="2800" b="1">
                <a:solidFill>
                  <a:srgbClr val="0000CC"/>
                </a:solidFill>
              </a:rPr>
              <a:t>em sẽ bảo bạn: “Chơi dao có ngày đứt tay”.</a:t>
            </a:r>
          </a:p>
        </p:txBody>
      </p:sp>
    </p:spTree>
    <p:extLst>
      <p:ext uri="{BB962C8B-B14F-4D97-AF65-F5344CB8AC3E}">
        <p14:creationId xmlns:p14="http://schemas.microsoft.com/office/powerpoint/2010/main" val="1430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trò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chơi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rèn luyện sức mạnh, sự khéo léo, trí tuệ.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ý nghĩa của một số câu thành ngữ, tục ngữ có nội dung liên quan đến chủ điểm.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linh hoạt, khéo léo một số thành ngữ, tục ngữ trong những tình huống cụ thể nhất định.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39417" y="4211942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5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08289" y="1146262"/>
            <a:ext cx="7217882" cy="3028402"/>
          </a:xfrm>
          <a:prstGeom prst="cloudCallout">
            <a:avLst>
              <a:gd name="adj1" fmla="val -57577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nắm được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2066324" y="1146262"/>
            <a:ext cx="8505011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em cần:</a:t>
            </a: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bài học.</a:t>
            </a: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  <a:endParaRPr lang="en-US" smtClean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47004" y="895121"/>
            <a:ext cx="6917912" cy="972457"/>
            <a:chOff x="1792537" y="1453240"/>
            <a:chExt cx="4423473" cy="1361265"/>
          </a:xfrm>
        </p:grpSpPr>
        <p:sp>
          <p:nvSpPr>
            <p:cNvPr id="5" name="Cloud 4"/>
            <p:cNvSpPr/>
            <p:nvPr/>
          </p:nvSpPr>
          <p:spPr>
            <a:xfrm>
              <a:off x="1792537" y="1453240"/>
              <a:ext cx="4358249" cy="1361265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792537" y="1724584"/>
              <a:ext cx="4423473" cy="818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Em hãy đặt câu hỏi:</a:t>
              </a:r>
            </a:p>
          </p:txBody>
        </p:sp>
      </p:grpSp>
      <p:sp>
        <p:nvSpPr>
          <p:cNvPr id="9" name="Text Box 121004"/>
          <p:cNvSpPr txBox="1">
            <a:spLocks noChangeArrowheads="1"/>
          </p:cNvSpPr>
          <p:nvPr/>
        </p:nvSpPr>
        <p:spPr bwMode="auto">
          <a:xfrm>
            <a:off x="3581400" y="2329543"/>
            <a:ext cx="8610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vi-VN" alt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Với </a:t>
            </a:r>
            <a:r>
              <a:rPr lang="vi-VN" altLang="en-US" sz="32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người lớn tuổi </a:t>
            </a:r>
            <a:r>
              <a:rPr lang="vi-VN" altLang="en-US" sz="32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hơn </a:t>
            </a:r>
            <a:r>
              <a:rPr lang="vi-VN" alt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vi-VN" alt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Với </a:t>
            </a:r>
            <a:r>
              <a:rPr lang="vi-VN" altLang="en-US" sz="32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bạn của </a:t>
            </a:r>
            <a:r>
              <a:rPr lang="vi-VN" altLang="en-US" sz="32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vi-VN" alt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3200" smtClean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vi-VN" altLang="en-US" sz="32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Với người ít tuổi hơn </a:t>
            </a:r>
            <a:r>
              <a:rPr lang="vi-VN" altLang="en-US" sz="32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vi-VN" alt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altLang="en-US" sz="32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40112" y="895121"/>
            <a:ext cx="9202056" cy="1434422"/>
            <a:chOff x="1148707" y="1453240"/>
            <a:chExt cx="5884008" cy="2007933"/>
          </a:xfrm>
        </p:grpSpPr>
        <p:sp>
          <p:nvSpPr>
            <p:cNvPr id="5" name="Cloud 4"/>
            <p:cNvSpPr/>
            <p:nvPr/>
          </p:nvSpPr>
          <p:spPr>
            <a:xfrm>
              <a:off x="1148707" y="1453240"/>
              <a:ext cx="5884008" cy="2007933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792537" y="1724584"/>
              <a:ext cx="4423473" cy="150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vi-VN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Khi hỏi chuyện người khác, muốn giữ phép lịch sự cần phải chú ý điều gì? </a:t>
              </a:r>
            </a:p>
          </p:txBody>
        </p:sp>
      </p:grpSp>
      <p:sp>
        <p:nvSpPr>
          <p:cNvPr id="9" name="Text Box 121004"/>
          <p:cNvSpPr txBox="1">
            <a:spLocks noChangeArrowheads="1"/>
          </p:cNvSpPr>
          <p:nvPr/>
        </p:nvSpPr>
        <p:spPr bwMode="auto">
          <a:xfrm>
            <a:off x="1640112" y="2692400"/>
            <a:ext cx="920205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vi-VN" altLang="en-US" sz="32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Cần thưa gửi, xưng hô cho phù hợp với quan hệ giữa mình và người được hỏi.</a:t>
            </a:r>
          </a:p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vi-VN" altLang="en-US" sz="32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Cần tránh những câu hỏi làm phiền lòng người khác.</a:t>
            </a:r>
          </a:p>
        </p:txBody>
      </p:sp>
    </p:spTree>
    <p:extLst>
      <p:ext uri="{BB962C8B-B14F-4D97-AF65-F5344CB8AC3E}">
        <p14:creationId xmlns:p14="http://schemas.microsoft.com/office/powerpoint/2010/main" val="69413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26504" y="1436080"/>
            <a:ext cx="7939314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</a:t>
            </a:r>
          </a:p>
          <a:p>
            <a:pPr algn="ctr"/>
            <a:r>
              <a:rPr lang="en-US" sz="6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 chơi – Trò chơi</a:t>
            </a:r>
            <a:endParaRPr lang="en-US" sz="6600" b="1" cap="none" spc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trò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chơi </a:t>
              </a:r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rèn luyện sức mạnh, sự khéo léo, trí tuệ.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ý nghĩa của một số câu thành ngữ, tục ngữ có nội dung liên quan đến chủ điểm.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linh hoạt, khéo léo một số thành ngữ, tục ngữ trong những tình huống cụ thể nhất định.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19"/>
          <p:cNvSpPr txBox="1">
            <a:spLocks noChangeArrowheads="1"/>
          </p:cNvSpPr>
          <p:nvPr/>
        </p:nvSpPr>
        <p:spPr bwMode="auto">
          <a:xfrm>
            <a:off x="1603829" y="746851"/>
            <a:ext cx="8839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b="1" smtClean="0"/>
              <a:t>Bài</a:t>
            </a:r>
            <a:r>
              <a:rPr lang="vi-VN" altLang="vi-VN" sz="2800" b="1" smtClean="0"/>
              <a:t> </a:t>
            </a:r>
            <a:r>
              <a:rPr lang="vi-VN" altLang="vi-VN" sz="2800" b="1"/>
              <a:t>1. Viết vào bảng phân loại theo mẫu cho dưới đây. Xếp các trò chơi sau vào ô thích hợp trong </a:t>
            </a:r>
            <a:r>
              <a:rPr lang="vi-VN" altLang="vi-VN" sz="2800" b="1"/>
              <a:t>bảng</a:t>
            </a:r>
            <a:r>
              <a:rPr lang="vi-VN" altLang="vi-VN" sz="2800" b="1" smtClean="0"/>
              <a:t>:</a:t>
            </a:r>
            <a:r>
              <a:rPr lang="en-US" altLang="vi-VN" sz="2800" b="1" smtClean="0"/>
              <a:t> </a:t>
            </a:r>
            <a:r>
              <a:rPr lang="en-US" altLang="vi-VN" sz="2800" b="1" i="1" smtClean="0">
                <a:solidFill>
                  <a:srgbClr val="FF0000"/>
                </a:solidFill>
              </a:rPr>
              <a:t>nhảy dây, kéo co, ô ăn quan, lò cò, vật, cờ tướng, xếp hình, đá cầu.</a:t>
            </a:r>
            <a:endParaRPr lang="en-US" altLang="vi-VN" sz="2800" b="1">
              <a:solidFill>
                <a:srgbClr val="FF0000"/>
              </a:solidFill>
            </a:endParaRP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3106057" y="1613874"/>
            <a:ext cx="119017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vi-VN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>
            <a:off x="5805712" y="1616662"/>
            <a:ext cx="169817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vi-VN">
              <a:ln w="38100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9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821459"/>
              </p:ext>
            </p:extLst>
          </p:nvPr>
        </p:nvGraphicFramePr>
        <p:xfrm>
          <a:off x="972458" y="2670628"/>
          <a:ext cx="10406742" cy="2697163"/>
        </p:xfrm>
        <a:graphic>
          <a:graphicData uri="http://schemas.openxmlformats.org/drawingml/2006/table">
            <a:tbl>
              <a:tblPr/>
              <a:tblGrid>
                <a:gridCol w="4630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8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khéo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léo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tuệ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04000" y="3757599"/>
            <a:ext cx="4775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</a:t>
            </a:r>
            <a:r>
              <a:rPr lang="en-US" altLang="vi-VN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dây, lò cò, đá cầu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4000" y="2828685"/>
            <a:ext cx="4775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vi-VN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co, vật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4000" y="4684912"/>
            <a:ext cx="4775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ăn quan, cờ tướng, xếp hình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9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850</Words>
  <Application>Microsoft Office PowerPoint</Application>
  <PresentationFormat>Widescreen</PresentationFormat>
  <Paragraphs>83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Tahoma</vt:lpstr>
      <vt:lpstr>Times New Roman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Admin</cp:lastModifiedBy>
  <cp:revision>262</cp:revision>
  <dcterms:created xsi:type="dcterms:W3CDTF">2021-08-04T18:52:07Z</dcterms:created>
  <dcterms:modified xsi:type="dcterms:W3CDTF">2021-12-06T09:10:04Z</dcterms:modified>
</cp:coreProperties>
</file>