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36"/>
  </p:notesMasterIdLst>
  <p:sldIdLst>
    <p:sldId id="445" r:id="rId3"/>
    <p:sldId id="282" r:id="rId4"/>
    <p:sldId id="280" r:id="rId5"/>
    <p:sldId id="464" r:id="rId6"/>
    <p:sldId id="499" r:id="rId7"/>
    <p:sldId id="283" r:id="rId8"/>
    <p:sldId id="278" r:id="rId9"/>
    <p:sldId id="416" r:id="rId10"/>
    <p:sldId id="482" r:id="rId11"/>
    <p:sldId id="483" r:id="rId12"/>
    <p:sldId id="484" r:id="rId13"/>
    <p:sldId id="485" r:id="rId14"/>
    <p:sldId id="486" r:id="rId15"/>
    <p:sldId id="487" r:id="rId16"/>
    <p:sldId id="488" r:id="rId17"/>
    <p:sldId id="504" r:id="rId18"/>
    <p:sldId id="490" r:id="rId19"/>
    <p:sldId id="491" r:id="rId20"/>
    <p:sldId id="492" r:id="rId21"/>
    <p:sldId id="493" r:id="rId22"/>
    <p:sldId id="500" r:id="rId23"/>
    <p:sldId id="505" r:id="rId24"/>
    <p:sldId id="494" r:id="rId25"/>
    <p:sldId id="495" r:id="rId26"/>
    <p:sldId id="501" r:id="rId27"/>
    <p:sldId id="502" r:id="rId28"/>
    <p:sldId id="503" r:id="rId29"/>
    <p:sldId id="506" r:id="rId30"/>
    <p:sldId id="497" r:id="rId31"/>
    <p:sldId id="507" r:id="rId32"/>
    <p:sldId id="292" r:id="rId33"/>
    <p:sldId id="293" r:id="rId34"/>
    <p:sldId id="277"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4DE6"/>
    <a:srgbClr val="FFCCCC"/>
    <a:srgbClr val="66FFFF"/>
    <a:srgbClr val="CCFF99"/>
    <a:srgbClr val="FFFF99"/>
    <a:srgbClr val="DDBA59"/>
    <a:srgbClr val="E0C066"/>
    <a:srgbClr val="CC99FF"/>
    <a:srgbClr val="003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11" autoAdjust="0"/>
    <p:restoredTop sz="90326" autoAdjust="0"/>
  </p:normalViewPr>
  <p:slideViewPr>
    <p:cSldViewPr snapToGrid="0">
      <p:cViewPr varScale="1">
        <p:scale>
          <a:sx n="74" d="100"/>
          <a:sy n="74" d="100"/>
        </p:scale>
        <p:origin x="1037"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F61C3E-2C78-4123-B812-75DAE4645A7F}"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92641-E541-44DC-852F-235EE2BA86E1}" type="slidenum">
              <a:rPr lang="en-US" smtClean="0"/>
              <a:t>‹#›</a:t>
            </a:fld>
            <a:endParaRPr lang="en-US"/>
          </a:p>
        </p:txBody>
      </p:sp>
    </p:spTree>
    <p:extLst>
      <p:ext uri="{BB962C8B-B14F-4D97-AF65-F5344CB8AC3E}">
        <p14:creationId xmlns:p14="http://schemas.microsoft.com/office/powerpoint/2010/main" val="123540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6795B8D4-2490-4DAE-8F15-202A5A80FAC3}" type="slidenum">
              <a:rPr lang="en-US" altLang="vi-VN">
                <a:latin typeface="Arial" panose="020B0604020202020204" pitchFamily="34" charset="0"/>
              </a:rPr>
              <a:pPr/>
              <a:t>24</a:t>
            </a:fld>
            <a:endParaRPr lang="en-US" altLang="vi-VN">
              <a:latin typeface="Arial" panose="020B0604020202020204" pitchFamily="34" charset="0"/>
            </a:endParaRPr>
          </a:p>
        </p:txBody>
      </p:sp>
    </p:spTree>
    <p:extLst>
      <p:ext uri="{BB962C8B-B14F-4D97-AF65-F5344CB8AC3E}">
        <p14:creationId xmlns:p14="http://schemas.microsoft.com/office/powerpoint/2010/main" val="129595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2641-E541-44DC-852F-235EE2BA86E1}" type="slidenum">
              <a:rPr lang="en-US" smtClean="0"/>
              <a:t>32</a:t>
            </a:fld>
            <a:endParaRPr lang="en-US"/>
          </a:p>
        </p:txBody>
      </p:sp>
    </p:spTree>
    <p:extLst>
      <p:ext uri="{BB962C8B-B14F-4D97-AF65-F5344CB8AC3E}">
        <p14:creationId xmlns:p14="http://schemas.microsoft.com/office/powerpoint/2010/main" val="3021759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95471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2EAB2-B444-4514-BBC4-48E17212839F}"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073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713169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20018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787522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649874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91252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98770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0F57D92-B34F-49C4-BDB1-FF34504696C3}"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1444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171547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96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857314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62EAB2-B444-4514-BBC4-48E1721283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69533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62EAB2-B444-4514-BBC4-48E17212839F}"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57D92-B34F-49C4-BDB1-FF34504696C3}"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7072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62EAB2-B444-4514-BBC4-48E17212839F}"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6183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843494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18016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136261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542622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06430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615474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333368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4028172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490571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910911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2EAB2-B444-4514-BBC4-48E17212839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994975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0274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9775757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F62EAB2-B444-4514-BBC4-48E1721283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537312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7712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2835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266161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388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70048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9637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351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238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655358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646080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62EAB2-B444-4514-BBC4-48E17212839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2221557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62EAB2-B444-4514-BBC4-48E17212839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101135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2EAB2-B444-4514-BBC4-48E17212839F}"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F57D92-B34F-49C4-BDB1-FF34504696C3}" type="slidenum">
              <a:rPr lang="en-US" smtClean="0"/>
              <a:t>‹#›</a:t>
            </a:fld>
            <a:endParaRPr lang="en-US"/>
          </a:p>
        </p:txBody>
      </p:sp>
    </p:spTree>
    <p:extLst>
      <p:ext uri="{BB962C8B-B14F-4D97-AF65-F5344CB8AC3E}">
        <p14:creationId xmlns:p14="http://schemas.microsoft.com/office/powerpoint/2010/main" val="342167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3.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2EAB2-B444-4514-BBC4-48E17212839F}"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57D92-B34F-49C4-BDB1-FF34504696C3}" type="slidenum">
              <a:rPr lang="en-US" smtClean="0"/>
              <a:t>‹#›</a:t>
            </a:fld>
            <a:endParaRPr lang="en-US"/>
          </a:p>
        </p:txBody>
      </p:sp>
    </p:spTree>
    <p:extLst>
      <p:ext uri="{BB962C8B-B14F-4D97-AF65-F5344CB8AC3E}">
        <p14:creationId xmlns:p14="http://schemas.microsoft.com/office/powerpoint/2010/main" val="1112404847"/>
      </p:ext>
    </p:extLst>
  </p:cSld>
  <p:clrMap bg1="lt1" tx1="dk1" bg2="lt2" tx2="dk2" accent1="accent1" accent2="accent2" accent3="accent3" accent4="accent4" accent5="accent5" accent6="accent6" hlink="hlink" folHlink="folHlink"/>
  <p:sldLayoutIdLst>
    <p:sldLayoutId id="2147483661" r:id="rId1"/>
    <p:sldLayoutId id="2147483738" r:id="rId2"/>
    <p:sldLayoutId id="2147483736" r:id="rId3"/>
    <p:sldLayoutId id="2147483730" r:id="rId4"/>
    <p:sldLayoutId id="2147483662" r:id="rId5"/>
    <p:sldLayoutId id="2147483728" r:id="rId6"/>
    <p:sldLayoutId id="2147483663" r:id="rId7"/>
    <p:sldLayoutId id="2147483664" r:id="rId8"/>
    <p:sldLayoutId id="2147483665" r:id="rId9"/>
    <p:sldLayoutId id="2147483666" r:id="rId10"/>
    <p:sldLayoutId id="2147483667" r:id="rId11"/>
    <p:sldLayoutId id="2147483727" r:id="rId12"/>
    <p:sldLayoutId id="2147483668" r:id="rId13"/>
    <p:sldLayoutId id="2147483669" r:id="rId14"/>
    <p:sldLayoutId id="2147483670" r:id="rId15"/>
    <p:sldLayoutId id="214748367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F62EAB2-B444-4514-BBC4-48E17212839F}" type="datetimeFigureOut">
              <a:rPr lang="en-US" smtClean="0"/>
              <a:t>12/6/2021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F57D92-B34F-49C4-BDB1-FF34504696C3}" type="slidenum">
              <a:rPr lang="en-US" smtClean="0"/>
              <a:t>‹#›</a:t>
            </a:fld>
            <a:endParaRPr lang="en-US"/>
          </a:p>
        </p:txBody>
      </p:sp>
    </p:spTree>
    <p:extLst>
      <p:ext uri="{BB962C8B-B14F-4D97-AF65-F5344CB8AC3E}">
        <p14:creationId xmlns:p14="http://schemas.microsoft.com/office/powerpoint/2010/main" val="4097540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39" r:id="rId8"/>
    <p:sldLayoutId id="2147483737" r:id="rId9"/>
    <p:sldLayoutId id="2147483735" r:id="rId10"/>
    <p:sldLayoutId id="2147483734" r:id="rId11"/>
    <p:sldLayoutId id="2147483733" r:id="rId12"/>
    <p:sldLayoutId id="2147483732" r:id="rId13"/>
    <p:sldLayoutId id="2147483731" r:id="rId14"/>
    <p:sldLayoutId id="2147483729" r:id="rId15"/>
    <p:sldLayoutId id="2147483726"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Layout" Target="../slideLayouts/slideLayout5.xml"/><Relationship Id="rId1" Type="http://schemas.openxmlformats.org/officeDocument/2006/relationships/audio" Target="file:///D:\LUYEN%20TU%20VA%20CAU%20LOP%204\THI%20TINH%20DUNG\xe%20lua.mp3"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0046" y="1648065"/>
            <a:ext cx="8148384" cy="273921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p>
          <a:p>
            <a:pPr algn="ctr"/>
            <a:r>
              <a:rPr lang="en-US" sz="8000" b="1" spc="5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Luyện từ và câu 4</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4000" b="1" i="1" spc="50" dirty="0">
              <a:ln w="11430"/>
              <a:solidFill>
                <a:srgbClr val="FF33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75977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5"/>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2057400" y="574766"/>
            <a:ext cx="8229600" cy="487194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5697538" y="5773738"/>
            <a:ext cx="3827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3200" b="1">
                <a:solidFill>
                  <a:srgbClr val="FF0000"/>
                </a:solidFill>
                <a:cs typeface="Times New Roman" panose="02020603050405020304" pitchFamily="18" charset="0"/>
              </a:rPr>
              <a:t>Trò chơi: thả diều</a:t>
            </a:r>
          </a:p>
        </p:txBody>
      </p:sp>
      <p:sp>
        <p:nvSpPr>
          <p:cNvPr id="8" name="Text Box 8"/>
          <p:cNvSpPr txBox="1">
            <a:spLocks noChangeArrowheads="1"/>
          </p:cNvSpPr>
          <p:nvPr/>
        </p:nvSpPr>
        <p:spPr bwMode="auto">
          <a:xfrm>
            <a:off x="2733676" y="5765800"/>
            <a:ext cx="3514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3200" b="1">
                <a:solidFill>
                  <a:srgbClr val="FF0000"/>
                </a:solidFill>
                <a:cs typeface="Times New Roman" panose="02020603050405020304" pitchFamily="18" charset="0"/>
              </a:rPr>
              <a:t>Đồ chơi: diều</a:t>
            </a:r>
          </a:p>
        </p:txBody>
      </p:sp>
    </p:spTree>
    <p:extLst>
      <p:ext uri="{BB962C8B-B14F-4D97-AF65-F5344CB8AC3E}">
        <p14:creationId xmlns:p14="http://schemas.microsoft.com/office/powerpoint/2010/main" val="3209327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6" name="Picture 47"/>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2575560" y="679268"/>
            <a:ext cx="7347857" cy="403465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1705071253"/>
              </p:ext>
            </p:extLst>
          </p:nvPr>
        </p:nvGraphicFramePr>
        <p:xfrm>
          <a:off x="2379617" y="5044440"/>
          <a:ext cx="7543800" cy="1285876"/>
        </p:xfrm>
        <a:graphic>
          <a:graphicData uri="http://schemas.openxmlformats.org/drawingml/2006/table">
            <a:tbl>
              <a:tblPr firstRow="1" bandRow="1">
                <a:tableStyleId>{5C22544A-7EE6-4342-B048-85BDC9FD1C3A}</a:tableStyleId>
              </a:tblPr>
              <a:tblGrid>
                <a:gridCol w="2168843">
                  <a:extLst>
                    <a:ext uri="{9D8B030D-6E8A-4147-A177-3AD203B41FA5}">
                      <a16:colId xmlns:a16="http://schemas.microsoft.com/office/drawing/2014/main" val="20000"/>
                    </a:ext>
                  </a:extLst>
                </a:gridCol>
                <a:gridCol w="5374957">
                  <a:extLst>
                    <a:ext uri="{9D8B030D-6E8A-4147-A177-3AD203B41FA5}">
                      <a16:colId xmlns:a16="http://schemas.microsoft.com/office/drawing/2014/main" val="20001"/>
                    </a:ext>
                  </a:extLst>
                </a:gridCol>
              </a:tblGrid>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dirty="0" err="1">
                          <a:solidFill>
                            <a:srgbClr val="FF0000"/>
                          </a:solidFill>
                          <a:latin typeface="Times New Roman" panose="02020603050405020304" pitchFamily="18" charset="0"/>
                          <a:cs typeface="Times New Roman" panose="02020603050405020304" pitchFamily="18" charset="0"/>
                        </a:rPr>
                        <a:t>Đồ</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chơi</a:t>
                      </a:r>
                      <a:endParaRPr lang="en-US" altLang="vi-VN" sz="2800" b="1" dirty="0">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tc>
                  <a:txBody>
                    <a:bodyPr/>
                    <a:lstStyle/>
                    <a:p>
                      <a:endParaRPr lang="vi-VN" sz="180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extLst>
                  <a:ext uri="{0D108BD9-81ED-4DB2-BD59-A6C34878D82A}">
                    <a16:rowId xmlns:a16="http://schemas.microsoft.com/office/drawing/2014/main" val="10000"/>
                  </a:ext>
                </a:extLst>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err="1">
                          <a:solidFill>
                            <a:srgbClr val="FF0000"/>
                          </a:solidFill>
                          <a:latin typeface="Times New Roman" panose="02020603050405020304" pitchFamily="18" charset="0"/>
                          <a:cs typeface="Times New Roman" panose="02020603050405020304" pitchFamily="18" charset="0"/>
                        </a:rPr>
                        <a:t>Trò</a:t>
                      </a:r>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2800" b="1" err="1">
                          <a:solidFill>
                            <a:srgbClr val="FF0000"/>
                          </a:solidFill>
                          <a:latin typeface="Times New Roman" panose="02020603050405020304" pitchFamily="18" charset="0"/>
                          <a:cs typeface="Times New Roman" panose="02020603050405020304" pitchFamily="18" charset="0"/>
                        </a:rPr>
                        <a:t>chơi</a:t>
                      </a:r>
                      <a:endParaRPr lang="en-US" altLang="vi-VN" sz="2800" b="1">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tc>
                  <a:txBody>
                    <a:bodyPr/>
                    <a:lstStyle/>
                    <a:p>
                      <a:endParaRPr lang="vi-VN" sz="1800" dirty="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Text Box 21"/>
          <p:cNvSpPr txBox="1">
            <a:spLocks noChangeArrowheads="1"/>
          </p:cNvSpPr>
          <p:nvPr/>
        </p:nvSpPr>
        <p:spPr bwMode="auto">
          <a:xfrm>
            <a:off x="4665617" y="5120641"/>
            <a:ext cx="5181600" cy="523875"/>
          </a:xfrm>
          <a:prstGeom prst="rect">
            <a:avLst/>
          </a:prstGeom>
          <a:solidFill>
            <a:srgbClr val="66FFFF"/>
          </a:solid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solidFill>
                  <a:srgbClr val="FF0000"/>
                </a:solidFill>
                <a:cs typeface="Times New Roman" panose="02020603050405020304" pitchFamily="18" charset="0"/>
              </a:rPr>
              <a:t>đầu sư tử, đèn ông sao, đàn gió</a:t>
            </a:r>
          </a:p>
        </p:txBody>
      </p:sp>
      <p:sp>
        <p:nvSpPr>
          <p:cNvPr id="13" name="Text Box 22"/>
          <p:cNvSpPr txBox="1">
            <a:spLocks noChangeArrowheads="1"/>
          </p:cNvSpPr>
          <p:nvPr/>
        </p:nvSpPr>
        <p:spPr bwMode="auto">
          <a:xfrm>
            <a:off x="5122817" y="5792154"/>
            <a:ext cx="337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solidFill>
                  <a:srgbClr val="FF0000"/>
                </a:solidFill>
                <a:cs typeface="Times New Roman" panose="02020603050405020304" pitchFamily="18" charset="0"/>
              </a:rPr>
              <a:t>múa sư tử, rước đèn</a:t>
            </a:r>
          </a:p>
        </p:txBody>
      </p:sp>
    </p:spTree>
    <p:extLst>
      <p:ext uri="{BB962C8B-B14F-4D97-AF65-F5344CB8AC3E}">
        <p14:creationId xmlns:p14="http://schemas.microsoft.com/office/powerpoint/2010/main" val="2870880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0" name="Picture 48"/>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2452914" y="295696"/>
            <a:ext cx="7239000" cy="41148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891568814"/>
              </p:ext>
            </p:extLst>
          </p:nvPr>
        </p:nvGraphicFramePr>
        <p:xfrm>
          <a:off x="1961606" y="4907382"/>
          <a:ext cx="8610600" cy="1895476"/>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20000"/>
                    </a:ext>
                  </a:extLst>
                </a:gridCol>
                <a:gridCol w="6934201">
                  <a:extLst>
                    <a:ext uri="{9D8B030D-6E8A-4147-A177-3AD203B41FA5}">
                      <a16:colId xmlns:a16="http://schemas.microsoft.com/office/drawing/2014/main" val="20001"/>
                    </a:ext>
                  </a:extLst>
                </a:gridCol>
              </a:tblGrid>
              <a:tr h="9477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err="1">
                          <a:solidFill>
                            <a:srgbClr val="FF0000"/>
                          </a:solidFill>
                          <a:latin typeface="Times New Roman" panose="02020603050405020304" pitchFamily="18" charset="0"/>
                          <a:cs typeface="Times New Roman" panose="02020603050405020304" pitchFamily="18" charset="0"/>
                        </a:rPr>
                        <a:t>Đồ</a:t>
                      </a:r>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2800" b="1" err="1">
                          <a:solidFill>
                            <a:srgbClr val="FF0000"/>
                          </a:solidFill>
                          <a:latin typeface="Times New Roman" panose="02020603050405020304" pitchFamily="18" charset="0"/>
                          <a:cs typeface="Times New Roman" panose="02020603050405020304" pitchFamily="18" charset="0"/>
                        </a:rPr>
                        <a:t>chơi</a:t>
                      </a:r>
                      <a:endParaRPr lang="en-US" altLang="vi-VN" sz="2800" b="1">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tc>
                  <a:txBody>
                    <a:bodyPr/>
                    <a:lstStyle/>
                    <a:p>
                      <a:endParaRPr lang="vi-VN" sz="180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extLst>
                  <a:ext uri="{0D108BD9-81ED-4DB2-BD59-A6C34878D82A}">
                    <a16:rowId xmlns:a16="http://schemas.microsoft.com/office/drawing/2014/main" val="10000"/>
                  </a:ext>
                </a:extLst>
              </a:tr>
              <a:tr h="9477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err="1">
                          <a:solidFill>
                            <a:srgbClr val="FF0000"/>
                          </a:solidFill>
                          <a:latin typeface="Times New Roman" panose="02020603050405020304" pitchFamily="18" charset="0"/>
                          <a:cs typeface="Times New Roman" panose="02020603050405020304" pitchFamily="18" charset="0"/>
                        </a:rPr>
                        <a:t>Trò</a:t>
                      </a:r>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2800" b="1" err="1">
                          <a:solidFill>
                            <a:srgbClr val="FF0000"/>
                          </a:solidFill>
                          <a:latin typeface="Times New Roman" panose="02020603050405020304" pitchFamily="18" charset="0"/>
                          <a:cs typeface="Times New Roman" panose="02020603050405020304" pitchFamily="18" charset="0"/>
                        </a:rPr>
                        <a:t>chơi</a:t>
                      </a:r>
                      <a:endParaRPr lang="en-US" altLang="vi-VN" sz="2800" b="1">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tc>
                  <a:txBody>
                    <a:bodyPr/>
                    <a:lstStyle/>
                    <a:p>
                      <a:endParaRPr lang="vi-VN" sz="180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Text Box 8"/>
          <p:cNvSpPr txBox="1">
            <a:spLocks noChangeArrowheads="1"/>
          </p:cNvSpPr>
          <p:nvPr/>
        </p:nvSpPr>
        <p:spPr bwMode="auto">
          <a:xfrm>
            <a:off x="3638006" y="4867696"/>
            <a:ext cx="6705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cs typeface="Times New Roman" panose="02020603050405020304" pitchFamily="18" charset="0"/>
              </a:rPr>
              <a:t>dây thừng, búp bê, bộ xếp hình nhà cửa, đồ chơi nấu bếp</a:t>
            </a:r>
          </a:p>
        </p:txBody>
      </p:sp>
      <p:sp>
        <p:nvSpPr>
          <p:cNvPr id="8" name="Text Box 6"/>
          <p:cNvSpPr txBox="1">
            <a:spLocks noChangeArrowheads="1"/>
          </p:cNvSpPr>
          <p:nvPr/>
        </p:nvSpPr>
        <p:spPr bwMode="auto">
          <a:xfrm>
            <a:off x="3674520" y="5821782"/>
            <a:ext cx="68786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cs typeface="Times New Roman" panose="02020603050405020304" pitchFamily="18" charset="0"/>
              </a:rPr>
              <a:t>nhảy dây, cho búp bê ăn, xếp hình nhà cửa, nấu cơm </a:t>
            </a:r>
          </a:p>
        </p:txBody>
      </p:sp>
    </p:spTree>
    <p:extLst>
      <p:ext uri="{BB962C8B-B14F-4D97-AF65-F5344CB8AC3E}">
        <p14:creationId xmlns:p14="http://schemas.microsoft.com/office/powerpoint/2010/main" val="25795249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4" name="Picture 49"/>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3048000" y="320448"/>
            <a:ext cx="5994400" cy="454183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089082074"/>
              </p:ext>
            </p:extLst>
          </p:nvPr>
        </p:nvGraphicFramePr>
        <p:xfrm>
          <a:off x="2111829" y="5207000"/>
          <a:ext cx="7772400" cy="1285876"/>
        </p:xfrm>
        <a:graphic>
          <a:graphicData uri="http://schemas.openxmlformats.org/drawingml/2006/table">
            <a:tbl>
              <a:tblPr firstRow="1" bandRow="1">
                <a:tableStyleId>{5C22544A-7EE6-4342-B048-85BDC9FD1C3A}</a:tableStyleId>
              </a:tblPr>
              <a:tblGrid>
                <a:gridCol w="1774133">
                  <a:extLst>
                    <a:ext uri="{9D8B030D-6E8A-4147-A177-3AD203B41FA5}">
                      <a16:colId xmlns:a16="http://schemas.microsoft.com/office/drawing/2014/main" val="20000"/>
                    </a:ext>
                  </a:extLst>
                </a:gridCol>
                <a:gridCol w="5998267">
                  <a:extLst>
                    <a:ext uri="{9D8B030D-6E8A-4147-A177-3AD203B41FA5}">
                      <a16:colId xmlns:a16="http://schemas.microsoft.com/office/drawing/2014/main" val="20001"/>
                    </a:ext>
                  </a:extLst>
                </a:gridCol>
              </a:tblGrid>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dirty="0" err="1">
                          <a:solidFill>
                            <a:srgbClr val="FF0000"/>
                          </a:solidFill>
                          <a:latin typeface="Times New Roman" panose="02020603050405020304" pitchFamily="18" charset="0"/>
                          <a:cs typeface="Times New Roman" panose="02020603050405020304" pitchFamily="18" charset="0"/>
                        </a:rPr>
                        <a:t>Đồ</a:t>
                      </a:r>
                      <a:r>
                        <a:rPr lang="en-US" altLang="vi-VN" sz="2800" b="1" dirty="0">
                          <a:solidFill>
                            <a:srgbClr val="FF0000"/>
                          </a:solidFill>
                          <a:latin typeface="Times New Roman" panose="02020603050405020304" pitchFamily="18" charset="0"/>
                          <a:cs typeface="Times New Roman" panose="02020603050405020304" pitchFamily="18" charset="0"/>
                        </a:rPr>
                        <a:t> </a:t>
                      </a:r>
                      <a:r>
                        <a:rPr lang="en-US" altLang="vi-VN" sz="2800" b="1" dirty="0" err="1">
                          <a:solidFill>
                            <a:srgbClr val="FF0000"/>
                          </a:solidFill>
                          <a:latin typeface="Times New Roman" panose="02020603050405020304" pitchFamily="18" charset="0"/>
                          <a:cs typeface="Times New Roman" panose="02020603050405020304" pitchFamily="18" charset="0"/>
                        </a:rPr>
                        <a:t>chơi</a:t>
                      </a:r>
                      <a:endParaRPr lang="en-US" altLang="vi-VN" sz="2800" b="1" dirty="0">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tc>
                  <a:txBody>
                    <a:bodyPr/>
                    <a:lstStyle/>
                    <a:p>
                      <a:endParaRPr lang="vi-VN" sz="1800" dirty="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extLst>
                  <a:ext uri="{0D108BD9-81ED-4DB2-BD59-A6C34878D82A}">
                    <a16:rowId xmlns:a16="http://schemas.microsoft.com/office/drawing/2014/main" val="10000"/>
                  </a:ext>
                </a:extLst>
              </a:tr>
              <a:tr h="642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err="1">
                          <a:solidFill>
                            <a:srgbClr val="FF0000"/>
                          </a:solidFill>
                          <a:latin typeface="Times New Roman" panose="02020603050405020304" pitchFamily="18" charset="0"/>
                          <a:cs typeface="Times New Roman" panose="02020603050405020304" pitchFamily="18" charset="0"/>
                        </a:rPr>
                        <a:t>Trò</a:t>
                      </a:r>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2800" b="1" err="1">
                          <a:solidFill>
                            <a:srgbClr val="FF0000"/>
                          </a:solidFill>
                          <a:latin typeface="Times New Roman" panose="02020603050405020304" pitchFamily="18" charset="0"/>
                          <a:cs typeface="Times New Roman" panose="02020603050405020304" pitchFamily="18" charset="0"/>
                        </a:rPr>
                        <a:t>chơi</a:t>
                      </a:r>
                      <a:endParaRPr lang="en-US" altLang="vi-VN" sz="2800" b="1">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tc>
                  <a:txBody>
                    <a:bodyPr/>
                    <a:lstStyle/>
                    <a:p>
                      <a:endParaRPr lang="vi-VN" sz="1800" dirty="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Text Box 10"/>
          <p:cNvSpPr txBox="1">
            <a:spLocks noChangeArrowheads="1"/>
          </p:cNvSpPr>
          <p:nvPr/>
        </p:nvSpPr>
        <p:spPr bwMode="auto">
          <a:xfrm>
            <a:off x="3975554" y="5283201"/>
            <a:ext cx="4648200" cy="523875"/>
          </a:xfrm>
          <a:prstGeom prst="rect">
            <a:avLst/>
          </a:prstGeom>
          <a:solidFill>
            <a:srgbClr val="66FFFF"/>
          </a:solid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cs typeface="Times New Roman" panose="02020603050405020304" pitchFamily="18" charset="0"/>
              </a:rPr>
              <a:t>ti vi, viên gạch</a:t>
            </a:r>
          </a:p>
        </p:txBody>
      </p:sp>
      <p:sp>
        <p:nvSpPr>
          <p:cNvPr id="9" name="Text Box 8"/>
          <p:cNvSpPr txBox="1">
            <a:spLocks noChangeArrowheads="1"/>
          </p:cNvSpPr>
          <p:nvPr/>
        </p:nvSpPr>
        <p:spPr bwMode="auto">
          <a:xfrm>
            <a:off x="3940629" y="5901419"/>
            <a:ext cx="5769429" cy="522288"/>
          </a:xfrm>
          <a:prstGeom prst="rect">
            <a:avLst/>
          </a:prstGeom>
          <a:solidFill>
            <a:schemeClr val="accent2">
              <a:lumMod val="20000"/>
              <a:lumOff val="80000"/>
            </a:schemeClr>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cs typeface="Times New Roman" panose="02020603050405020304" pitchFamily="18" charset="0"/>
              </a:rPr>
              <a:t>trò chơi điện tử, xếp hình (xếp gạch)</a:t>
            </a:r>
          </a:p>
        </p:txBody>
      </p:sp>
    </p:spTree>
    <p:extLst>
      <p:ext uri="{BB962C8B-B14F-4D97-AF65-F5344CB8AC3E}">
        <p14:creationId xmlns:p14="http://schemas.microsoft.com/office/powerpoint/2010/main" val="583831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8" name="Picture 46"/>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2474685" y="276452"/>
            <a:ext cx="6966857" cy="494506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nvGraphicFramePr>
        <p:xfrm>
          <a:off x="2667000" y="5659438"/>
          <a:ext cx="6553200" cy="1036638"/>
        </p:xfrm>
        <a:graphic>
          <a:graphicData uri="http://schemas.openxmlformats.org/drawingml/2006/table">
            <a:tbl>
              <a:tblPr firstRow="1" bandRow="1">
                <a:tableStyleId>{5C22544A-7EE6-4342-B048-85BDC9FD1C3A}</a:tableStyleId>
              </a:tblPr>
              <a:tblGrid>
                <a:gridCol w="1884045">
                  <a:extLst>
                    <a:ext uri="{9D8B030D-6E8A-4147-A177-3AD203B41FA5}">
                      <a16:colId xmlns:a16="http://schemas.microsoft.com/office/drawing/2014/main" val="20000"/>
                    </a:ext>
                  </a:extLst>
                </a:gridCol>
                <a:gridCol w="4669155">
                  <a:extLst>
                    <a:ext uri="{9D8B030D-6E8A-4147-A177-3AD203B41FA5}">
                      <a16:colId xmlns:a16="http://schemas.microsoft.com/office/drawing/2014/main" val="20001"/>
                    </a:ext>
                  </a:extLst>
                </a:gridCol>
              </a:tblGrid>
              <a:tr h="518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err="1">
                          <a:solidFill>
                            <a:srgbClr val="FF0000"/>
                          </a:solidFill>
                          <a:latin typeface="Times New Roman" panose="02020603050405020304" pitchFamily="18" charset="0"/>
                          <a:cs typeface="Times New Roman" panose="02020603050405020304" pitchFamily="18" charset="0"/>
                        </a:rPr>
                        <a:t>Đồ</a:t>
                      </a:r>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2800" b="1" err="1">
                          <a:solidFill>
                            <a:srgbClr val="FF0000"/>
                          </a:solidFill>
                          <a:latin typeface="Times New Roman" panose="02020603050405020304" pitchFamily="18" charset="0"/>
                          <a:cs typeface="Times New Roman" panose="02020603050405020304" pitchFamily="18" charset="0"/>
                        </a:rPr>
                        <a:t>chơi</a:t>
                      </a:r>
                      <a:endParaRPr lang="en-US" altLang="vi-VN" sz="2800" b="1">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tc>
                  <a:txBody>
                    <a:bodyPr/>
                    <a:lstStyle/>
                    <a:p>
                      <a:endParaRPr lang="vi-VN" sz="180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extLst>
                  <a:ext uri="{0D108BD9-81ED-4DB2-BD59-A6C34878D82A}">
                    <a16:rowId xmlns:a16="http://schemas.microsoft.com/office/drawing/2014/main" val="10000"/>
                  </a:ext>
                </a:extLst>
              </a:tr>
              <a:tr h="518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err="1">
                          <a:solidFill>
                            <a:srgbClr val="FF0000"/>
                          </a:solidFill>
                          <a:latin typeface="Times New Roman" panose="02020603050405020304" pitchFamily="18" charset="0"/>
                          <a:cs typeface="Times New Roman" panose="02020603050405020304" pitchFamily="18" charset="0"/>
                        </a:rPr>
                        <a:t>Trò</a:t>
                      </a:r>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2800" b="1" err="1">
                          <a:solidFill>
                            <a:srgbClr val="FF0000"/>
                          </a:solidFill>
                          <a:latin typeface="Times New Roman" panose="02020603050405020304" pitchFamily="18" charset="0"/>
                          <a:cs typeface="Times New Roman" panose="02020603050405020304" pitchFamily="18" charset="0"/>
                        </a:rPr>
                        <a:t>chơi</a:t>
                      </a:r>
                      <a:endParaRPr lang="en-US" altLang="vi-VN" sz="2800" b="1">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tc>
                  <a:txBody>
                    <a:bodyPr/>
                    <a:lstStyle/>
                    <a:p>
                      <a:endParaRPr lang="vi-VN" sz="180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Text Box 10"/>
          <p:cNvSpPr txBox="1">
            <a:spLocks noChangeArrowheads="1"/>
          </p:cNvSpPr>
          <p:nvPr/>
        </p:nvSpPr>
        <p:spPr bwMode="auto">
          <a:xfrm>
            <a:off x="4572000" y="5638801"/>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cs typeface="Times New Roman" panose="02020603050405020304" pitchFamily="18" charset="0"/>
              </a:rPr>
              <a:t>dây thừng, ná cao su</a:t>
            </a:r>
          </a:p>
        </p:txBody>
      </p:sp>
      <p:sp>
        <p:nvSpPr>
          <p:cNvPr id="8" name="Text Box 8"/>
          <p:cNvSpPr txBox="1">
            <a:spLocks noChangeArrowheads="1"/>
          </p:cNvSpPr>
          <p:nvPr/>
        </p:nvSpPr>
        <p:spPr bwMode="auto">
          <a:xfrm>
            <a:off x="4584700" y="6173789"/>
            <a:ext cx="3505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cs typeface="Times New Roman" panose="02020603050405020304" pitchFamily="18" charset="0"/>
              </a:rPr>
              <a:t>kéo co, bắn ná </a:t>
            </a:r>
          </a:p>
        </p:txBody>
      </p:sp>
    </p:spTree>
    <p:extLst>
      <p:ext uri="{BB962C8B-B14F-4D97-AF65-F5344CB8AC3E}">
        <p14:creationId xmlns:p14="http://schemas.microsoft.com/office/powerpoint/2010/main" val="1582751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2" name="Picture 50" descr="6"/>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2668814" y="360931"/>
            <a:ext cx="6810829" cy="43434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797314473"/>
              </p:ext>
            </p:extLst>
          </p:nvPr>
        </p:nvGraphicFramePr>
        <p:xfrm>
          <a:off x="2797629" y="5077506"/>
          <a:ext cx="6553200" cy="1036638"/>
        </p:xfrm>
        <a:graphic>
          <a:graphicData uri="http://schemas.openxmlformats.org/drawingml/2006/table">
            <a:tbl>
              <a:tblPr firstRow="1" bandRow="1">
                <a:tableStyleId>{5C22544A-7EE6-4342-B048-85BDC9FD1C3A}</a:tableStyleId>
              </a:tblPr>
              <a:tblGrid>
                <a:gridCol w="1884045">
                  <a:extLst>
                    <a:ext uri="{9D8B030D-6E8A-4147-A177-3AD203B41FA5}">
                      <a16:colId xmlns:a16="http://schemas.microsoft.com/office/drawing/2014/main" val="20000"/>
                    </a:ext>
                  </a:extLst>
                </a:gridCol>
                <a:gridCol w="4669155">
                  <a:extLst>
                    <a:ext uri="{9D8B030D-6E8A-4147-A177-3AD203B41FA5}">
                      <a16:colId xmlns:a16="http://schemas.microsoft.com/office/drawing/2014/main" val="20001"/>
                    </a:ext>
                  </a:extLst>
                </a:gridCol>
              </a:tblGrid>
              <a:tr h="518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err="1">
                          <a:solidFill>
                            <a:srgbClr val="FF0000"/>
                          </a:solidFill>
                          <a:latin typeface="Times New Roman" panose="02020603050405020304" pitchFamily="18" charset="0"/>
                          <a:cs typeface="Times New Roman" panose="02020603050405020304" pitchFamily="18" charset="0"/>
                        </a:rPr>
                        <a:t>Đồ</a:t>
                      </a:r>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2800" b="1" err="1">
                          <a:solidFill>
                            <a:srgbClr val="FF0000"/>
                          </a:solidFill>
                          <a:latin typeface="Times New Roman" panose="02020603050405020304" pitchFamily="18" charset="0"/>
                          <a:cs typeface="Times New Roman" panose="02020603050405020304" pitchFamily="18" charset="0"/>
                        </a:rPr>
                        <a:t>chơi</a:t>
                      </a:r>
                      <a:endParaRPr lang="en-US" altLang="vi-VN" sz="2800" b="1">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tc>
                  <a:txBody>
                    <a:bodyPr/>
                    <a:lstStyle/>
                    <a:p>
                      <a:endParaRPr lang="vi-VN" sz="180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solidFill>
                      <a:srgbClr val="66FFCC"/>
                    </a:solidFill>
                  </a:tcPr>
                </a:tc>
                <a:extLst>
                  <a:ext uri="{0D108BD9-81ED-4DB2-BD59-A6C34878D82A}">
                    <a16:rowId xmlns:a16="http://schemas.microsoft.com/office/drawing/2014/main" val="10000"/>
                  </a:ext>
                </a:extLst>
              </a:tr>
              <a:tr h="518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vi-VN" sz="2800" b="1" err="1">
                          <a:solidFill>
                            <a:srgbClr val="FF0000"/>
                          </a:solidFill>
                          <a:latin typeface="Times New Roman" panose="02020603050405020304" pitchFamily="18" charset="0"/>
                          <a:cs typeface="Times New Roman" panose="02020603050405020304" pitchFamily="18" charset="0"/>
                        </a:rPr>
                        <a:t>Trò</a:t>
                      </a:r>
                      <a:r>
                        <a:rPr lang="en-US" altLang="vi-VN" sz="2800" b="1">
                          <a:solidFill>
                            <a:srgbClr val="FF0000"/>
                          </a:solidFill>
                          <a:latin typeface="Times New Roman" panose="02020603050405020304" pitchFamily="18" charset="0"/>
                          <a:cs typeface="Times New Roman" panose="02020603050405020304" pitchFamily="18" charset="0"/>
                        </a:rPr>
                        <a:t> </a:t>
                      </a:r>
                      <a:r>
                        <a:rPr lang="en-US" altLang="vi-VN" sz="2800" b="1" err="1">
                          <a:solidFill>
                            <a:srgbClr val="FF0000"/>
                          </a:solidFill>
                          <a:latin typeface="Times New Roman" panose="02020603050405020304" pitchFamily="18" charset="0"/>
                          <a:cs typeface="Times New Roman" panose="02020603050405020304" pitchFamily="18" charset="0"/>
                        </a:rPr>
                        <a:t>chơi</a:t>
                      </a:r>
                      <a:endParaRPr lang="en-US" altLang="vi-VN" sz="2800" b="1">
                        <a:solidFill>
                          <a:srgbClr val="FF0000"/>
                        </a:solidFill>
                        <a:latin typeface="Times New Roman" panose="02020603050405020304" pitchFamily="18" charset="0"/>
                        <a:cs typeface="Times New Roman" panose="02020603050405020304" pitchFamily="18" charset="0"/>
                      </a:endParaRPr>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tc>
                  <a:txBody>
                    <a:bodyPr/>
                    <a:lstStyle/>
                    <a:p>
                      <a:endParaRPr lang="vi-VN" sz="1800"/>
                    </a:p>
                  </a:txBody>
                  <a:tcPr marT="45734" marB="45734">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Text Box 7"/>
          <p:cNvSpPr txBox="1">
            <a:spLocks noChangeArrowheads="1"/>
          </p:cNvSpPr>
          <p:nvPr/>
        </p:nvSpPr>
        <p:spPr bwMode="auto">
          <a:xfrm>
            <a:off x="4855029" y="5580744"/>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cs typeface="Times New Roman" panose="02020603050405020304" pitchFamily="18" charset="0"/>
              </a:rPr>
              <a:t>bịt mắt bắt dê</a:t>
            </a:r>
          </a:p>
        </p:txBody>
      </p:sp>
      <p:sp>
        <p:nvSpPr>
          <p:cNvPr id="8" name="Text Box 8"/>
          <p:cNvSpPr txBox="1">
            <a:spLocks noChangeArrowheads="1"/>
          </p:cNvSpPr>
          <p:nvPr/>
        </p:nvSpPr>
        <p:spPr bwMode="auto">
          <a:xfrm>
            <a:off x="4855029" y="5047344"/>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cs typeface="Times New Roman" panose="02020603050405020304" pitchFamily="18" charset="0"/>
              </a:rPr>
              <a:t>khăn bịt mắt</a:t>
            </a:r>
          </a:p>
        </p:txBody>
      </p:sp>
    </p:spTree>
    <p:extLst>
      <p:ext uri="{BB962C8B-B14F-4D97-AF65-F5344CB8AC3E}">
        <p14:creationId xmlns:p14="http://schemas.microsoft.com/office/powerpoint/2010/main" val="2821562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ea typeface="Tahoma" panose="020B0604030504040204" pitchFamily="34" charset="0"/>
                  <a:cs typeface="Times New Roman" panose="02020603050405020304" pitchFamily="18" charset="0"/>
                </a:rPr>
                <a:t>Biết một số đồ chơi, trò chơi của trẻ em.</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66356"/>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Biết những đồ chơi, trò chơi có lợi hay những đồ chơi, trò chơi có hại cho trẻ em.</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534231"/>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CCFF99"/>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Tìm những từ ngữ thể hiện tình cảm, thái độ của con người khi tham gia trò chơi.</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Rounded Rectangle 15">
            <a:extLst>
              <a:ext uri="{FF2B5EF4-FFF2-40B4-BE49-F238E27FC236}">
                <a16:creationId xmlns:a16="http://schemas.microsoft.com/office/drawing/2014/main" id="{FC4AA681-3F36-42B8-9DF9-F59457234ED6}"/>
              </a:ext>
            </a:extLst>
          </p:cNvPr>
          <p:cNvSpPr/>
          <p:nvPr/>
        </p:nvSpPr>
        <p:spPr>
          <a:xfrm>
            <a:off x="3169194" y="558684"/>
            <a:ext cx="6003834" cy="100464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solidFill>
                <a:latin typeface="Times New Roman" panose="02020603050405020304" pitchFamily="18" charset="0"/>
                <a:cs typeface="Times New Roman" panose="02020603050405020304" pitchFamily="18" charset="0"/>
              </a:rPr>
              <a:t>Bài 1 em đã đạt được mục tiêu gì?</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591342" y="1563328"/>
            <a:ext cx="1023540" cy="1862048"/>
          </a:xfrm>
          <a:prstGeom prst="rect">
            <a:avLst/>
          </a:prstGeom>
          <a:noFill/>
        </p:spPr>
        <p:txBody>
          <a:bodyPr wrap="square" rtlCol="0">
            <a:spAutoFit/>
          </a:bodyPr>
          <a:lstStyle/>
          <a:p>
            <a:r>
              <a:rPr lang="en-US" sz="11500">
                <a:solidFill>
                  <a:srgbClr val="00B050"/>
                </a:solidFill>
                <a:sym typeface="Wingdings 2" panose="05020102010507070707" pitchFamily="18" charset="2"/>
              </a:rPr>
              <a:t></a:t>
            </a:r>
            <a:endParaRPr lang="en-US" sz="11500">
              <a:solidFill>
                <a:srgbClr val="00B050"/>
              </a:solidFill>
            </a:endParaRPr>
          </a:p>
        </p:txBody>
      </p:sp>
    </p:spTree>
    <p:extLst>
      <p:ext uri="{BB962C8B-B14F-4D97-AF65-F5344CB8AC3E}">
        <p14:creationId xmlns:p14="http://schemas.microsoft.com/office/powerpoint/2010/main" val="1168278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6" name="Line 16"/>
          <p:cNvSpPr>
            <a:spLocks noChangeShapeType="1"/>
          </p:cNvSpPr>
          <p:nvPr/>
        </p:nvSpPr>
        <p:spPr bwMode="auto">
          <a:xfrm>
            <a:off x="3643087" y="1166132"/>
            <a:ext cx="898525" cy="0"/>
          </a:xfrm>
          <a:prstGeom prst="line">
            <a:avLst/>
          </a:prstGeom>
          <a:noFill/>
          <a:ln w="28575">
            <a:solidFill>
              <a:srgbClr val="FF0000"/>
            </a:solidFill>
            <a:round/>
            <a:headEnd/>
            <a:tailEnd/>
          </a:ln>
        </p:spPr>
        <p:txBody>
          <a:bodyPr/>
          <a:lstStyle/>
          <a:p>
            <a:pPr eaLnBrk="1" hangingPunct="1">
              <a:defRPr/>
            </a:pPr>
            <a:endParaRPr lang="vi-VN">
              <a:ln w="38100">
                <a:solidFill>
                  <a:schemeClr val="tx1"/>
                </a:solidFill>
              </a:ln>
            </a:endParaRPr>
          </a:p>
        </p:txBody>
      </p:sp>
      <p:sp>
        <p:nvSpPr>
          <p:cNvPr id="71697" name="Line 17"/>
          <p:cNvSpPr>
            <a:spLocks noChangeShapeType="1"/>
          </p:cNvSpPr>
          <p:nvPr/>
        </p:nvSpPr>
        <p:spPr bwMode="auto">
          <a:xfrm flipV="1">
            <a:off x="5820229" y="1153432"/>
            <a:ext cx="1045028" cy="0"/>
          </a:xfrm>
          <a:prstGeom prst="line">
            <a:avLst/>
          </a:prstGeom>
          <a:noFill/>
          <a:ln w="28575">
            <a:solidFill>
              <a:srgbClr val="FF0000"/>
            </a:solidFill>
            <a:round/>
            <a:headEnd/>
            <a:tailEnd/>
          </a:ln>
        </p:spPr>
        <p:txBody>
          <a:bodyPr/>
          <a:lstStyle/>
          <a:p>
            <a:pPr eaLnBrk="1" hangingPunct="1">
              <a:defRPr/>
            </a:pPr>
            <a:endParaRPr lang="vi-VN">
              <a:ln w="38100">
                <a:solidFill>
                  <a:schemeClr val="tx1"/>
                </a:solidFill>
              </a:ln>
            </a:endParaRPr>
          </a:p>
        </p:txBody>
      </p:sp>
      <p:sp>
        <p:nvSpPr>
          <p:cNvPr id="71698" name="Line 18"/>
          <p:cNvSpPr>
            <a:spLocks noChangeShapeType="1"/>
          </p:cNvSpPr>
          <p:nvPr/>
        </p:nvSpPr>
        <p:spPr bwMode="auto">
          <a:xfrm>
            <a:off x="7910285" y="1153432"/>
            <a:ext cx="1872343" cy="0"/>
          </a:xfrm>
          <a:prstGeom prst="line">
            <a:avLst/>
          </a:prstGeom>
          <a:noFill/>
          <a:ln w="28575">
            <a:solidFill>
              <a:srgbClr val="FF0000"/>
            </a:solidFill>
            <a:round/>
            <a:headEnd/>
            <a:tailEnd/>
          </a:ln>
        </p:spPr>
        <p:txBody>
          <a:bodyPr/>
          <a:lstStyle/>
          <a:p>
            <a:pPr eaLnBrk="1" hangingPunct="1">
              <a:defRPr/>
            </a:pPr>
            <a:endParaRPr lang="vi-VN">
              <a:ln w="38100">
                <a:solidFill>
                  <a:schemeClr val="tx1"/>
                </a:solidFill>
              </a:ln>
            </a:endParaRPr>
          </a:p>
        </p:txBody>
      </p:sp>
      <p:sp>
        <p:nvSpPr>
          <p:cNvPr id="11269" name="Text Box 19"/>
          <p:cNvSpPr txBox="1">
            <a:spLocks noChangeArrowheads="1"/>
          </p:cNvSpPr>
          <p:nvPr/>
        </p:nvSpPr>
        <p:spPr bwMode="auto">
          <a:xfrm>
            <a:off x="1512775" y="688793"/>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800" b="1"/>
              <a:t>2. Tìm thêm từ ngữ chỉ các đồ chơi hoặc trò chơi khác?</a:t>
            </a:r>
          </a:p>
        </p:txBody>
      </p:sp>
      <p:pic>
        <p:nvPicPr>
          <p:cNvPr id="11270" name="Picture 5" descr="Teu dung v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25564" flipH="1" flipV="1">
            <a:off x="2668588" y="1897063"/>
            <a:ext cx="699135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790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71696"/>
                                        </p:tgtEl>
                                        <p:attrNameLst>
                                          <p:attrName>style.visibility</p:attrName>
                                        </p:attrNameLst>
                                      </p:cBhvr>
                                      <p:to>
                                        <p:strVal val="visible"/>
                                      </p:to>
                                    </p:set>
                                    <p:animEffect transition="in" filter="strips(downRight)">
                                      <p:cBhvr>
                                        <p:cTn id="7" dur="500"/>
                                        <p:tgtEl>
                                          <p:spTgt spid="71696"/>
                                        </p:tgtEl>
                                      </p:cBhvr>
                                    </p:animEffect>
                                  </p:childTnLst>
                                </p:cTn>
                              </p:par>
                            </p:childTnLst>
                          </p:cTn>
                        </p:par>
                        <p:par>
                          <p:cTn id="8" fill="hold" nodeType="afterGroup">
                            <p:stCondLst>
                              <p:cond delay="500"/>
                            </p:stCondLst>
                            <p:childTnLst>
                              <p:par>
                                <p:cTn id="9" presetID="18" presetClass="entr" presetSubtype="6" fill="hold" nodeType="afterEffect">
                                  <p:stCondLst>
                                    <p:cond delay="0"/>
                                  </p:stCondLst>
                                  <p:childTnLst>
                                    <p:set>
                                      <p:cBhvr>
                                        <p:cTn id="10" dur="1" fill="hold">
                                          <p:stCondLst>
                                            <p:cond delay="0"/>
                                          </p:stCondLst>
                                        </p:cTn>
                                        <p:tgtEl>
                                          <p:spTgt spid="71697"/>
                                        </p:tgtEl>
                                        <p:attrNameLst>
                                          <p:attrName>style.visibility</p:attrName>
                                        </p:attrNameLst>
                                      </p:cBhvr>
                                      <p:to>
                                        <p:strVal val="visible"/>
                                      </p:to>
                                    </p:set>
                                    <p:animEffect transition="in" filter="strips(downRight)">
                                      <p:cBhvr>
                                        <p:cTn id="11" dur="500"/>
                                        <p:tgtEl>
                                          <p:spTgt spid="71697"/>
                                        </p:tgtEl>
                                      </p:cBhvr>
                                    </p:animEffect>
                                  </p:childTnLst>
                                </p:cTn>
                              </p:par>
                            </p:childTnLst>
                          </p:cTn>
                        </p:par>
                        <p:par>
                          <p:cTn id="12" fill="hold" nodeType="afterGroup">
                            <p:stCondLst>
                              <p:cond delay="1000"/>
                            </p:stCondLst>
                            <p:childTnLst>
                              <p:par>
                                <p:cTn id="13" presetID="18" presetClass="entr" presetSubtype="6" fill="hold" nodeType="afterEffect">
                                  <p:stCondLst>
                                    <p:cond delay="0"/>
                                  </p:stCondLst>
                                  <p:childTnLst>
                                    <p:set>
                                      <p:cBhvr>
                                        <p:cTn id="14" dur="1" fill="hold">
                                          <p:stCondLst>
                                            <p:cond delay="0"/>
                                          </p:stCondLst>
                                        </p:cTn>
                                        <p:tgtEl>
                                          <p:spTgt spid="71698"/>
                                        </p:tgtEl>
                                        <p:attrNameLst>
                                          <p:attrName>style.visibility</p:attrName>
                                        </p:attrNameLst>
                                      </p:cBhvr>
                                      <p:to>
                                        <p:strVal val="visible"/>
                                      </p:to>
                                    </p:set>
                                    <p:animEffect transition="in" filter="strips(downRight)">
                                      <p:cBhvr>
                                        <p:cTn id="15" dur="500"/>
                                        <p:tgtEl>
                                          <p:spTgt spid="71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Line 4"/>
          <p:cNvSpPr>
            <a:spLocks noChangeShapeType="1"/>
          </p:cNvSpPr>
          <p:nvPr/>
        </p:nvSpPr>
        <p:spPr bwMode="auto">
          <a:xfrm>
            <a:off x="6096000" y="1600200"/>
            <a:ext cx="0" cy="5257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eaVert">
            <a:spAutoFit/>
          </a:bodyPr>
          <a:lstStyle/>
          <a:p>
            <a:endParaRPr lang="en-US"/>
          </a:p>
        </p:txBody>
      </p:sp>
      <p:sp>
        <p:nvSpPr>
          <p:cNvPr id="12291" name="Line 5"/>
          <p:cNvSpPr>
            <a:spLocks noChangeShapeType="1"/>
          </p:cNvSpPr>
          <p:nvPr/>
        </p:nvSpPr>
        <p:spPr bwMode="auto">
          <a:xfrm>
            <a:off x="5715000" y="1752600"/>
            <a:ext cx="76200" cy="5105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eaVert">
            <a:spAutoFit/>
          </a:bodyPr>
          <a:lstStyle/>
          <a:p>
            <a:endParaRPr lang="en-US"/>
          </a:p>
        </p:txBody>
      </p:sp>
      <p:sp>
        <p:nvSpPr>
          <p:cNvPr id="12292" name="Rectangle 11"/>
          <p:cNvSpPr>
            <a:spLocks noChangeArrowheads="1"/>
          </p:cNvSpPr>
          <p:nvPr/>
        </p:nvSpPr>
        <p:spPr bwMode="auto">
          <a:xfrm>
            <a:off x="6708775" y="3943350"/>
            <a:ext cx="25908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20000"/>
              </a:spcBef>
            </a:pPr>
            <a:endParaRPr lang="vi-VN" altLang="vi-VN" sz="2800">
              <a:latin typeface="Arial" panose="020B0604020202020204" pitchFamily="34" charset="0"/>
            </a:endParaRPr>
          </a:p>
        </p:txBody>
      </p:sp>
      <p:sp>
        <p:nvSpPr>
          <p:cNvPr id="12293" name="Rectangle 12"/>
          <p:cNvSpPr>
            <a:spLocks noChangeArrowheads="1"/>
          </p:cNvSpPr>
          <p:nvPr/>
        </p:nvSpPr>
        <p:spPr bwMode="auto">
          <a:xfrm>
            <a:off x="4117975" y="3943350"/>
            <a:ext cx="25908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20000"/>
              </a:spcBef>
            </a:pPr>
            <a:endParaRPr lang="vi-VN" altLang="vi-VN" sz="2800">
              <a:latin typeface="Arial" panose="020B0604020202020204" pitchFamily="34" charset="0"/>
            </a:endParaRPr>
          </a:p>
        </p:txBody>
      </p:sp>
      <p:pic>
        <p:nvPicPr>
          <p:cNvPr id="14410" name="Picture 74" descr="DSCN899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66776"/>
            <a:ext cx="6858000" cy="4772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4411" name="Text Box 75"/>
          <p:cNvSpPr txBox="1">
            <a:spLocks noChangeArrowheads="1"/>
          </p:cNvSpPr>
          <p:nvPr/>
        </p:nvSpPr>
        <p:spPr bwMode="auto">
          <a:xfrm>
            <a:off x="3802289" y="5974457"/>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t>Tên trò chơi: </a:t>
            </a:r>
            <a:r>
              <a:rPr lang="en-US" altLang="vi-VN" sz="2800" b="1">
                <a:solidFill>
                  <a:srgbClr val="FF0000"/>
                </a:solidFill>
              </a:rPr>
              <a:t>Bịt mắt bắt dê</a:t>
            </a:r>
          </a:p>
        </p:txBody>
      </p:sp>
      <p:pic>
        <p:nvPicPr>
          <p:cNvPr id="14412" name="Picture 76" descr="DSCN89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38200"/>
            <a:ext cx="6858000" cy="4724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77"/>
          <p:cNvGrpSpPr>
            <a:grpSpLocks/>
          </p:cNvGrpSpPr>
          <p:nvPr/>
        </p:nvGrpSpPr>
        <p:grpSpPr bwMode="auto">
          <a:xfrm>
            <a:off x="3609975" y="5643294"/>
            <a:ext cx="5689600" cy="963613"/>
            <a:chOff x="894" y="3801"/>
            <a:chExt cx="3584" cy="607"/>
          </a:xfrm>
        </p:grpSpPr>
        <p:sp>
          <p:nvSpPr>
            <p:cNvPr id="12306" name="Text Box 78"/>
            <p:cNvSpPr txBox="1">
              <a:spLocks noChangeArrowheads="1"/>
            </p:cNvSpPr>
            <p:nvPr/>
          </p:nvSpPr>
          <p:spPr bwMode="auto">
            <a:xfrm>
              <a:off x="894" y="3801"/>
              <a:ext cx="358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t>Tên trò chơi:  </a:t>
              </a:r>
              <a:r>
                <a:rPr lang="en-US" altLang="vi-VN" sz="2800" b="1">
                  <a:solidFill>
                    <a:srgbClr val="FF0000"/>
                  </a:solidFill>
                </a:rPr>
                <a:t>Trồng nụ, trồng hoa</a:t>
              </a:r>
            </a:p>
          </p:txBody>
        </p:sp>
        <p:sp>
          <p:nvSpPr>
            <p:cNvPr id="12307" name="Text Box 79"/>
            <p:cNvSpPr txBox="1">
              <a:spLocks noChangeArrowheads="1"/>
            </p:cNvSpPr>
            <p:nvPr/>
          </p:nvSpPr>
          <p:spPr bwMode="auto">
            <a:xfrm>
              <a:off x="923" y="4078"/>
              <a:ext cx="289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t>Tên gọi khác: </a:t>
              </a:r>
              <a:r>
                <a:rPr lang="en-US" altLang="vi-VN" sz="2800" b="1">
                  <a:solidFill>
                    <a:srgbClr val="FF0000"/>
                  </a:solidFill>
                </a:rPr>
                <a:t>Đi chợ về chợ</a:t>
              </a:r>
            </a:p>
          </p:txBody>
        </p:sp>
      </p:grpSp>
      <p:pic>
        <p:nvPicPr>
          <p:cNvPr id="14416"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2713" y="533400"/>
            <a:ext cx="6858000" cy="510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417" name="Text Box 81"/>
          <p:cNvSpPr txBox="1">
            <a:spLocks noChangeArrowheads="1"/>
          </p:cNvSpPr>
          <p:nvPr/>
        </p:nvSpPr>
        <p:spPr bwMode="auto">
          <a:xfrm>
            <a:off x="3661794" y="5903971"/>
            <a:ext cx="5538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t>Tên trò chơi: </a:t>
            </a:r>
            <a:r>
              <a:rPr lang="en-US" altLang="vi-VN" sz="2800" b="1">
                <a:solidFill>
                  <a:srgbClr val="FF0000"/>
                </a:solidFill>
              </a:rPr>
              <a:t>Rồng rắn lên mây</a:t>
            </a:r>
          </a:p>
        </p:txBody>
      </p:sp>
      <p:pic>
        <p:nvPicPr>
          <p:cNvPr id="14418" name="Picture 82" descr="chơi ô ăn quan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762000"/>
            <a:ext cx="6858000" cy="4876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83"/>
          <p:cNvGrpSpPr>
            <a:grpSpLocks/>
          </p:cNvGrpSpPr>
          <p:nvPr/>
        </p:nvGrpSpPr>
        <p:grpSpPr bwMode="auto">
          <a:xfrm>
            <a:off x="3656013" y="5593773"/>
            <a:ext cx="5196208" cy="1028042"/>
            <a:chOff x="3312" y="2352"/>
            <a:chExt cx="2873" cy="626"/>
          </a:xfrm>
        </p:grpSpPr>
        <p:sp>
          <p:nvSpPr>
            <p:cNvPr id="12304" name="Text Box 84"/>
            <p:cNvSpPr txBox="1">
              <a:spLocks noChangeArrowheads="1"/>
            </p:cNvSpPr>
            <p:nvPr/>
          </p:nvSpPr>
          <p:spPr bwMode="auto">
            <a:xfrm>
              <a:off x="3312" y="2352"/>
              <a:ext cx="2873"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t>Tên trò chơi: </a:t>
              </a:r>
              <a:r>
                <a:rPr lang="en-US" altLang="vi-VN" sz="2800" b="1">
                  <a:solidFill>
                    <a:srgbClr val="FF0000"/>
                  </a:solidFill>
                </a:rPr>
                <a:t>Chơi ô ăn quan.</a:t>
              </a:r>
            </a:p>
          </p:txBody>
        </p:sp>
        <p:sp>
          <p:nvSpPr>
            <p:cNvPr id="12305" name="Text Box 85"/>
            <p:cNvSpPr txBox="1">
              <a:spLocks noChangeArrowheads="1"/>
            </p:cNvSpPr>
            <p:nvPr/>
          </p:nvSpPr>
          <p:spPr bwMode="auto">
            <a:xfrm>
              <a:off x="3328" y="2659"/>
              <a:ext cx="2515"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t>Tên gọi khác: </a:t>
              </a:r>
              <a:r>
                <a:rPr lang="en-US" altLang="vi-VN" sz="2800" b="1">
                  <a:solidFill>
                    <a:srgbClr val="FF0000"/>
                  </a:solidFill>
                </a:rPr>
                <a:t>Chơi ô làng</a:t>
              </a:r>
            </a:p>
          </p:txBody>
        </p:sp>
      </p:grpSp>
      <p:pic>
        <p:nvPicPr>
          <p:cNvPr id="14422" name="Picture 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813" y="504204"/>
            <a:ext cx="8305800" cy="5181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423" name="Text Box 87"/>
          <p:cNvSpPr txBox="1">
            <a:spLocks noChangeArrowheads="1"/>
          </p:cNvSpPr>
          <p:nvPr/>
        </p:nvSpPr>
        <p:spPr bwMode="auto">
          <a:xfrm>
            <a:off x="3861919" y="5925590"/>
            <a:ext cx="4518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t>Tên trò chơi:</a:t>
            </a:r>
            <a:r>
              <a:rPr lang="en-US" altLang="vi-VN" sz="2800" b="1">
                <a:solidFill>
                  <a:srgbClr val="FF0000"/>
                </a:solidFill>
              </a:rPr>
              <a:t> Chơi chuyền</a:t>
            </a:r>
          </a:p>
        </p:txBody>
      </p:sp>
    </p:spTree>
    <p:extLst>
      <p:ext uri="{BB962C8B-B14F-4D97-AF65-F5344CB8AC3E}">
        <p14:creationId xmlns:p14="http://schemas.microsoft.com/office/powerpoint/2010/main" val="42149249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4410"/>
                                        </p:tgtEl>
                                        <p:attrNameLst>
                                          <p:attrName>style.visibility</p:attrName>
                                        </p:attrNameLst>
                                      </p:cBhvr>
                                      <p:to>
                                        <p:strVal val="visible"/>
                                      </p:to>
                                    </p:set>
                                    <p:animEffect transition="in" filter="wheel(4)">
                                      <p:cBhvr>
                                        <p:cTn id="7" dur="1000"/>
                                        <p:tgtEl>
                                          <p:spTgt spid="14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411"/>
                                        </p:tgtEl>
                                        <p:attrNameLst>
                                          <p:attrName>style.visibility</p:attrName>
                                        </p:attrNameLst>
                                      </p:cBhvr>
                                      <p:to>
                                        <p:strVal val="visible"/>
                                      </p:to>
                                    </p:set>
                                    <p:anim calcmode="discrete" valueType="clr">
                                      <p:cBhvr override="childStyle">
                                        <p:cTn id="12" dur="80"/>
                                        <p:tgtEl>
                                          <p:spTgt spid="144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411"/>
                                        </p:tgtEl>
                                        <p:attrNameLst>
                                          <p:attrName>fillcolor</p:attrName>
                                        </p:attrNameLst>
                                      </p:cBhvr>
                                      <p:tavLst>
                                        <p:tav tm="0">
                                          <p:val>
                                            <p:clrVal>
                                              <a:schemeClr val="accent2"/>
                                            </p:clrVal>
                                          </p:val>
                                        </p:tav>
                                        <p:tav tm="50000">
                                          <p:val>
                                            <p:clrVal>
                                              <a:schemeClr val="hlink"/>
                                            </p:clrVal>
                                          </p:val>
                                        </p:tav>
                                      </p:tavLst>
                                    </p:anim>
                                    <p:set>
                                      <p:cBhvr>
                                        <p:cTn id="14" dur="80"/>
                                        <p:tgtEl>
                                          <p:spTgt spid="1441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xit" presetSubtype="16" fill="hold" nodeType="clickEffect">
                                  <p:stCondLst>
                                    <p:cond delay="0"/>
                                  </p:stCondLst>
                                  <p:childTnLst>
                                    <p:animEffect transition="out" filter="diamond(in)">
                                      <p:cBhvr>
                                        <p:cTn id="18" dur="1000"/>
                                        <p:tgtEl>
                                          <p:spTgt spid="14410"/>
                                        </p:tgtEl>
                                      </p:cBhvr>
                                    </p:animEffect>
                                    <p:set>
                                      <p:cBhvr>
                                        <p:cTn id="19" dur="1" fill="hold">
                                          <p:stCondLst>
                                            <p:cond delay="999"/>
                                          </p:stCondLst>
                                        </p:cTn>
                                        <p:tgtEl>
                                          <p:spTgt spid="14410"/>
                                        </p:tgtEl>
                                        <p:attrNameLst>
                                          <p:attrName>style.visibility</p:attrName>
                                        </p:attrNameLst>
                                      </p:cBhvr>
                                      <p:to>
                                        <p:strVal val="hidden"/>
                                      </p:to>
                                    </p:set>
                                  </p:childTnLst>
                                </p:cTn>
                              </p:par>
                              <p:par>
                                <p:cTn id="20" presetID="8" presetClass="exit" presetSubtype="16" fill="hold" grpId="1" nodeType="withEffect">
                                  <p:stCondLst>
                                    <p:cond delay="0"/>
                                  </p:stCondLst>
                                  <p:iterate type="lt">
                                    <p:tmPct val="0"/>
                                  </p:iterate>
                                  <p:childTnLst>
                                    <p:animEffect transition="out" filter="diamond(in)">
                                      <p:cBhvr>
                                        <p:cTn id="21" dur="1000"/>
                                        <p:tgtEl>
                                          <p:spTgt spid="14411"/>
                                        </p:tgtEl>
                                      </p:cBhvr>
                                    </p:animEffect>
                                    <p:set>
                                      <p:cBhvr>
                                        <p:cTn id="22" dur="1" fill="hold">
                                          <p:stCondLst>
                                            <p:cond delay="999"/>
                                          </p:stCondLst>
                                        </p:cTn>
                                        <p:tgtEl>
                                          <p:spTgt spid="14411"/>
                                        </p:tgtEl>
                                        <p:attrNameLst>
                                          <p:attrName>style.visibility</p:attrName>
                                        </p:attrNameLst>
                                      </p:cBhvr>
                                      <p:to>
                                        <p:strVal val="hidden"/>
                                      </p:to>
                                    </p:set>
                                  </p:childTnLst>
                                </p:cTn>
                              </p:par>
                            </p:childTnLst>
                          </p:cTn>
                        </p:par>
                        <p:par>
                          <p:cTn id="23" fill="hold" nodeType="afterGroup">
                            <p:stCondLst>
                              <p:cond delay="1000"/>
                            </p:stCondLst>
                            <p:childTnLst>
                              <p:par>
                                <p:cTn id="24" presetID="8" presetClass="entr" presetSubtype="16" fill="hold" nodeType="afterEffect">
                                  <p:stCondLst>
                                    <p:cond delay="0"/>
                                  </p:stCondLst>
                                  <p:childTnLst>
                                    <p:set>
                                      <p:cBhvr>
                                        <p:cTn id="25" dur="1" fill="hold">
                                          <p:stCondLst>
                                            <p:cond delay="0"/>
                                          </p:stCondLst>
                                        </p:cTn>
                                        <p:tgtEl>
                                          <p:spTgt spid="14412"/>
                                        </p:tgtEl>
                                        <p:attrNameLst>
                                          <p:attrName>style.visibility</p:attrName>
                                        </p:attrNameLst>
                                      </p:cBhvr>
                                      <p:to>
                                        <p:strVal val="visible"/>
                                      </p:to>
                                    </p:set>
                                    <p:animEffect transition="in" filter="diamond(in)">
                                      <p:cBhvr>
                                        <p:cTn id="26" dur="1000"/>
                                        <p:tgtEl>
                                          <p:spTgt spid="144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ox(in)">
                                      <p:cBhvr>
                                        <p:cTn id="31" dur="10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xit" presetSubtype="10" fill="hold" nodeType="clickEffect">
                                  <p:stCondLst>
                                    <p:cond delay="0"/>
                                  </p:stCondLst>
                                  <p:childTnLst>
                                    <p:animEffect transition="out" filter="checkerboard(across)">
                                      <p:cBhvr>
                                        <p:cTn id="35" dur="1000"/>
                                        <p:tgtEl>
                                          <p:spTgt spid="14412"/>
                                        </p:tgtEl>
                                      </p:cBhvr>
                                    </p:animEffect>
                                    <p:set>
                                      <p:cBhvr>
                                        <p:cTn id="36" dur="1" fill="hold">
                                          <p:stCondLst>
                                            <p:cond delay="999"/>
                                          </p:stCondLst>
                                        </p:cTn>
                                        <p:tgtEl>
                                          <p:spTgt spid="14412"/>
                                        </p:tgtEl>
                                        <p:attrNameLst>
                                          <p:attrName>style.visibility</p:attrName>
                                        </p:attrNameLst>
                                      </p:cBhvr>
                                      <p:to>
                                        <p:strVal val="hidden"/>
                                      </p:to>
                                    </p:set>
                                  </p:childTnLst>
                                </p:cTn>
                              </p:par>
                              <p:par>
                                <p:cTn id="37" presetID="5" presetClass="exit" presetSubtype="10" fill="hold" nodeType="withEffect">
                                  <p:stCondLst>
                                    <p:cond delay="0"/>
                                  </p:stCondLst>
                                  <p:childTnLst>
                                    <p:animEffect transition="out" filter="checkerboard(across)">
                                      <p:cBhvr>
                                        <p:cTn id="38" dur="1000"/>
                                        <p:tgtEl>
                                          <p:spTgt spid="2"/>
                                        </p:tgtEl>
                                      </p:cBhvr>
                                    </p:animEffect>
                                    <p:set>
                                      <p:cBhvr>
                                        <p:cTn id="39" dur="1" fill="hold">
                                          <p:stCondLst>
                                            <p:cond delay="999"/>
                                          </p:stCondLst>
                                        </p:cTn>
                                        <p:tgtEl>
                                          <p:spTgt spid="2"/>
                                        </p:tgtEl>
                                        <p:attrNameLst>
                                          <p:attrName>style.visibility</p:attrName>
                                        </p:attrNameLst>
                                      </p:cBhvr>
                                      <p:to>
                                        <p:strVal val="hidden"/>
                                      </p:to>
                                    </p:set>
                                  </p:childTnLst>
                                </p:cTn>
                              </p:par>
                            </p:childTnLst>
                          </p:cTn>
                        </p:par>
                        <p:par>
                          <p:cTn id="40" fill="hold" nodeType="afterGroup">
                            <p:stCondLst>
                              <p:cond delay="1000"/>
                            </p:stCondLst>
                            <p:childTnLst>
                              <p:par>
                                <p:cTn id="41" presetID="15" presetClass="entr" presetSubtype="0" fill="hold" nodeType="afterEffect">
                                  <p:stCondLst>
                                    <p:cond delay="0"/>
                                  </p:stCondLst>
                                  <p:childTnLst>
                                    <p:set>
                                      <p:cBhvr>
                                        <p:cTn id="42" dur="1" fill="hold">
                                          <p:stCondLst>
                                            <p:cond delay="0"/>
                                          </p:stCondLst>
                                        </p:cTn>
                                        <p:tgtEl>
                                          <p:spTgt spid="14416"/>
                                        </p:tgtEl>
                                        <p:attrNameLst>
                                          <p:attrName>style.visibility</p:attrName>
                                        </p:attrNameLst>
                                      </p:cBhvr>
                                      <p:to>
                                        <p:strVal val="visible"/>
                                      </p:to>
                                    </p:set>
                                    <p:anim calcmode="lin" valueType="num">
                                      <p:cBhvr>
                                        <p:cTn id="43" dur="1000" fill="hold"/>
                                        <p:tgtEl>
                                          <p:spTgt spid="14416"/>
                                        </p:tgtEl>
                                        <p:attrNameLst>
                                          <p:attrName>ppt_w</p:attrName>
                                        </p:attrNameLst>
                                      </p:cBhvr>
                                      <p:tavLst>
                                        <p:tav tm="0">
                                          <p:val>
                                            <p:fltVal val="0"/>
                                          </p:val>
                                        </p:tav>
                                        <p:tav tm="100000">
                                          <p:val>
                                            <p:strVal val="#ppt_w"/>
                                          </p:val>
                                        </p:tav>
                                      </p:tavLst>
                                    </p:anim>
                                    <p:anim calcmode="lin" valueType="num">
                                      <p:cBhvr>
                                        <p:cTn id="44" dur="1000" fill="hold"/>
                                        <p:tgtEl>
                                          <p:spTgt spid="14416"/>
                                        </p:tgtEl>
                                        <p:attrNameLst>
                                          <p:attrName>ppt_h</p:attrName>
                                        </p:attrNameLst>
                                      </p:cBhvr>
                                      <p:tavLst>
                                        <p:tav tm="0">
                                          <p:val>
                                            <p:fltVal val="0"/>
                                          </p:val>
                                        </p:tav>
                                        <p:tav tm="100000">
                                          <p:val>
                                            <p:strVal val="#ppt_h"/>
                                          </p:val>
                                        </p:tav>
                                      </p:tavLst>
                                    </p:anim>
                                    <p:anim calcmode="lin" valueType="num">
                                      <p:cBhvr>
                                        <p:cTn id="45" dur="1000" fill="hold"/>
                                        <p:tgtEl>
                                          <p:spTgt spid="14416"/>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44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417"/>
                                        </p:tgtEl>
                                        <p:attrNameLst>
                                          <p:attrName>style.visibility</p:attrName>
                                        </p:attrNameLst>
                                      </p:cBhvr>
                                      <p:to>
                                        <p:strVal val="visible"/>
                                      </p:to>
                                    </p:set>
                                    <p:anim calcmode="lin" valueType="num">
                                      <p:cBhvr additive="base">
                                        <p:cTn id="51" dur="1000" fill="hold"/>
                                        <p:tgtEl>
                                          <p:spTgt spid="14417"/>
                                        </p:tgtEl>
                                        <p:attrNameLst>
                                          <p:attrName>ppt_x</p:attrName>
                                        </p:attrNameLst>
                                      </p:cBhvr>
                                      <p:tavLst>
                                        <p:tav tm="0">
                                          <p:val>
                                            <p:strVal val="#ppt_x"/>
                                          </p:val>
                                        </p:tav>
                                        <p:tav tm="100000">
                                          <p:val>
                                            <p:strVal val="#ppt_x"/>
                                          </p:val>
                                        </p:tav>
                                      </p:tavLst>
                                    </p:anim>
                                    <p:anim calcmode="lin" valueType="num">
                                      <p:cBhvr additive="base">
                                        <p:cTn id="52" dur="1000" fill="hold"/>
                                        <p:tgtEl>
                                          <p:spTgt spid="14417"/>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xit" presetSubtype="16" fill="hold" grpId="1" nodeType="clickEffect">
                                  <p:stCondLst>
                                    <p:cond delay="0"/>
                                  </p:stCondLst>
                                  <p:childTnLst>
                                    <p:animEffect transition="out" filter="diamond(in)">
                                      <p:cBhvr>
                                        <p:cTn id="56" dur="1000"/>
                                        <p:tgtEl>
                                          <p:spTgt spid="14417"/>
                                        </p:tgtEl>
                                      </p:cBhvr>
                                    </p:animEffect>
                                    <p:set>
                                      <p:cBhvr>
                                        <p:cTn id="57" dur="1" fill="hold">
                                          <p:stCondLst>
                                            <p:cond delay="999"/>
                                          </p:stCondLst>
                                        </p:cTn>
                                        <p:tgtEl>
                                          <p:spTgt spid="14417"/>
                                        </p:tgtEl>
                                        <p:attrNameLst>
                                          <p:attrName>style.visibility</p:attrName>
                                        </p:attrNameLst>
                                      </p:cBhvr>
                                      <p:to>
                                        <p:strVal val="hidden"/>
                                      </p:to>
                                    </p:set>
                                  </p:childTnLst>
                                </p:cTn>
                              </p:par>
                              <p:par>
                                <p:cTn id="58" presetID="8" presetClass="exit" presetSubtype="16" fill="hold" nodeType="withEffect">
                                  <p:stCondLst>
                                    <p:cond delay="0"/>
                                  </p:stCondLst>
                                  <p:childTnLst>
                                    <p:animEffect transition="out" filter="diamond(in)">
                                      <p:cBhvr>
                                        <p:cTn id="59" dur="1000"/>
                                        <p:tgtEl>
                                          <p:spTgt spid="14416"/>
                                        </p:tgtEl>
                                      </p:cBhvr>
                                    </p:animEffect>
                                    <p:set>
                                      <p:cBhvr>
                                        <p:cTn id="60" dur="1" fill="hold">
                                          <p:stCondLst>
                                            <p:cond delay="999"/>
                                          </p:stCondLst>
                                        </p:cTn>
                                        <p:tgtEl>
                                          <p:spTgt spid="14416"/>
                                        </p:tgtEl>
                                        <p:attrNameLst>
                                          <p:attrName>style.visibility</p:attrName>
                                        </p:attrNameLst>
                                      </p:cBhvr>
                                      <p:to>
                                        <p:strVal val="hidden"/>
                                      </p:to>
                                    </p:set>
                                  </p:childTnLst>
                                </p:cTn>
                              </p:par>
                            </p:childTnLst>
                          </p:cTn>
                        </p:par>
                        <p:par>
                          <p:cTn id="61" fill="hold" nodeType="afterGroup">
                            <p:stCondLst>
                              <p:cond delay="1000"/>
                            </p:stCondLst>
                            <p:childTnLst>
                              <p:par>
                                <p:cTn id="62" presetID="3" presetClass="entr" presetSubtype="10" fill="hold" nodeType="afterEffect">
                                  <p:stCondLst>
                                    <p:cond delay="0"/>
                                  </p:stCondLst>
                                  <p:childTnLst>
                                    <p:set>
                                      <p:cBhvr>
                                        <p:cTn id="63" dur="1" fill="hold">
                                          <p:stCondLst>
                                            <p:cond delay="0"/>
                                          </p:stCondLst>
                                        </p:cTn>
                                        <p:tgtEl>
                                          <p:spTgt spid="14418"/>
                                        </p:tgtEl>
                                        <p:attrNameLst>
                                          <p:attrName>style.visibility</p:attrName>
                                        </p:attrNameLst>
                                      </p:cBhvr>
                                      <p:to>
                                        <p:strVal val="visible"/>
                                      </p:to>
                                    </p:set>
                                    <p:animEffect transition="in" filter="blinds(horizontal)">
                                      <p:cBhvr>
                                        <p:cTn id="64" dur="1000"/>
                                        <p:tgtEl>
                                          <p:spTgt spid="144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9"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1000" fill="hold"/>
                                        <p:tgtEl>
                                          <p:spTgt spid="3"/>
                                        </p:tgtEl>
                                        <p:attrNameLst>
                                          <p:attrName>ppt_x</p:attrName>
                                        </p:attrNameLst>
                                      </p:cBhvr>
                                      <p:tavLst>
                                        <p:tav tm="0">
                                          <p:val>
                                            <p:strVal val="#ppt_x-.2"/>
                                          </p:val>
                                        </p:tav>
                                        <p:tav tm="100000">
                                          <p:val>
                                            <p:strVal val="#ppt_x"/>
                                          </p:val>
                                        </p:tav>
                                      </p:tavLst>
                                    </p:anim>
                                    <p:anim calcmode="lin" valueType="num">
                                      <p:cBhvr>
                                        <p:cTn id="7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71" dur="10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xit" presetSubtype="10" fill="hold" nodeType="clickEffect">
                                  <p:stCondLst>
                                    <p:cond delay="0"/>
                                  </p:stCondLst>
                                  <p:childTnLst>
                                    <p:animEffect transition="out" filter="checkerboard(across)">
                                      <p:cBhvr>
                                        <p:cTn id="75" dur="1000"/>
                                        <p:tgtEl>
                                          <p:spTgt spid="3"/>
                                        </p:tgtEl>
                                      </p:cBhvr>
                                    </p:animEffect>
                                    <p:set>
                                      <p:cBhvr>
                                        <p:cTn id="76" dur="1" fill="hold">
                                          <p:stCondLst>
                                            <p:cond delay="999"/>
                                          </p:stCondLst>
                                        </p:cTn>
                                        <p:tgtEl>
                                          <p:spTgt spid="3"/>
                                        </p:tgtEl>
                                        <p:attrNameLst>
                                          <p:attrName>style.visibility</p:attrName>
                                        </p:attrNameLst>
                                      </p:cBhvr>
                                      <p:to>
                                        <p:strVal val="hidden"/>
                                      </p:to>
                                    </p:set>
                                  </p:childTnLst>
                                </p:cTn>
                              </p:par>
                              <p:par>
                                <p:cTn id="77" presetID="5" presetClass="exit" presetSubtype="10" fill="hold" nodeType="withEffect">
                                  <p:stCondLst>
                                    <p:cond delay="0"/>
                                  </p:stCondLst>
                                  <p:childTnLst>
                                    <p:animEffect transition="out" filter="checkerboard(across)">
                                      <p:cBhvr>
                                        <p:cTn id="78" dur="1000"/>
                                        <p:tgtEl>
                                          <p:spTgt spid="14418"/>
                                        </p:tgtEl>
                                      </p:cBhvr>
                                    </p:animEffect>
                                    <p:set>
                                      <p:cBhvr>
                                        <p:cTn id="79" dur="1" fill="hold">
                                          <p:stCondLst>
                                            <p:cond delay="999"/>
                                          </p:stCondLst>
                                        </p:cTn>
                                        <p:tgtEl>
                                          <p:spTgt spid="14418"/>
                                        </p:tgtEl>
                                        <p:attrNameLst>
                                          <p:attrName>style.visibility</p:attrName>
                                        </p:attrNameLst>
                                      </p:cBhvr>
                                      <p:to>
                                        <p:strVal val="hidden"/>
                                      </p:to>
                                    </p:set>
                                  </p:childTnLst>
                                </p:cTn>
                              </p:par>
                            </p:childTnLst>
                          </p:cTn>
                        </p:par>
                        <p:par>
                          <p:cTn id="80" fill="hold" nodeType="afterGroup">
                            <p:stCondLst>
                              <p:cond delay="1000"/>
                            </p:stCondLst>
                            <p:childTnLst>
                              <p:par>
                                <p:cTn id="81" presetID="21" presetClass="entr" presetSubtype="4" fill="hold" nodeType="afterEffect">
                                  <p:stCondLst>
                                    <p:cond delay="0"/>
                                  </p:stCondLst>
                                  <p:childTnLst>
                                    <p:set>
                                      <p:cBhvr>
                                        <p:cTn id="82" dur="1" fill="hold">
                                          <p:stCondLst>
                                            <p:cond delay="0"/>
                                          </p:stCondLst>
                                        </p:cTn>
                                        <p:tgtEl>
                                          <p:spTgt spid="14422"/>
                                        </p:tgtEl>
                                        <p:attrNameLst>
                                          <p:attrName>style.visibility</p:attrName>
                                        </p:attrNameLst>
                                      </p:cBhvr>
                                      <p:to>
                                        <p:strVal val="visible"/>
                                      </p:to>
                                    </p:set>
                                    <p:animEffect transition="in" filter="wheel(4)">
                                      <p:cBhvr>
                                        <p:cTn id="83" dur="1000"/>
                                        <p:tgtEl>
                                          <p:spTgt spid="144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9" presetClass="entr" presetSubtype="0" fill="hold" grpId="0" nodeType="clickEffect">
                                  <p:stCondLst>
                                    <p:cond delay="0"/>
                                  </p:stCondLst>
                                  <p:childTnLst>
                                    <p:set>
                                      <p:cBhvr>
                                        <p:cTn id="87" dur="1" fill="hold">
                                          <p:stCondLst>
                                            <p:cond delay="0"/>
                                          </p:stCondLst>
                                        </p:cTn>
                                        <p:tgtEl>
                                          <p:spTgt spid="14423"/>
                                        </p:tgtEl>
                                        <p:attrNameLst>
                                          <p:attrName>style.visibility</p:attrName>
                                        </p:attrNameLst>
                                      </p:cBhvr>
                                      <p:to>
                                        <p:strVal val="visible"/>
                                      </p:to>
                                    </p:set>
                                    <p:anim calcmode="lin" valueType="num">
                                      <p:cBhvr>
                                        <p:cTn id="88" dur="1000" fill="hold"/>
                                        <p:tgtEl>
                                          <p:spTgt spid="14423"/>
                                        </p:tgtEl>
                                        <p:attrNameLst>
                                          <p:attrName>ppt_x</p:attrName>
                                        </p:attrNameLst>
                                      </p:cBhvr>
                                      <p:tavLst>
                                        <p:tav tm="0">
                                          <p:val>
                                            <p:strVal val="#ppt_x-.2"/>
                                          </p:val>
                                        </p:tav>
                                        <p:tav tm="100000">
                                          <p:val>
                                            <p:strVal val="#ppt_x"/>
                                          </p:val>
                                        </p:tav>
                                      </p:tavLst>
                                    </p:anim>
                                    <p:anim calcmode="lin" valueType="num">
                                      <p:cBhvr>
                                        <p:cTn id="89" dur="1000" fill="hold"/>
                                        <p:tgtEl>
                                          <p:spTgt spid="14423"/>
                                        </p:tgtEl>
                                        <p:attrNameLst>
                                          <p:attrName>ppt_y</p:attrName>
                                        </p:attrNameLst>
                                      </p:cBhvr>
                                      <p:tavLst>
                                        <p:tav tm="0">
                                          <p:val>
                                            <p:strVal val="#ppt_y"/>
                                          </p:val>
                                        </p:tav>
                                        <p:tav tm="100000">
                                          <p:val>
                                            <p:strVal val="#ppt_y"/>
                                          </p:val>
                                        </p:tav>
                                      </p:tavLst>
                                    </p:anim>
                                    <p:animEffect transition="in" filter="wipe(right)" prLst="gradientSize: 0.1">
                                      <p:cBhvr>
                                        <p:cTn id="90" dur="1000"/>
                                        <p:tgtEl>
                                          <p:spTgt spid="1442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8" presetClass="exit" presetSubtype="16" fill="hold" grpId="1" nodeType="clickEffect">
                                  <p:stCondLst>
                                    <p:cond delay="0"/>
                                  </p:stCondLst>
                                  <p:childTnLst>
                                    <p:animEffect transition="out" filter="diamond(in)">
                                      <p:cBhvr>
                                        <p:cTn id="94" dur="1000"/>
                                        <p:tgtEl>
                                          <p:spTgt spid="14423"/>
                                        </p:tgtEl>
                                      </p:cBhvr>
                                    </p:animEffect>
                                    <p:set>
                                      <p:cBhvr>
                                        <p:cTn id="95" dur="1" fill="hold">
                                          <p:stCondLst>
                                            <p:cond delay="999"/>
                                          </p:stCondLst>
                                        </p:cTn>
                                        <p:tgtEl>
                                          <p:spTgt spid="14423"/>
                                        </p:tgtEl>
                                        <p:attrNameLst>
                                          <p:attrName>style.visibility</p:attrName>
                                        </p:attrNameLst>
                                      </p:cBhvr>
                                      <p:to>
                                        <p:strVal val="hidden"/>
                                      </p:to>
                                    </p:set>
                                  </p:childTnLst>
                                </p:cTn>
                              </p:par>
                              <p:par>
                                <p:cTn id="96" presetID="8" presetClass="exit" presetSubtype="16" fill="hold" nodeType="withEffect">
                                  <p:stCondLst>
                                    <p:cond delay="0"/>
                                  </p:stCondLst>
                                  <p:childTnLst>
                                    <p:animEffect transition="out" filter="diamond(in)">
                                      <p:cBhvr>
                                        <p:cTn id="97" dur="1000"/>
                                        <p:tgtEl>
                                          <p:spTgt spid="14422"/>
                                        </p:tgtEl>
                                      </p:cBhvr>
                                    </p:animEffect>
                                    <p:set>
                                      <p:cBhvr>
                                        <p:cTn id="98" dur="1" fill="hold">
                                          <p:stCondLst>
                                            <p:cond delay="999"/>
                                          </p:stCondLst>
                                        </p:cTn>
                                        <p:tgtEl>
                                          <p:spTgt spid="144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11" grpId="0"/>
      <p:bldP spid="14411" grpId="1"/>
      <p:bldP spid="14417" grpId="0"/>
      <p:bldP spid="14417" grpId="1"/>
      <p:bldP spid="14423" grpId="0"/>
      <p:bldP spid="1442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20"/>
          <p:cNvSpPr txBox="1">
            <a:spLocks noChangeArrowheads="1"/>
          </p:cNvSpPr>
          <p:nvPr/>
        </p:nvSpPr>
        <p:spPr bwMode="auto">
          <a:xfrm>
            <a:off x="5038725" y="6276975"/>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vi-VN" sz="2800" b="1">
                <a:solidFill>
                  <a:srgbClr val="000099"/>
                </a:solidFill>
              </a:rPr>
              <a:t>Đi tàu siêu tốc</a:t>
            </a:r>
          </a:p>
        </p:txBody>
      </p:sp>
      <p:pic>
        <p:nvPicPr>
          <p:cNvPr id="13315" name="Picture 21" descr="uxx"/>
          <p:cNvPicPr>
            <a:picLocks noChangeAspect="1" noChangeArrowheads="1" noCrop="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465943" y="201838"/>
            <a:ext cx="9144000" cy="59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xe lua.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686800" y="5486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171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50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166661" fill="hold"/>
                                        <p:tgtEl>
                                          <p:spTgt spid="20504"/>
                                        </p:tgtEl>
                                      </p:cBhvr>
                                    </p:cmd>
                                  </p:childTnLst>
                                </p:cTn>
                              </p:par>
                            </p:childTnLst>
                          </p:cTn>
                        </p:par>
                      </p:childTnLst>
                    </p:cTn>
                  </p:par>
                </p:childTnLst>
              </p:cTn>
              <p:nextCondLst>
                <p:cond evt="onClick" delay="0">
                  <p:tgtEl>
                    <p:spTgt spid="2050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0504"/>
                </p:tgtEl>
              </p:cMediaNode>
            </p:audio>
          </p:childTnLst>
        </p:cTn>
      </p:par>
    </p:tnLst>
    <p:bldLst>
      <p:bldP spid="819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58983" y="1108710"/>
            <a:ext cx="9039497" cy="5096147"/>
            <a:chOff x="1658983" y="1108710"/>
            <a:chExt cx="9039497" cy="5096147"/>
          </a:xfrm>
        </p:grpSpPr>
        <p:grpSp>
          <p:nvGrpSpPr>
            <p:cNvPr id="4" name="Group 3"/>
            <p:cNvGrpSpPr/>
            <p:nvPr/>
          </p:nvGrpSpPr>
          <p:grpSpPr>
            <a:xfrm>
              <a:off x="1658983" y="1108710"/>
              <a:ext cx="9039497" cy="5096147"/>
              <a:chOff x="1658983" y="1108710"/>
              <a:chExt cx="9039497" cy="5096147"/>
            </a:xfrm>
          </p:grpSpPr>
          <p:pic>
            <p:nvPicPr>
              <p:cNvPr id="2" name="Picture 2"/>
              <p:cNvPicPr>
                <a:picLocks noChangeAspect="1" noChangeArrowheads="1"/>
              </p:cNvPicPr>
              <p:nvPr/>
            </p:nvPicPr>
            <p:blipFill>
              <a:blip r:embed="rId2">
                <a:clrChange>
                  <a:clrFrom>
                    <a:srgbClr val="FEFEFD"/>
                  </a:clrFrom>
                  <a:clrTo>
                    <a:srgbClr val="FEFEFD">
                      <a:alpha val="0"/>
                    </a:srgbClr>
                  </a:clrTo>
                </a:clrChange>
              </a:blip>
              <a:stretch>
                <a:fillRect/>
              </a:stretch>
            </p:blipFill>
            <p:spPr bwMode="auto">
              <a:xfrm>
                <a:off x="1665514" y="1108710"/>
                <a:ext cx="9032966" cy="5096147"/>
              </a:xfrm>
              <a:prstGeom prst="rect">
                <a:avLst/>
              </a:prstGeom>
              <a:noFill/>
              <a:ln>
                <a:noFill/>
              </a:ln>
            </p:spPr>
          </p:pic>
          <p:sp>
            <p:nvSpPr>
              <p:cNvPr id="3" name="Rectangle 2"/>
              <p:cNvSpPr/>
              <p:nvPr/>
            </p:nvSpPr>
            <p:spPr>
              <a:xfrm>
                <a:off x="1658983" y="1110343"/>
                <a:ext cx="1881051" cy="979714"/>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flipH="1">
              <a:off x="2220686" y="2090057"/>
              <a:ext cx="940525"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79895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ser\Desktop\MRVT TRÒ CHOI - ĐỒ CHƠI\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914400"/>
            <a:ext cx="2286000" cy="2286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39" name="Picture 3" descr="C:\Users\user\Desktop\MRVT TRÒ CHOI - ĐỒ CHƠI\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2286000" cy="2286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0" name="Picture 4" descr="C:\Users\user\Desktop\MRVT TRÒ CHOI - ĐỒ CHƠ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914400"/>
            <a:ext cx="2286000" cy="2286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1" name="Picture 5" descr="C:\Users\user\Desktop\MRVT TRÒ CHOI - ĐỒ CHƠI\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914400"/>
            <a:ext cx="2286000" cy="2286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7" descr="C:\Users\user\Desktop\MRVT TRÒ CHOI - ĐỒ CHƠI\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761921"/>
            <a:ext cx="2286000" cy="2286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8" descr="C:\Users\user\Desktop\MRVT TRÒ CHOI - ĐỒ CHƠI\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761921"/>
            <a:ext cx="2286000" cy="2286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9" descr="C:\Users\user\Desktop\MRVT TRÒ CHOI - ĐỒ CHƠI\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3761921"/>
            <a:ext cx="2286000" cy="22860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345" name="Picture 2" descr="C:\Users\user\Desktop\MRVT TRÒ CHOI - ĐỒ CHƠI\04-choi-con-3209-300-a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4901" y="3761921"/>
            <a:ext cx="2143125" cy="2286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268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6175829" y="925286"/>
            <a:ext cx="0" cy="41982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Text Box 179202"/>
          <p:cNvSpPr txBox="1">
            <a:spLocks noChangeArrowheads="1"/>
          </p:cNvSpPr>
          <p:nvPr/>
        </p:nvSpPr>
        <p:spPr bwMode="auto">
          <a:xfrm>
            <a:off x="1406072" y="1548268"/>
            <a:ext cx="4200525" cy="519112"/>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spcBef>
                <a:spcPct val="50000"/>
              </a:spcBef>
            </a:pPr>
            <a:r>
              <a:rPr lang="en-US" altLang="en-US">
                <a:solidFill>
                  <a:srgbClr val="CC0000"/>
                </a:solidFill>
                <a:latin typeface="Times New Roman" panose="02020603050405020304" pitchFamily="18" charset="0"/>
                <a:cs typeface="Arial" panose="020B0604020202020204" pitchFamily="34" charset="0"/>
              </a:rPr>
              <a:t>    </a:t>
            </a:r>
            <a:r>
              <a:rPr lang="en-US" altLang="en-US" sz="2800" b="1">
                <a:solidFill>
                  <a:srgbClr val="FF0000"/>
                </a:solidFill>
                <a:latin typeface="Times New Roman" panose="02020603050405020304" pitchFamily="18" charset="0"/>
                <a:cs typeface="Arial" panose="020B0604020202020204" pitchFamily="34" charset="0"/>
              </a:rPr>
              <a:t>Các từ ngữ chỉ đồ chơi</a:t>
            </a:r>
          </a:p>
        </p:txBody>
      </p:sp>
      <p:sp>
        <p:nvSpPr>
          <p:cNvPr id="12" name="Text Box 179203"/>
          <p:cNvSpPr txBox="1">
            <a:spLocks noChangeArrowheads="1"/>
          </p:cNvSpPr>
          <p:nvPr/>
        </p:nvSpPr>
        <p:spPr bwMode="auto">
          <a:xfrm>
            <a:off x="6773410" y="1528992"/>
            <a:ext cx="3886200" cy="519113"/>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spcBef>
                <a:spcPct val="50000"/>
              </a:spcBef>
            </a:pPr>
            <a:r>
              <a:rPr lang="en-US" altLang="en-US" sz="2800" b="1">
                <a:solidFill>
                  <a:srgbClr val="FF0000"/>
                </a:solidFill>
                <a:latin typeface="Times New Roman" panose="02020603050405020304" pitchFamily="18" charset="0"/>
                <a:cs typeface="Arial" panose="020B0604020202020204" pitchFamily="34" charset="0"/>
              </a:rPr>
              <a:t>Các từ ngữ chỉ trò chơi</a:t>
            </a:r>
          </a:p>
        </p:txBody>
      </p:sp>
      <p:sp>
        <p:nvSpPr>
          <p:cNvPr id="13" name="Text Box 179204"/>
          <p:cNvSpPr txBox="1">
            <a:spLocks noChangeArrowheads="1"/>
          </p:cNvSpPr>
          <p:nvPr/>
        </p:nvSpPr>
        <p:spPr bwMode="auto">
          <a:xfrm>
            <a:off x="1144135" y="2191658"/>
            <a:ext cx="4724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just">
              <a:spcBef>
                <a:spcPct val="50000"/>
              </a:spcBef>
            </a:pPr>
            <a:r>
              <a:rPr lang="en-US" altLang="en-US" sz="2800" i="1">
                <a:latin typeface="Times New Roman" panose="02020603050405020304" pitchFamily="18" charset="0"/>
                <a:cs typeface="Arial" panose="020B0604020202020204" pitchFamily="34" charset="0"/>
              </a:rPr>
              <a:t>Bóng, quả cầu, kiếm, quân cờ, xích đu, đồ hàng, các viên sỏi, que chuyền, bi, diều, mô tô, con ngựa …</a:t>
            </a:r>
          </a:p>
        </p:txBody>
      </p:sp>
      <p:sp>
        <p:nvSpPr>
          <p:cNvPr id="14" name="Text Box 179205"/>
          <p:cNvSpPr txBox="1">
            <a:spLocks noChangeArrowheads="1"/>
          </p:cNvSpPr>
          <p:nvPr/>
        </p:nvSpPr>
        <p:spPr bwMode="auto">
          <a:xfrm>
            <a:off x="6501947" y="2206172"/>
            <a:ext cx="483371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just">
              <a:spcBef>
                <a:spcPct val="50000"/>
              </a:spcBef>
            </a:pPr>
            <a:r>
              <a:rPr lang="en-US" altLang="en-US" sz="2800" i="1">
                <a:latin typeface="Times New Roman" panose="02020603050405020304" pitchFamily="18" charset="0"/>
                <a:cs typeface="Arial" panose="020B0604020202020204" pitchFamily="34" charset="0"/>
              </a:rPr>
              <a:t>Đá bóng, đá cầu, đấu kiếm, cờ tướng, cờ vua, chơi đu, chơi nấu ăn, chơi ô ăn quan, chơi chuyền, chơi bắn bi, chơi thả diều, đua mô tô trên sàn quay, cưỡi ngựa, …</a:t>
            </a:r>
          </a:p>
        </p:txBody>
      </p:sp>
    </p:spTree>
    <p:extLst>
      <p:ext uri="{BB962C8B-B14F-4D97-AF65-F5344CB8AC3E}">
        <p14:creationId xmlns:p14="http://schemas.microsoft.com/office/powerpoint/2010/main" val="428814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7"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0" fill="hold"/>
                                        <p:tgtEl>
                                          <p:spTgt spid="10"/>
                                        </p:tgtEl>
                                        <p:attrNameLst>
                                          <p:attrName>ppt_x</p:attrName>
                                        </p:attrNameLst>
                                      </p:cBhvr>
                                      <p:tavLst>
                                        <p:tav tm="0">
                                          <p:val>
                                            <p:strVal val="#ppt_x"/>
                                          </p:val>
                                        </p:tav>
                                        <p:tav tm="100000">
                                          <p:val>
                                            <p:strVal val="#ppt_x"/>
                                          </p:val>
                                        </p:tav>
                                      </p:tavLst>
                                    </p:anim>
                                    <p:anim calcmode="lin" valueType="num">
                                      <p:cBhvr additive="base">
                                        <p:cTn id="11"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ea typeface="Tahoma" panose="020B0604030504040204" pitchFamily="34" charset="0"/>
                  <a:cs typeface="Times New Roman" panose="02020603050405020304" pitchFamily="18" charset="0"/>
                </a:rPr>
                <a:t>Biết một số đồ chơi, trò chơi của trẻ em.</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66356"/>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Biết những đồ chơi, trò chơi có lợi hay những đồ chơi, trò chơi có hại cho trẻ em.</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534231"/>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CCFF99"/>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Tìm những từ ngữ thể hiện tình cảm, thái độ của con người khi tham gia trò chơi.</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Rounded Rectangle 15">
            <a:extLst>
              <a:ext uri="{FF2B5EF4-FFF2-40B4-BE49-F238E27FC236}">
                <a16:creationId xmlns:a16="http://schemas.microsoft.com/office/drawing/2014/main" id="{FC4AA681-3F36-42B8-9DF9-F59457234ED6}"/>
              </a:ext>
            </a:extLst>
          </p:cNvPr>
          <p:cNvSpPr/>
          <p:nvPr/>
        </p:nvSpPr>
        <p:spPr>
          <a:xfrm>
            <a:off x="3169194" y="558684"/>
            <a:ext cx="6003834" cy="100464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solidFill>
                <a:latin typeface="Times New Roman" panose="02020603050405020304" pitchFamily="18" charset="0"/>
                <a:cs typeface="Times New Roman" panose="02020603050405020304" pitchFamily="18" charset="0"/>
              </a:rPr>
              <a:t>Bài 2 em đã đạt được mục tiêu gì?</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591342" y="1563328"/>
            <a:ext cx="1023540" cy="1862048"/>
          </a:xfrm>
          <a:prstGeom prst="rect">
            <a:avLst/>
          </a:prstGeom>
          <a:noFill/>
        </p:spPr>
        <p:txBody>
          <a:bodyPr wrap="square" rtlCol="0">
            <a:spAutoFit/>
          </a:bodyPr>
          <a:lstStyle/>
          <a:p>
            <a:r>
              <a:rPr lang="en-US" sz="11500">
                <a:solidFill>
                  <a:srgbClr val="00B050"/>
                </a:solidFill>
                <a:sym typeface="Wingdings 2" panose="05020102010507070707" pitchFamily="18" charset="2"/>
              </a:rPr>
              <a:t></a:t>
            </a:r>
            <a:endParaRPr lang="en-US" sz="11500">
              <a:solidFill>
                <a:srgbClr val="00B050"/>
              </a:solidFill>
            </a:endParaRPr>
          </a:p>
        </p:txBody>
      </p:sp>
    </p:spTree>
    <p:extLst>
      <p:ext uri="{BB962C8B-B14F-4D97-AF65-F5344CB8AC3E}">
        <p14:creationId xmlns:p14="http://schemas.microsoft.com/office/powerpoint/2010/main" val="274204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785257" y="1709057"/>
            <a:ext cx="8610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en-US" altLang="vi-VN" sz="2800"/>
              <a:t>a/ Những trò chơi nào các bạn trai thường ưa thích? Những trò chơi nào bạn gái thường ưa thích? Những trò chơi nào cả bạn trai lẫn bạn gái đều ưa thích? </a:t>
            </a:r>
          </a:p>
        </p:txBody>
      </p:sp>
      <p:sp>
        <p:nvSpPr>
          <p:cNvPr id="17411" name="Text Box 5"/>
          <p:cNvSpPr txBox="1">
            <a:spLocks noChangeArrowheads="1"/>
          </p:cNvSpPr>
          <p:nvPr/>
        </p:nvSpPr>
        <p:spPr bwMode="auto">
          <a:xfrm>
            <a:off x="3004457" y="1069722"/>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800" b="1"/>
              <a:t>3. Trong các đồ chơi, trò chơi kể trên:</a:t>
            </a:r>
          </a:p>
        </p:txBody>
      </p:sp>
      <p:sp>
        <p:nvSpPr>
          <p:cNvPr id="17412" name="Text Box 6"/>
          <p:cNvSpPr txBox="1">
            <a:spLocks noChangeArrowheads="1"/>
          </p:cNvSpPr>
          <p:nvPr/>
        </p:nvSpPr>
        <p:spPr bwMode="auto">
          <a:xfrm>
            <a:off x="1785257" y="3094052"/>
            <a:ext cx="8610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en-US" altLang="vi-VN" sz="2800"/>
              <a:t>b/ Những đồ chơi, trò chơi nào có ích? Chúng có ích như thế nào? Chơi các đồ chơi, trò chơi ấy như thế nào thì chúng trở nên có hại? </a:t>
            </a:r>
          </a:p>
        </p:txBody>
      </p:sp>
      <p:sp>
        <p:nvSpPr>
          <p:cNvPr id="17413" name="Text Box 7"/>
          <p:cNvSpPr txBox="1">
            <a:spLocks noChangeArrowheads="1"/>
          </p:cNvSpPr>
          <p:nvPr/>
        </p:nvSpPr>
        <p:spPr bwMode="auto">
          <a:xfrm>
            <a:off x="1785257" y="4479047"/>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a:spcBef>
                <a:spcPct val="50000"/>
              </a:spcBef>
            </a:pPr>
            <a:r>
              <a:rPr lang="en-US" altLang="vi-VN" sz="2800"/>
              <a:t>c/ Những đồ chơi, trò chơi nào có hại. Chúng có hại như thế nào? </a:t>
            </a:r>
          </a:p>
        </p:txBody>
      </p:sp>
    </p:spTree>
    <p:extLst>
      <p:ext uri="{BB962C8B-B14F-4D97-AF65-F5344CB8AC3E}">
        <p14:creationId xmlns:p14="http://schemas.microsoft.com/office/powerpoint/2010/main" val="993251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7411"/>
                                        </p:tgtEl>
                                        <p:attrNameLst>
                                          <p:attrName>style.visibility</p:attrName>
                                        </p:attrNameLst>
                                      </p:cBhvr>
                                      <p:to>
                                        <p:strVal val="visible"/>
                                      </p:to>
                                    </p:set>
                                    <p:anim calcmode="lin" valueType="num">
                                      <p:cBhvr>
                                        <p:cTn id="13" dur="1000" fill="hold"/>
                                        <p:tgtEl>
                                          <p:spTgt spid="17411"/>
                                        </p:tgtEl>
                                        <p:attrNameLst>
                                          <p:attrName>ppt_w</p:attrName>
                                        </p:attrNameLst>
                                      </p:cBhvr>
                                      <p:tavLst>
                                        <p:tav tm="0">
                                          <p:val>
                                            <p:fltVal val="0"/>
                                          </p:val>
                                        </p:tav>
                                        <p:tav tm="100000">
                                          <p:val>
                                            <p:strVal val="#ppt_w"/>
                                          </p:val>
                                        </p:tav>
                                      </p:tavLst>
                                    </p:anim>
                                    <p:anim calcmode="lin" valueType="num">
                                      <p:cBhvr>
                                        <p:cTn id="14" dur="1000" fill="hold"/>
                                        <p:tgtEl>
                                          <p:spTgt spid="17411"/>
                                        </p:tgtEl>
                                        <p:attrNameLst>
                                          <p:attrName>ppt_h</p:attrName>
                                        </p:attrNameLst>
                                      </p:cBhvr>
                                      <p:tavLst>
                                        <p:tav tm="0">
                                          <p:val>
                                            <p:fltVal val="0"/>
                                          </p:val>
                                        </p:tav>
                                        <p:tav tm="100000">
                                          <p:val>
                                            <p:strVal val="#ppt_h"/>
                                          </p:val>
                                        </p:tav>
                                      </p:tavLst>
                                    </p:anim>
                                    <p:anim calcmode="lin" valueType="num">
                                      <p:cBhvr>
                                        <p:cTn id="15" dur="1000" fill="hold"/>
                                        <p:tgtEl>
                                          <p:spTgt spid="17411"/>
                                        </p:tgtEl>
                                        <p:attrNameLst>
                                          <p:attrName>style.rotation</p:attrName>
                                        </p:attrNameLst>
                                      </p:cBhvr>
                                      <p:tavLst>
                                        <p:tav tm="0">
                                          <p:val>
                                            <p:fltVal val="90"/>
                                          </p:val>
                                        </p:tav>
                                        <p:tav tm="100000">
                                          <p:val>
                                            <p:fltVal val="0"/>
                                          </p:val>
                                        </p:tav>
                                      </p:tavLst>
                                    </p:anim>
                                    <p:animEffect transition="in" filter="fade">
                                      <p:cBhvr>
                                        <p:cTn id="16" dur="1000"/>
                                        <p:tgtEl>
                                          <p:spTgt spid="1741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p:cTn id="19" dur="1000" fill="hold"/>
                                        <p:tgtEl>
                                          <p:spTgt spid="17412"/>
                                        </p:tgtEl>
                                        <p:attrNameLst>
                                          <p:attrName>ppt_w</p:attrName>
                                        </p:attrNameLst>
                                      </p:cBhvr>
                                      <p:tavLst>
                                        <p:tav tm="0">
                                          <p:val>
                                            <p:fltVal val="0"/>
                                          </p:val>
                                        </p:tav>
                                        <p:tav tm="100000">
                                          <p:val>
                                            <p:strVal val="#ppt_w"/>
                                          </p:val>
                                        </p:tav>
                                      </p:tavLst>
                                    </p:anim>
                                    <p:anim calcmode="lin" valueType="num">
                                      <p:cBhvr>
                                        <p:cTn id="20" dur="1000" fill="hold"/>
                                        <p:tgtEl>
                                          <p:spTgt spid="17412"/>
                                        </p:tgtEl>
                                        <p:attrNameLst>
                                          <p:attrName>ppt_h</p:attrName>
                                        </p:attrNameLst>
                                      </p:cBhvr>
                                      <p:tavLst>
                                        <p:tav tm="0">
                                          <p:val>
                                            <p:fltVal val="0"/>
                                          </p:val>
                                        </p:tav>
                                        <p:tav tm="100000">
                                          <p:val>
                                            <p:strVal val="#ppt_h"/>
                                          </p:val>
                                        </p:tav>
                                      </p:tavLst>
                                    </p:anim>
                                    <p:anim calcmode="lin" valueType="num">
                                      <p:cBhvr>
                                        <p:cTn id="21" dur="1000" fill="hold"/>
                                        <p:tgtEl>
                                          <p:spTgt spid="17412"/>
                                        </p:tgtEl>
                                        <p:attrNameLst>
                                          <p:attrName>style.rotation</p:attrName>
                                        </p:attrNameLst>
                                      </p:cBhvr>
                                      <p:tavLst>
                                        <p:tav tm="0">
                                          <p:val>
                                            <p:fltVal val="90"/>
                                          </p:val>
                                        </p:tav>
                                        <p:tav tm="100000">
                                          <p:val>
                                            <p:fltVal val="0"/>
                                          </p:val>
                                        </p:tav>
                                      </p:tavLst>
                                    </p:anim>
                                    <p:animEffect transition="in" filter="fade">
                                      <p:cBhvr>
                                        <p:cTn id="22" dur="1000"/>
                                        <p:tgtEl>
                                          <p:spTgt spid="174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7413"/>
                                        </p:tgtEl>
                                        <p:attrNameLst>
                                          <p:attrName>style.visibility</p:attrName>
                                        </p:attrNameLst>
                                      </p:cBhvr>
                                      <p:to>
                                        <p:strVal val="visible"/>
                                      </p:to>
                                    </p:set>
                                    <p:anim calcmode="lin" valueType="num">
                                      <p:cBhvr>
                                        <p:cTn id="25" dur="1000" fill="hold"/>
                                        <p:tgtEl>
                                          <p:spTgt spid="17413"/>
                                        </p:tgtEl>
                                        <p:attrNameLst>
                                          <p:attrName>ppt_w</p:attrName>
                                        </p:attrNameLst>
                                      </p:cBhvr>
                                      <p:tavLst>
                                        <p:tav tm="0">
                                          <p:val>
                                            <p:fltVal val="0"/>
                                          </p:val>
                                        </p:tav>
                                        <p:tav tm="100000">
                                          <p:val>
                                            <p:strVal val="#ppt_w"/>
                                          </p:val>
                                        </p:tav>
                                      </p:tavLst>
                                    </p:anim>
                                    <p:anim calcmode="lin" valueType="num">
                                      <p:cBhvr>
                                        <p:cTn id="26" dur="1000" fill="hold"/>
                                        <p:tgtEl>
                                          <p:spTgt spid="17413"/>
                                        </p:tgtEl>
                                        <p:attrNameLst>
                                          <p:attrName>ppt_h</p:attrName>
                                        </p:attrNameLst>
                                      </p:cBhvr>
                                      <p:tavLst>
                                        <p:tav tm="0">
                                          <p:val>
                                            <p:fltVal val="0"/>
                                          </p:val>
                                        </p:tav>
                                        <p:tav tm="100000">
                                          <p:val>
                                            <p:strVal val="#ppt_h"/>
                                          </p:val>
                                        </p:tav>
                                      </p:tavLst>
                                    </p:anim>
                                    <p:anim calcmode="lin" valueType="num">
                                      <p:cBhvr>
                                        <p:cTn id="27" dur="1000" fill="hold"/>
                                        <p:tgtEl>
                                          <p:spTgt spid="17413"/>
                                        </p:tgtEl>
                                        <p:attrNameLst>
                                          <p:attrName>style.rotation</p:attrName>
                                        </p:attrNameLst>
                                      </p:cBhvr>
                                      <p:tavLst>
                                        <p:tav tm="0">
                                          <p:val>
                                            <p:fltVal val="90"/>
                                          </p:val>
                                        </p:tav>
                                        <p:tav tm="100000">
                                          <p:val>
                                            <p:fltVal val="0"/>
                                          </p:val>
                                        </p:tav>
                                      </p:tavLst>
                                    </p:anim>
                                    <p:animEffect transition="in" filter="fade">
                                      <p:cBhvr>
                                        <p:cTn id="28" dur="1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p:bldP spid="17412" grpId="0"/>
      <p:bldP spid="174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539" name="Group 51"/>
          <p:cNvGraphicFramePr>
            <a:graphicFrameLocks noGrp="1"/>
          </p:cNvGraphicFramePr>
          <p:nvPr>
            <p:extLst>
              <p:ext uri="{D42A27DB-BD31-4B8C-83A1-F6EECF244321}">
                <p14:modId xmlns:p14="http://schemas.microsoft.com/office/powerpoint/2010/main" val="3356335673"/>
              </p:ext>
            </p:extLst>
          </p:nvPr>
        </p:nvGraphicFramePr>
        <p:xfrm>
          <a:off x="2057400" y="914400"/>
          <a:ext cx="8001000" cy="4953000"/>
        </p:xfrm>
        <a:graphic>
          <a:graphicData uri="http://schemas.openxmlformats.org/drawingml/2006/table">
            <a:tbl>
              <a:tblPr/>
              <a:tblGrid>
                <a:gridCol w="2667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873147">
                <a:tc gridSpan="3">
                  <a:txBody>
                    <a:bodyPr/>
                    <a:lstStyle>
                      <a:lvl1pPr>
                        <a:spcBef>
                          <a:spcPct val="20000"/>
                        </a:spcBef>
                        <a:defRPr sz="2800">
                          <a:solidFill>
                            <a:schemeClr val="tx1"/>
                          </a:solidFill>
                          <a:latin typeface=".VnTime" panose="020B7200000000000000" pitchFamily="34" charset="0"/>
                        </a:defRPr>
                      </a:lvl1pPr>
                      <a:lvl2pPr marL="742950" indent="-285750">
                        <a:spcBef>
                          <a:spcPct val="20000"/>
                        </a:spcBef>
                        <a:defRPr sz="2400">
                          <a:solidFill>
                            <a:schemeClr val="tx1"/>
                          </a:solidFill>
                          <a:latin typeface=".VnTime" panose="020B7200000000000000" pitchFamily="34" charset="0"/>
                        </a:defRPr>
                      </a:lvl2pPr>
                      <a:lvl3pPr marL="1143000" indent="-228600">
                        <a:spcBef>
                          <a:spcPct val="20000"/>
                        </a:spcBef>
                        <a:defRPr sz="2000">
                          <a:solidFill>
                            <a:schemeClr val="tx1"/>
                          </a:solidFill>
                          <a:latin typeface=".VnTime" panose="020B7200000000000000" pitchFamily="34" charset="0"/>
                        </a:defRPr>
                      </a:lvl3pPr>
                      <a:lvl4pPr marL="1600200" indent="-228600">
                        <a:spcBef>
                          <a:spcPct val="20000"/>
                        </a:spcBef>
                        <a:defRPr>
                          <a:solidFill>
                            <a:schemeClr val="tx1"/>
                          </a:solidFill>
                          <a:latin typeface=".VnTime" panose="020B7200000000000000" pitchFamily="34" charset="0"/>
                        </a:defRPr>
                      </a:lvl4pPr>
                      <a:lvl5pPr marL="2057400" indent="-228600">
                        <a:spcBef>
                          <a:spcPct val="20000"/>
                        </a:spcBef>
                        <a:defRPr>
                          <a:solidFill>
                            <a:schemeClr val="tx1"/>
                          </a:solidFill>
                          <a:latin typeface=".VnTime" panose="020B7200000000000000" pitchFamily="34" charset="0"/>
                        </a:defRPr>
                      </a:lvl5pPr>
                      <a:lvl6pPr marL="2514600" indent="-228600" eaLnBrk="0" fontAlgn="base" hangingPunct="0">
                        <a:spcBef>
                          <a:spcPct val="20000"/>
                        </a:spcBef>
                        <a:spcAft>
                          <a:spcPct val="0"/>
                        </a:spcAft>
                        <a:defRPr>
                          <a:solidFill>
                            <a:schemeClr val="tx1"/>
                          </a:solidFill>
                          <a:latin typeface=".VnTime" panose="020B7200000000000000" pitchFamily="34" charset="0"/>
                        </a:defRPr>
                      </a:lvl6pPr>
                      <a:lvl7pPr marL="2971800" indent="-228600" eaLnBrk="0" fontAlgn="base" hangingPunct="0">
                        <a:spcBef>
                          <a:spcPct val="20000"/>
                        </a:spcBef>
                        <a:spcAft>
                          <a:spcPct val="0"/>
                        </a:spcAft>
                        <a:defRPr>
                          <a:solidFill>
                            <a:schemeClr val="tx1"/>
                          </a:solidFill>
                          <a:latin typeface=".VnTime" panose="020B7200000000000000" pitchFamily="34" charset="0"/>
                        </a:defRPr>
                      </a:lvl7pPr>
                      <a:lvl8pPr marL="3429000" indent="-228600" eaLnBrk="0" fontAlgn="base" hangingPunct="0">
                        <a:spcBef>
                          <a:spcPct val="20000"/>
                        </a:spcBef>
                        <a:spcAft>
                          <a:spcPct val="0"/>
                        </a:spcAft>
                        <a:defRPr>
                          <a:solidFill>
                            <a:schemeClr val="tx1"/>
                          </a:solidFill>
                          <a:latin typeface=".VnTime" panose="020B7200000000000000" pitchFamily="34" charset="0"/>
                        </a:defRPr>
                      </a:lvl8pPr>
                      <a:lvl9pPr marL="3886200" indent="-228600"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200" b="1" i="0" u="none" strike="noStrike" cap="none" normalizeH="0" baseline="0" dirty="0" err="1">
                          <a:ln>
                            <a:noFill/>
                          </a:ln>
                          <a:solidFill>
                            <a:schemeClr val="tx1"/>
                          </a:solidFill>
                          <a:effectLst/>
                          <a:latin typeface="Times New Roman" panose="02020603050405020304" pitchFamily="18" charset="0"/>
                        </a:rPr>
                        <a:t>Trò</a:t>
                      </a:r>
                      <a:r>
                        <a:rPr kumimoji="0" lang="en-US" sz="3200" b="1" i="0" u="none" strike="noStrike" cap="none" normalizeH="0" baseline="0" dirty="0">
                          <a:ln>
                            <a:noFill/>
                          </a:ln>
                          <a:solidFill>
                            <a:schemeClr val="tx1"/>
                          </a:solidFill>
                          <a:effectLst/>
                          <a:latin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rPr>
                        <a:t>chơi</a:t>
                      </a:r>
                      <a:r>
                        <a:rPr kumimoji="0" lang="en-US" sz="3200" b="1" i="0" u="none" strike="noStrike" cap="none" normalizeH="0" baseline="0" dirty="0">
                          <a:ln>
                            <a:noFill/>
                          </a:ln>
                          <a:solidFill>
                            <a:schemeClr val="tx1"/>
                          </a:solidFill>
                          <a:effectLst/>
                          <a:latin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rPr>
                        <a:t>thường</a:t>
                      </a:r>
                      <a:r>
                        <a:rPr kumimoji="0" lang="en-US" sz="3200" b="1" i="0" u="none" strike="noStrike" cap="none" normalizeH="0" baseline="0" dirty="0">
                          <a:ln>
                            <a:noFill/>
                          </a:ln>
                          <a:solidFill>
                            <a:schemeClr val="tx1"/>
                          </a:solidFill>
                          <a:effectLst/>
                          <a:latin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rPr>
                        <a:t>ưa</a:t>
                      </a:r>
                      <a:r>
                        <a:rPr kumimoji="0" lang="en-US" sz="3200" b="1" i="0" u="none" strike="noStrike" cap="none" normalizeH="0" baseline="0" dirty="0">
                          <a:ln>
                            <a:noFill/>
                          </a:ln>
                          <a:solidFill>
                            <a:schemeClr val="tx1"/>
                          </a:solidFill>
                          <a:effectLst/>
                          <a:latin typeface="Times New Roman" panose="02020603050405020304" pitchFamily="18" charset="0"/>
                        </a:rPr>
                        <a:t> </a:t>
                      </a:r>
                      <a:r>
                        <a:rPr kumimoji="0" lang="en-US" sz="3200" b="1" i="0" u="none" strike="noStrike" cap="none" normalizeH="0" baseline="0" dirty="0" err="1">
                          <a:ln>
                            <a:noFill/>
                          </a:ln>
                          <a:solidFill>
                            <a:schemeClr val="tx1"/>
                          </a:solidFill>
                          <a:effectLst/>
                          <a:latin typeface="Times New Roman" panose="02020603050405020304" pitchFamily="18" charset="0"/>
                        </a:rPr>
                        <a:t>thích</a:t>
                      </a:r>
                      <a:endParaRPr kumimoji="0" lang="vi-VN" sz="3200" b="1" i="0" u="none" strike="noStrike" cap="none" normalizeH="0" baseline="0" dirty="0">
                        <a:ln>
                          <a:noFill/>
                        </a:ln>
                        <a:solidFill>
                          <a:schemeClr val="tx1"/>
                        </a:solidFill>
                        <a:effectLst/>
                        <a:latin typeface="Times New Roman" panose="02020603050405020304" pitchFamily="18" charset="0"/>
                      </a:endParaRPr>
                    </a:p>
                  </a:txBody>
                  <a:tcPr marT="45721" marB="4572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98481">
                <a:tc>
                  <a:txBody>
                    <a:bodyPr/>
                    <a:lstStyle>
                      <a:lvl1pPr>
                        <a:spcBef>
                          <a:spcPct val="20000"/>
                        </a:spcBef>
                        <a:defRPr sz="2800">
                          <a:solidFill>
                            <a:schemeClr val="tx1"/>
                          </a:solidFill>
                          <a:latin typeface=".VnTime" panose="020B7200000000000000" pitchFamily="34" charset="0"/>
                        </a:defRPr>
                      </a:lvl1pPr>
                      <a:lvl2pPr marL="742950" indent="-285750">
                        <a:spcBef>
                          <a:spcPct val="20000"/>
                        </a:spcBef>
                        <a:defRPr sz="2400">
                          <a:solidFill>
                            <a:schemeClr val="tx1"/>
                          </a:solidFill>
                          <a:latin typeface=".VnTime" panose="020B7200000000000000" pitchFamily="34" charset="0"/>
                        </a:defRPr>
                      </a:lvl2pPr>
                      <a:lvl3pPr marL="1143000" indent="-228600">
                        <a:spcBef>
                          <a:spcPct val="20000"/>
                        </a:spcBef>
                        <a:defRPr sz="2000">
                          <a:solidFill>
                            <a:schemeClr val="tx1"/>
                          </a:solidFill>
                          <a:latin typeface=".VnTime" panose="020B7200000000000000" pitchFamily="34" charset="0"/>
                        </a:defRPr>
                      </a:lvl3pPr>
                      <a:lvl4pPr marL="1600200" indent="-228600">
                        <a:spcBef>
                          <a:spcPct val="20000"/>
                        </a:spcBef>
                        <a:defRPr>
                          <a:solidFill>
                            <a:schemeClr val="tx1"/>
                          </a:solidFill>
                          <a:latin typeface=".VnTime" panose="020B7200000000000000" pitchFamily="34" charset="0"/>
                        </a:defRPr>
                      </a:lvl4pPr>
                      <a:lvl5pPr marL="2057400" indent="-228600">
                        <a:spcBef>
                          <a:spcPct val="20000"/>
                        </a:spcBef>
                        <a:defRPr>
                          <a:solidFill>
                            <a:schemeClr val="tx1"/>
                          </a:solidFill>
                          <a:latin typeface=".VnTime" panose="020B7200000000000000" pitchFamily="34" charset="0"/>
                        </a:defRPr>
                      </a:lvl5pPr>
                      <a:lvl6pPr marL="2514600" indent="-228600" eaLnBrk="0" fontAlgn="base" hangingPunct="0">
                        <a:spcBef>
                          <a:spcPct val="20000"/>
                        </a:spcBef>
                        <a:spcAft>
                          <a:spcPct val="0"/>
                        </a:spcAft>
                        <a:defRPr>
                          <a:solidFill>
                            <a:schemeClr val="tx1"/>
                          </a:solidFill>
                          <a:latin typeface=".VnTime" panose="020B7200000000000000" pitchFamily="34" charset="0"/>
                        </a:defRPr>
                      </a:lvl6pPr>
                      <a:lvl7pPr marL="2971800" indent="-228600" eaLnBrk="0" fontAlgn="base" hangingPunct="0">
                        <a:spcBef>
                          <a:spcPct val="20000"/>
                        </a:spcBef>
                        <a:spcAft>
                          <a:spcPct val="0"/>
                        </a:spcAft>
                        <a:defRPr>
                          <a:solidFill>
                            <a:schemeClr val="tx1"/>
                          </a:solidFill>
                          <a:latin typeface=".VnTime" panose="020B7200000000000000" pitchFamily="34" charset="0"/>
                        </a:defRPr>
                      </a:lvl7pPr>
                      <a:lvl8pPr marL="3429000" indent="-228600" eaLnBrk="0" fontAlgn="base" hangingPunct="0">
                        <a:spcBef>
                          <a:spcPct val="20000"/>
                        </a:spcBef>
                        <a:spcAft>
                          <a:spcPct val="0"/>
                        </a:spcAft>
                        <a:defRPr>
                          <a:solidFill>
                            <a:schemeClr val="tx1"/>
                          </a:solidFill>
                          <a:latin typeface=".VnTime" panose="020B7200000000000000" pitchFamily="34" charset="0"/>
                        </a:defRPr>
                      </a:lvl8pPr>
                      <a:lvl9pPr marL="3886200" indent="-228600"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defRPr/>
                      </a:pPr>
                      <a:r>
                        <a:rPr kumimoji="0" lang="en-US"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rPr>
                        <a:t>Bạn trai</a:t>
                      </a:r>
                      <a:endParaRPr kumimoji="0" lang="vi-VN"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nTime" panose="020B7200000000000000" pitchFamily="34" charset="0"/>
                        </a:defRPr>
                      </a:lvl1pPr>
                      <a:lvl2pPr marL="742950" indent="-285750">
                        <a:spcBef>
                          <a:spcPct val="20000"/>
                        </a:spcBef>
                        <a:defRPr sz="2400">
                          <a:solidFill>
                            <a:schemeClr val="tx1"/>
                          </a:solidFill>
                          <a:latin typeface=".VnTime" panose="020B7200000000000000" pitchFamily="34" charset="0"/>
                        </a:defRPr>
                      </a:lvl2pPr>
                      <a:lvl3pPr marL="1143000" indent="-228600">
                        <a:spcBef>
                          <a:spcPct val="20000"/>
                        </a:spcBef>
                        <a:defRPr sz="2000">
                          <a:solidFill>
                            <a:schemeClr val="tx1"/>
                          </a:solidFill>
                          <a:latin typeface=".VnTime" panose="020B7200000000000000" pitchFamily="34" charset="0"/>
                        </a:defRPr>
                      </a:lvl3pPr>
                      <a:lvl4pPr marL="1600200" indent="-228600">
                        <a:spcBef>
                          <a:spcPct val="20000"/>
                        </a:spcBef>
                        <a:defRPr>
                          <a:solidFill>
                            <a:schemeClr val="tx1"/>
                          </a:solidFill>
                          <a:latin typeface=".VnTime" panose="020B7200000000000000" pitchFamily="34" charset="0"/>
                        </a:defRPr>
                      </a:lvl4pPr>
                      <a:lvl5pPr marL="2057400" indent="-228600">
                        <a:spcBef>
                          <a:spcPct val="20000"/>
                        </a:spcBef>
                        <a:defRPr>
                          <a:solidFill>
                            <a:schemeClr val="tx1"/>
                          </a:solidFill>
                          <a:latin typeface=".VnTime" panose="020B7200000000000000" pitchFamily="34" charset="0"/>
                        </a:defRPr>
                      </a:lvl5pPr>
                      <a:lvl6pPr marL="2514600" indent="-228600" eaLnBrk="0" fontAlgn="base" hangingPunct="0">
                        <a:spcBef>
                          <a:spcPct val="20000"/>
                        </a:spcBef>
                        <a:spcAft>
                          <a:spcPct val="0"/>
                        </a:spcAft>
                        <a:defRPr>
                          <a:solidFill>
                            <a:schemeClr val="tx1"/>
                          </a:solidFill>
                          <a:latin typeface=".VnTime" panose="020B7200000000000000" pitchFamily="34" charset="0"/>
                        </a:defRPr>
                      </a:lvl6pPr>
                      <a:lvl7pPr marL="2971800" indent="-228600" eaLnBrk="0" fontAlgn="base" hangingPunct="0">
                        <a:spcBef>
                          <a:spcPct val="20000"/>
                        </a:spcBef>
                        <a:spcAft>
                          <a:spcPct val="0"/>
                        </a:spcAft>
                        <a:defRPr>
                          <a:solidFill>
                            <a:schemeClr val="tx1"/>
                          </a:solidFill>
                          <a:latin typeface=".VnTime" panose="020B7200000000000000" pitchFamily="34" charset="0"/>
                        </a:defRPr>
                      </a:lvl7pPr>
                      <a:lvl8pPr marL="3429000" indent="-228600" eaLnBrk="0" fontAlgn="base" hangingPunct="0">
                        <a:spcBef>
                          <a:spcPct val="20000"/>
                        </a:spcBef>
                        <a:spcAft>
                          <a:spcPct val="0"/>
                        </a:spcAft>
                        <a:defRPr>
                          <a:solidFill>
                            <a:schemeClr val="tx1"/>
                          </a:solidFill>
                          <a:latin typeface=".VnTime" panose="020B7200000000000000" pitchFamily="34" charset="0"/>
                        </a:defRPr>
                      </a:lvl8pPr>
                      <a:lvl9pPr marL="3886200" indent="-228600"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rPr>
                        <a:t>Bạn gái </a:t>
                      </a:r>
                      <a:endParaRPr kumimoji="0" lang="vi-VN"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nTime" panose="020B7200000000000000" pitchFamily="34" charset="0"/>
                        </a:defRPr>
                      </a:lvl1pPr>
                      <a:lvl2pPr marL="742950" indent="-285750">
                        <a:spcBef>
                          <a:spcPct val="20000"/>
                        </a:spcBef>
                        <a:defRPr sz="2400">
                          <a:solidFill>
                            <a:schemeClr val="tx1"/>
                          </a:solidFill>
                          <a:latin typeface=".VnTime" panose="020B7200000000000000" pitchFamily="34" charset="0"/>
                        </a:defRPr>
                      </a:lvl2pPr>
                      <a:lvl3pPr marL="1143000" indent="-228600">
                        <a:spcBef>
                          <a:spcPct val="20000"/>
                        </a:spcBef>
                        <a:defRPr sz="2000">
                          <a:solidFill>
                            <a:schemeClr val="tx1"/>
                          </a:solidFill>
                          <a:latin typeface=".VnTime" panose="020B7200000000000000" pitchFamily="34" charset="0"/>
                        </a:defRPr>
                      </a:lvl3pPr>
                      <a:lvl4pPr marL="1600200" indent="-228600">
                        <a:spcBef>
                          <a:spcPct val="20000"/>
                        </a:spcBef>
                        <a:defRPr>
                          <a:solidFill>
                            <a:schemeClr val="tx1"/>
                          </a:solidFill>
                          <a:latin typeface=".VnTime" panose="020B7200000000000000" pitchFamily="34" charset="0"/>
                        </a:defRPr>
                      </a:lvl4pPr>
                      <a:lvl5pPr marL="2057400" indent="-228600">
                        <a:spcBef>
                          <a:spcPct val="20000"/>
                        </a:spcBef>
                        <a:defRPr>
                          <a:solidFill>
                            <a:schemeClr val="tx1"/>
                          </a:solidFill>
                          <a:latin typeface=".VnTime" panose="020B7200000000000000" pitchFamily="34" charset="0"/>
                        </a:defRPr>
                      </a:lvl5pPr>
                      <a:lvl6pPr marL="2514600" indent="-228600" eaLnBrk="0" fontAlgn="base" hangingPunct="0">
                        <a:spcBef>
                          <a:spcPct val="20000"/>
                        </a:spcBef>
                        <a:spcAft>
                          <a:spcPct val="0"/>
                        </a:spcAft>
                        <a:defRPr>
                          <a:solidFill>
                            <a:schemeClr val="tx1"/>
                          </a:solidFill>
                          <a:latin typeface=".VnTime" panose="020B7200000000000000" pitchFamily="34" charset="0"/>
                        </a:defRPr>
                      </a:lvl6pPr>
                      <a:lvl7pPr marL="2971800" indent="-228600" eaLnBrk="0" fontAlgn="base" hangingPunct="0">
                        <a:spcBef>
                          <a:spcPct val="20000"/>
                        </a:spcBef>
                        <a:spcAft>
                          <a:spcPct val="0"/>
                        </a:spcAft>
                        <a:defRPr>
                          <a:solidFill>
                            <a:schemeClr val="tx1"/>
                          </a:solidFill>
                          <a:latin typeface=".VnTime" panose="020B7200000000000000" pitchFamily="34" charset="0"/>
                        </a:defRPr>
                      </a:lvl7pPr>
                      <a:lvl8pPr marL="3429000" indent="-228600" eaLnBrk="0" fontAlgn="base" hangingPunct="0">
                        <a:spcBef>
                          <a:spcPct val="20000"/>
                        </a:spcBef>
                        <a:spcAft>
                          <a:spcPct val="0"/>
                        </a:spcAft>
                        <a:defRPr>
                          <a:solidFill>
                            <a:schemeClr val="tx1"/>
                          </a:solidFill>
                          <a:latin typeface=".VnTime" panose="020B7200000000000000" pitchFamily="34" charset="0"/>
                        </a:defRPr>
                      </a:lvl8pPr>
                      <a:lvl9pPr marL="3886200" indent="-228600"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err="1">
                          <a:ln>
                            <a:noFill/>
                          </a:ln>
                          <a:solidFill>
                            <a:schemeClr val="accent1">
                              <a:lumMod val="50000"/>
                            </a:schemeClr>
                          </a:solidFill>
                          <a:effectLst/>
                          <a:latin typeface="Times New Roman" panose="02020603050405020304" pitchFamily="18" charset="0"/>
                          <a:cs typeface="Times New Roman" panose="02020603050405020304" pitchFamily="18" charset="0"/>
                        </a:rPr>
                        <a:t>Bạn</a:t>
                      </a:r>
                      <a:r>
                        <a:rPr kumimoji="0" lang="en-US"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chemeClr val="accent1">
                              <a:lumMod val="50000"/>
                            </a:schemeClr>
                          </a:solidFill>
                          <a:effectLst/>
                          <a:latin typeface="Times New Roman" panose="02020603050405020304" pitchFamily="18" charset="0"/>
                          <a:cs typeface="Times New Roman" panose="02020603050405020304" pitchFamily="18" charset="0"/>
                        </a:rPr>
                        <a:t>trai</a:t>
                      </a:r>
                      <a:r>
                        <a:rPr kumimoji="0" lang="en-US"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chemeClr val="accent1">
                              <a:lumMod val="50000"/>
                            </a:schemeClr>
                          </a:solidFill>
                          <a:effectLst/>
                          <a:latin typeface="Times New Roman" panose="02020603050405020304" pitchFamily="18" charset="0"/>
                          <a:cs typeface="Times New Roman" panose="02020603050405020304" pitchFamily="18" charset="0"/>
                        </a:rPr>
                        <a:t>và</a:t>
                      </a:r>
                      <a:r>
                        <a:rPr kumimoji="0" lang="en-US"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err="1">
                          <a:ln>
                            <a:noFill/>
                          </a:ln>
                          <a:solidFill>
                            <a:schemeClr val="accent1">
                              <a:lumMod val="50000"/>
                            </a:schemeClr>
                          </a:solidFill>
                          <a:effectLst/>
                          <a:latin typeface="Times New Roman" panose="02020603050405020304" pitchFamily="18" charset="0"/>
                          <a:cs typeface="Times New Roman" panose="02020603050405020304" pitchFamily="18" charset="0"/>
                        </a:rPr>
                        <a:t>bạn</a:t>
                      </a:r>
                      <a:r>
                        <a:rPr kumimoji="0" lang="en-US"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chemeClr val="accent1">
                              <a:lumMod val="50000"/>
                            </a:schemeClr>
                          </a:solidFill>
                          <a:effectLst/>
                          <a:latin typeface="Times New Roman" panose="02020603050405020304" pitchFamily="18" charset="0"/>
                          <a:cs typeface="Times New Roman" panose="02020603050405020304" pitchFamily="18" charset="0"/>
                        </a:rPr>
                        <a:t>gái</a:t>
                      </a:r>
                      <a:endParaRPr kumimoji="0" lang="vi-VN" sz="3200" b="1" i="0" u="none" strike="noStrike" cap="none" normalizeH="0" baseline="0">
                        <a:ln>
                          <a:noFill/>
                        </a:ln>
                        <a:solidFill>
                          <a:schemeClr val="accent1">
                            <a:lumMod val="50000"/>
                          </a:schemeClr>
                        </a:solidFill>
                        <a:effectLst/>
                        <a:latin typeface="Times New Roman" panose="02020603050405020304" pitchFamily="18" charset="0"/>
                        <a:cs typeface="Times New Roman" panose="02020603050405020304" pitchFamily="18" charset="0"/>
                      </a:endParaRP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81372">
                <a:tc>
                  <a:txBody>
                    <a:bodyPr/>
                    <a:lstStyle>
                      <a:lvl1pPr>
                        <a:spcBef>
                          <a:spcPct val="20000"/>
                        </a:spcBef>
                        <a:defRPr sz="2800">
                          <a:solidFill>
                            <a:schemeClr val="tx1"/>
                          </a:solidFill>
                          <a:latin typeface=".VnTime" panose="020B7200000000000000" pitchFamily="34" charset="0"/>
                        </a:defRPr>
                      </a:lvl1pPr>
                      <a:lvl2pPr marL="742950" indent="-285750">
                        <a:spcBef>
                          <a:spcPct val="20000"/>
                        </a:spcBef>
                        <a:defRPr sz="2400">
                          <a:solidFill>
                            <a:schemeClr val="tx1"/>
                          </a:solidFill>
                          <a:latin typeface=".VnTime" panose="020B7200000000000000" pitchFamily="34" charset="0"/>
                        </a:defRPr>
                      </a:lvl2pPr>
                      <a:lvl3pPr marL="1143000" indent="-228600">
                        <a:spcBef>
                          <a:spcPct val="20000"/>
                        </a:spcBef>
                        <a:defRPr sz="2000">
                          <a:solidFill>
                            <a:schemeClr val="tx1"/>
                          </a:solidFill>
                          <a:latin typeface=".VnTime" panose="020B7200000000000000" pitchFamily="34" charset="0"/>
                        </a:defRPr>
                      </a:lvl3pPr>
                      <a:lvl4pPr marL="1600200" indent="-228600">
                        <a:spcBef>
                          <a:spcPct val="20000"/>
                        </a:spcBef>
                        <a:defRPr>
                          <a:solidFill>
                            <a:schemeClr val="tx1"/>
                          </a:solidFill>
                          <a:latin typeface=".VnTime" panose="020B7200000000000000" pitchFamily="34" charset="0"/>
                        </a:defRPr>
                      </a:lvl4pPr>
                      <a:lvl5pPr marL="2057400" indent="-228600">
                        <a:spcBef>
                          <a:spcPct val="20000"/>
                        </a:spcBef>
                        <a:defRPr>
                          <a:solidFill>
                            <a:schemeClr val="tx1"/>
                          </a:solidFill>
                          <a:latin typeface=".VnTime" panose="020B7200000000000000" pitchFamily="34" charset="0"/>
                        </a:defRPr>
                      </a:lvl5pPr>
                      <a:lvl6pPr marL="2514600" indent="-228600" eaLnBrk="0" fontAlgn="base" hangingPunct="0">
                        <a:spcBef>
                          <a:spcPct val="20000"/>
                        </a:spcBef>
                        <a:spcAft>
                          <a:spcPct val="0"/>
                        </a:spcAft>
                        <a:defRPr>
                          <a:solidFill>
                            <a:schemeClr val="tx1"/>
                          </a:solidFill>
                          <a:latin typeface=".VnTime" panose="020B7200000000000000" pitchFamily="34" charset="0"/>
                        </a:defRPr>
                      </a:lvl6pPr>
                      <a:lvl7pPr marL="2971800" indent="-228600" eaLnBrk="0" fontAlgn="base" hangingPunct="0">
                        <a:spcBef>
                          <a:spcPct val="20000"/>
                        </a:spcBef>
                        <a:spcAft>
                          <a:spcPct val="0"/>
                        </a:spcAft>
                        <a:defRPr>
                          <a:solidFill>
                            <a:schemeClr val="tx1"/>
                          </a:solidFill>
                          <a:latin typeface=".VnTime" panose="020B7200000000000000" pitchFamily="34" charset="0"/>
                        </a:defRPr>
                      </a:lvl7pPr>
                      <a:lvl8pPr marL="3429000" indent="-228600" eaLnBrk="0" fontAlgn="base" hangingPunct="0">
                        <a:spcBef>
                          <a:spcPct val="20000"/>
                        </a:spcBef>
                        <a:spcAft>
                          <a:spcPct val="0"/>
                        </a:spcAft>
                        <a:defRPr>
                          <a:solidFill>
                            <a:schemeClr val="tx1"/>
                          </a:solidFill>
                          <a:latin typeface=".VnTime" panose="020B7200000000000000" pitchFamily="34" charset="0"/>
                        </a:defRPr>
                      </a:lvl8pPr>
                      <a:lvl9pPr marL="3886200" indent="-228600"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pPr>
                      <a:endParaRPr kumimoji="0" lang="vi-VN" sz="3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nTime" panose="020B7200000000000000" pitchFamily="34" charset="0"/>
                        </a:defRPr>
                      </a:lvl1pPr>
                      <a:lvl2pPr marL="742950" indent="-285750">
                        <a:spcBef>
                          <a:spcPct val="20000"/>
                        </a:spcBef>
                        <a:defRPr sz="2400">
                          <a:solidFill>
                            <a:schemeClr val="tx1"/>
                          </a:solidFill>
                          <a:latin typeface=".VnTime" panose="020B7200000000000000" pitchFamily="34" charset="0"/>
                        </a:defRPr>
                      </a:lvl2pPr>
                      <a:lvl3pPr marL="1143000" indent="-228600">
                        <a:spcBef>
                          <a:spcPct val="20000"/>
                        </a:spcBef>
                        <a:defRPr sz="2000">
                          <a:solidFill>
                            <a:schemeClr val="tx1"/>
                          </a:solidFill>
                          <a:latin typeface=".VnTime" panose="020B7200000000000000" pitchFamily="34" charset="0"/>
                        </a:defRPr>
                      </a:lvl3pPr>
                      <a:lvl4pPr marL="1600200" indent="-228600">
                        <a:spcBef>
                          <a:spcPct val="20000"/>
                        </a:spcBef>
                        <a:defRPr>
                          <a:solidFill>
                            <a:schemeClr val="tx1"/>
                          </a:solidFill>
                          <a:latin typeface=".VnTime" panose="020B7200000000000000" pitchFamily="34" charset="0"/>
                        </a:defRPr>
                      </a:lvl4pPr>
                      <a:lvl5pPr marL="2057400" indent="-228600">
                        <a:spcBef>
                          <a:spcPct val="20000"/>
                        </a:spcBef>
                        <a:defRPr>
                          <a:solidFill>
                            <a:schemeClr val="tx1"/>
                          </a:solidFill>
                          <a:latin typeface=".VnTime" panose="020B7200000000000000" pitchFamily="34" charset="0"/>
                        </a:defRPr>
                      </a:lvl5pPr>
                      <a:lvl6pPr marL="2514600" indent="-228600" eaLnBrk="0" fontAlgn="base" hangingPunct="0">
                        <a:spcBef>
                          <a:spcPct val="20000"/>
                        </a:spcBef>
                        <a:spcAft>
                          <a:spcPct val="0"/>
                        </a:spcAft>
                        <a:defRPr>
                          <a:solidFill>
                            <a:schemeClr val="tx1"/>
                          </a:solidFill>
                          <a:latin typeface=".VnTime" panose="020B7200000000000000" pitchFamily="34" charset="0"/>
                        </a:defRPr>
                      </a:lvl6pPr>
                      <a:lvl7pPr marL="2971800" indent="-228600" eaLnBrk="0" fontAlgn="base" hangingPunct="0">
                        <a:spcBef>
                          <a:spcPct val="20000"/>
                        </a:spcBef>
                        <a:spcAft>
                          <a:spcPct val="0"/>
                        </a:spcAft>
                        <a:defRPr>
                          <a:solidFill>
                            <a:schemeClr val="tx1"/>
                          </a:solidFill>
                          <a:latin typeface=".VnTime" panose="020B7200000000000000" pitchFamily="34" charset="0"/>
                        </a:defRPr>
                      </a:lvl7pPr>
                      <a:lvl8pPr marL="3429000" indent="-228600" eaLnBrk="0" fontAlgn="base" hangingPunct="0">
                        <a:spcBef>
                          <a:spcPct val="20000"/>
                        </a:spcBef>
                        <a:spcAft>
                          <a:spcPct val="0"/>
                        </a:spcAft>
                        <a:defRPr>
                          <a:solidFill>
                            <a:schemeClr val="tx1"/>
                          </a:solidFill>
                          <a:latin typeface=".VnTime" panose="020B7200000000000000" pitchFamily="34" charset="0"/>
                        </a:defRPr>
                      </a:lvl8pPr>
                      <a:lvl9pPr marL="3886200" indent="-228600"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pPr>
                      <a:endParaRPr kumimoji="0" lang="vi-VN" sz="32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nTime" panose="020B7200000000000000" pitchFamily="34" charset="0"/>
                        </a:defRPr>
                      </a:lvl1pPr>
                      <a:lvl2pPr marL="742950" indent="-285750">
                        <a:spcBef>
                          <a:spcPct val="20000"/>
                        </a:spcBef>
                        <a:defRPr sz="2400">
                          <a:solidFill>
                            <a:schemeClr val="tx1"/>
                          </a:solidFill>
                          <a:latin typeface=".VnTime" panose="020B7200000000000000" pitchFamily="34" charset="0"/>
                        </a:defRPr>
                      </a:lvl2pPr>
                      <a:lvl3pPr marL="1143000" indent="-228600">
                        <a:spcBef>
                          <a:spcPct val="20000"/>
                        </a:spcBef>
                        <a:defRPr sz="2000">
                          <a:solidFill>
                            <a:schemeClr val="tx1"/>
                          </a:solidFill>
                          <a:latin typeface=".VnTime" panose="020B7200000000000000" pitchFamily="34" charset="0"/>
                        </a:defRPr>
                      </a:lvl3pPr>
                      <a:lvl4pPr marL="1600200" indent="-228600">
                        <a:spcBef>
                          <a:spcPct val="20000"/>
                        </a:spcBef>
                        <a:defRPr>
                          <a:solidFill>
                            <a:schemeClr val="tx1"/>
                          </a:solidFill>
                          <a:latin typeface=".VnTime" panose="020B7200000000000000" pitchFamily="34" charset="0"/>
                        </a:defRPr>
                      </a:lvl4pPr>
                      <a:lvl5pPr marL="2057400" indent="-228600">
                        <a:spcBef>
                          <a:spcPct val="20000"/>
                        </a:spcBef>
                        <a:defRPr>
                          <a:solidFill>
                            <a:schemeClr val="tx1"/>
                          </a:solidFill>
                          <a:latin typeface=".VnTime" panose="020B7200000000000000" pitchFamily="34" charset="0"/>
                        </a:defRPr>
                      </a:lvl5pPr>
                      <a:lvl6pPr marL="2514600" indent="-228600" eaLnBrk="0" fontAlgn="base" hangingPunct="0">
                        <a:spcBef>
                          <a:spcPct val="20000"/>
                        </a:spcBef>
                        <a:spcAft>
                          <a:spcPct val="0"/>
                        </a:spcAft>
                        <a:defRPr>
                          <a:solidFill>
                            <a:schemeClr val="tx1"/>
                          </a:solidFill>
                          <a:latin typeface=".VnTime" panose="020B7200000000000000" pitchFamily="34" charset="0"/>
                        </a:defRPr>
                      </a:lvl6pPr>
                      <a:lvl7pPr marL="2971800" indent="-228600" eaLnBrk="0" fontAlgn="base" hangingPunct="0">
                        <a:spcBef>
                          <a:spcPct val="20000"/>
                        </a:spcBef>
                        <a:spcAft>
                          <a:spcPct val="0"/>
                        </a:spcAft>
                        <a:defRPr>
                          <a:solidFill>
                            <a:schemeClr val="tx1"/>
                          </a:solidFill>
                          <a:latin typeface=".VnTime" panose="020B7200000000000000" pitchFamily="34" charset="0"/>
                        </a:defRPr>
                      </a:lvl7pPr>
                      <a:lvl8pPr marL="3429000" indent="-228600" eaLnBrk="0" fontAlgn="base" hangingPunct="0">
                        <a:spcBef>
                          <a:spcPct val="20000"/>
                        </a:spcBef>
                        <a:spcAft>
                          <a:spcPct val="0"/>
                        </a:spcAft>
                        <a:defRPr>
                          <a:solidFill>
                            <a:schemeClr val="tx1"/>
                          </a:solidFill>
                          <a:latin typeface=".VnTime" panose="020B7200000000000000" pitchFamily="34" charset="0"/>
                        </a:defRPr>
                      </a:lvl8pPr>
                      <a:lvl9pPr marL="3886200" indent="-228600" eaLnBrk="0" fontAlgn="base" hangingPunct="0">
                        <a:spcBef>
                          <a:spcPct val="2000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Char char="v"/>
                        <a:tabLst/>
                      </a:pPr>
                      <a:endParaRPr kumimoji="0" lang="vi-VN" sz="32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TextBox 1"/>
          <p:cNvSpPr txBox="1"/>
          <p:nvPr/>
        </p:nvSpPr>
        <p:spPr>
          <a:xfrm>
            <a:off x="2217965" y="3277956"/>
            <a:ext cx="2452914" cy="2246769"/>
          </a:xfrm>
          <a:prstGeom prst="rect">
            <a:avLst/>
          </a:prstGeom>
          <a:noFill/>
        </p:spPr>
        <p:txBody>
          <a:bodyPr wrap="square" rtlCol="0">
            <a:spAutoFit/>
          </a:bodyPr>
          <a:lstStyle/>
          <a:p>
            <a:pPr algn="just"/>
            <a:r>
              <a:rPr lang="en-US" sz="2800">
                <a:solidFill>
                  <a:srgbClr val="FF3300"/>
                </a:solidFill>
                <a:latin typeface="Times New Roman" panose="02020603050405020304" pitchFamily="18" charset="0"/>
                <a:cs typeface="Times New Roman" panose="02020603050405020304" pitchFamily="18" charset="0"/>
              </a:rPr>
              <a:t>đá bóng, đấu kiếm, bắn súng, cờ tướng, lái máy bay trên không, …</a:t>
            </a:r>
          </a:p>
        </p:txBody>
      </p:sp>
      <p:sp>
        <p:nvSpPr>
          <p:cNvPr id="5" name="TextBox 4"/>
          <p:cNvSpPr txBox="1"/>
          <p:nvPr/>
        </p:nvSpPr>
        <p:spPr>
          <a:xfrm>
            <a:off x="4831443" y="3277957"/>
            <a:ext cx="2452914" cy="2246769"/>
          </a:xfrm>
          <a:prstGeom prst="rect">
            <a:avLst/>
          </a:prstGeom>
          <a:noFill/>
        </p:spPr>
        <p:txBody>
          <a:bodyPr wrap="square" rtlCol="0">
            <a:spAutoFit/>
          </a:bodyPr>
          <a:lstStyle/>
          <a:p>
            <a:pPr algn="just"/>
            <a:r>
              <a:rPr lang="en-US" sz="2800">
                <a:solidFill>
                  <a:srgbClr val="FF3300"/>
                </a:solidFill>
                <a:latin typeface="Times New Roman" panose="02020603050405020304" pitchFamily="18" charset="0"/>
                <a:cs typeface="Times New Roman" panose="02020603050405020304" pitchFamily="18" charset="0"/>
              </a:rPr>
              <a:t>búp bê, nhảy dây, trồng nụ trồng hoa, chơi chuyền, nhảy lò cò,…</a:t>
            </a:r>
          </a:p>
        </p:txBody>
      </p:sp>
      <p:sp>
        <p:nvSpPr>
          <p:cNvPr id="6" name="TextBox 5"/>
          <p:cNvSpPr txBox="1"/>
          <p:nvPr/>
        </p:nvSpPr>
        <p:spPr>
          <a:xfrm>
            <a:off x="7444921" y="3277955"/>
            <a:ext cx="2452914" cy="2677656"/>
          </a:xfrm>
          <a:prstGeom prst="rect">
            <a:avLst/>
          </a:prstGeom>
          <a:noFill/>
        </p:spPr>
        <p:txBody>
          <a:bodyPr wrap="square" rtlCol="0">
            <a:spAutoFit/>
          </a:bodyPr>
          <a:lstStyle/>
          <a:p>
            <a:pPr algn="just"/>
            <a:r>
              <a:rPr lang="en-US" sz="2800">
                <a:solidFill>
                  <a:srgbClr val="FF3300"/>
                </a:solidFill>
                <a:latin typeface="Times New Roman" panose="02020603050405020304" pitchFamily="18" charset="0"/>
                <a:cs typeface="Times New Roman" panose="02020603050405020304" pitchFamily="18" charset="0"/>
              </a:rPr>
              <a:t>thả diều, rước đèn, trò chơi điện tử, xếp hình, cắm trại, đu quay, cầu trượt,…</a:t>
            </a:r>
          </a:p>
        </p:txBody>
      </p:sp>
    </p:spTree>
    <p:extLst>
      <p:ext uri="{BB962C8B-B14F-4D97-AF65-F5344CB8AC3E}">
        <p14:creationId xmlns:p14="http://schemas.microsoft.com/office/powerpoint/2010/main" val="3364092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63539"/>
                                        </p:tgtEl>
                                        <p:attrNameLst>
                                          <p:attrName>style.visibility</p:attrName>
                                        </p:attrNameLst>
                                      </p:cBhvr>
                                      <p:to>
                                        <p:strVal val="visible"/>
                                      </p:to>
                                    </p:set>
                                    <p:animEffect transition="in" filter="slide(fromBottom)">
                                      <p:cBhvr>
                                        <p:cTn id="7" dur="500"/>
                                        <p:tgtEl>
                                          <p:spTgt spid="635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0149" y="1076959"/>
            <a:ext cx="9056913" cy="1394022"/>
            <a:chOff x="976087" y="1281114"/>
            <a:chExt cx="5791200" cy="1951380"/>
          </a:xfrm>
        </p:grpSpPr>
        <p:sp>
          <p:nvSpPr>
            <p:cNvPr id="5" name="Cloud 4"/>
            <p:cNvSpPr/>
            <p:nvPr/>
          </p:nvSpPr>
          <p:spPr>
            <a:xfrm>
              <a:off x="976087" y="1281114"/>
              <a:ext cx="5791200" cy="1951380"/>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6"/>
            <p:cNvSpPr txBox="1">
              <a:spLocks noChangeArrowheads="1"/>
            </p:cNvSpPr>
            <p:nvPr/>
          </p:nvSpPr>
          <p:spPr bwMode="auto">
            <a:xfrm>
              <a:off x="1802642" y="1502848"/>
              <a:ext cx="4423473" cy="15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defRPr/>
              </a:pPr>
              <a:r>
                <a:rPr lang="vi-VN" sz="3200" b="1">
                  <a:solidFill>
                    <a:prstClr val="black"/>
                  </a:solidFill>
                  <a:latin typeface="Times New Roman" panose="02020603050405020304" pitchFamily="18" charset="0"/>
                </a:rPr>
                <a:t>b/ Những đồ chơi, trò chơi nào có ích? Chúng có ích như thế nào? </a:t>
              </a:r>
            </a:p>
          </p:txBody>
        </p:sp>
      </p:grpSp>
      <p:sp>
        <p:nvSpPr>
          <p:cNvPr id="9" name="Text Box 121004"/>
          <p:cNvSpPr txBox="1">
            <a:spLocks noChangeArrowheads="1"/>
          </p:cNvSpPr>
          <p:nvPr/>
        </p:nvSpPr>
        <p:spPr bwMode="auto">
          <a:xfrm>
            <a:off x="1816462" y="2820366"/>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just">
              <a:spcBef>
                <a:spcPct val="50000"/>
              </a:spcBef>
            </a:pPr>
            <a:r>
              <a:rPr lang="vi-VN" altLang="en-US" sz="3200">
                <a:solidFill>
                  <a:srgbClr val="0000FF"/>
                </a:solidFill>
                <a:latin typeface="Times New Roman" panose="02020603050405020304" pitchFamily="18" charset="0"/>
                <a:cs typeface="Arial" panose="020B0604020202020204" pitchFamily="34" charset="0"/>
              </a:rPr>
              <a:t>Thả diều, rước đèn,  chơi búp bê, nhảy dây, trồng nụ trồng hoa, trò chơi điện tử, xếp hình, cắm trại, đu quay,bịt mắt bắt dê, cầu trượt, cưỡi ngựa…</a:t>
            </a:r>
          </a:p>
        </p:txBody>
      </p:sp>
    </p:spTree>
    <p:extLst>
      <p:ext uri="{BB962C8B-B14F-4D97-AF65-F5344CB8AC3E}">
        <p14:creationId xmlns:p14="http://schemas.microsoft.com/office/powerpoint/2010/main" val="186738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0149" y="1076959"/>
            <a:ext cx="9056913" cy="1394022"/>
            <a:chOff x="976087" y="1281114"/>
            <a:chExt cx="5791200" cy="1951380"/>
          </a:xfrm>
        </p:grpSpPr>
        <p:sp>
          <p:nvSpPr>
            <p:cNvPr id="5" name="Cloud 4"/>
            <p:cNvSpPr/>
            <p:nvPr/>
          </p:nvSpPr>
          <p:spPr>
            <a:xfrm>
              <a:off x="976087" y="1281114"/>
              <a:ext cx="5791200" cy="1951380"/>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6"/>
            <p:cNvSpPr txBox="1">
              <a:spLocks noChangeArrowheads="1"/>
            </p:cNvSpPr>
            <p:nvPr/>
          </p:nvSpPr>
          <p:spPr bwMode="auto">
            <a:xfrm>
              <a:off x="1802642" y="1502848"/>
              <a:ext cx="4423473" cy="15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defRPr/>
              </a:pPr>
              <a:r>
                <a:rPr lang="vi-VN" sz="3200" b="1">
                  <a:solidFill>
                    <a:prstClr val="black"/>
                  </a:solidFill>
                  <a:latin typeface="Times New Roman" panose="02020603050405020304" pitchFamily="18" charset="0"/>
                </a:rPr>
                <a:t>Chơi các đồ chơi, trò chơi ấy như thế nào thì chúng trở nên có hại? </a:t>
              </a:r>
            </a:p>
          </p:txBody>
        </p:sp>
      </p:grpSp>
      <p:sp>
        <p:nvSpPr>
          <p:cNvPr id="9" name="Text Box 121004"/>
          <p:cNvSpPr txBox="1">
            <a:spLocks noChangeArrowheads="1"/>
          </p:cNvSpPr>
          <p:nvPr/>
        </p:nvSpPr>
        <p:spPr bwMode="auto">
          <a:xfrm>
            <a:off x="1816462" y="2820366"/>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just">
              <a:spcBef>
                <a:spcPct val="50000"/>
              </a:spcBef>
            </a:pPr>
            <a:r>
              <a:rPr lang="vi-VN" altLang="en-US" sz="3200">
                <a:solidFill>
                  <a:srgbClr val="0000FF"/>
                </a:solidFill>
                <a:latin typeface="Times New Roman" panose="02020603050405020304" pitchFamily="18" charset="0"/>
                <a:cs typeface="Arial" panose="020B0604020202020204" pitchFamily="34" charset="0"/>
              </a:rPr>
              <a:t>Nếu ham chơi quá, quên ăn, quên ngủ, quên học thì sẽ ảnh hưởng đến sức khỏe và học tập. Chơi điện tử nhiều sẽ hại mắt</a:t>
            </a:r>
          </a:p>
        </p:txBody>
      </p:sp>
    </p:spTree>
    <p:extLst>
      <p:ext uri="{BB962C8B-B14F-4D97-AF65-F5344CB8AC3E}">
        <p14:creationId xmlns:p14="http://schemas.microsoft.com/office/powerpoint/2010/main" val="159113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0149" y="1076959"/>
            <a:ext cx="9056913" cy="1394022"/>
            <a:chOff x="976087" y="1281114"/>
            <a:chExt cx="5791200" cy="1951380"/>
          </a:xfrm>
        </p:grpSpPr>
        <p:sp>
          <p:nvSpPr>
            <p:cNvPr id="5" name="Cloud 4"/>
            <p:cNvSpPr/>
            <p:nvPr/>
          </p:nvSpPr>
          <p:spPr>
            <a:xfrm>
              <a:off x="976087" y="1281114"/>
              <a:ext cx="5791200" cy="1951380"/>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6"/>
            <p:cNvSpPr txBox="1">
              <a:spLocks noChangeArrowheads="1"/>
            </p:cNvSpPr>
            <p:nvPr/>
          </p:nvSpPr>
          <p:spPr bwMode="auto">
            <a:xfrm>
              <a:off x="1802642" y="1502848"/>
              <a:ext cx="4423473" cy="15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defRPr/>
              </a:pPr>
              <a:r>
                <a:rPr lang="vi-VN" sz="3200" b="1">
                  <a:solidFill>
                    <a:prstClr val="black"/>
                  </a:solidFill>
                  <a:latin typeface="Times New Roman" panose="02020603050405020304" pitchFamily="18" charset="0"/>
                </a:rPr>
                <a:t>c/</a:t>
              </a:r>
              <a:r>
                <a:rPr lang="en-US" sz="3200" b="1">
                  <a:solidFill>
                    <a:prstClr val="black"/>
                  </a:solidFill>
                  <a:latin typeface="Times New Roman" panose="02020603050405020304" pitchFamily="18" charset="0"/>
                </a:rPr>
                <a:t> </a:t>
              </a:r>
              <a:r>
                <a:rPr lang="vi-VN" sz="3200" b="1">
                  <a:solidFill>
                    <a:prstClr val="black"/>
                  </a:solidFill>
                  <a:latin typeface="Times New Roman" panose="02020603050405020304" pitchFamily="18" charset="0"/>
                </a:rPr>
                <a:t>Những đồ chơi, trò chơi nào có hại? Chúng có hại như thế nào? </a:t>
              </a:r>
            </a:p>
          </p:txBody>
        </p:sp>
      </p:grpSp>
      <p:sp>
        <p:nvSpPr>
          <p:cNvPr id="9" name="Text Box 121004"/>
          <p:cNvSpPr txBox="1">
            <a:spLocks noChangeArrowheads="1"/>
          </p:cNvSpPr>
          <p:nvPr/>
        </p:nvSpPr>
        <p:spPr bwMode="auto">
          <a:xfrm>
            <a:off x="2063205" y="2892937"/>
            <a:ext cx="8610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just">
              <a:spcBef>
                <a:spcPct val="50000"/>
              </a:spcBef>
            </a:pPr>
            <a:r>
              <a:rPr lang="vi-VN" altLang="en-US" sz="3200">
                <a:solidFill>
                  <a:srgbClr val="0000FF"/>
                </a:solidFill>
                <a:latin typeface="Times New Roman" panose="02020603050405020304" pitchFamily="18" charset="0"/>
                <a:cs typeface="Arial" panose="020B0604020202020204" pitchFamily="34" charset="0"/>
              </a:rPr>
              <a:t>Súng phun nước, đấu kiếm, súng cao su….</a:t>
            </a:r>
          </a:p>
        </p:txBody>
      </p:sp>
      <p:sp>
        <p:nvSpPr>
          <p:cNvPr id="6" name="Text Box 121004"/>
          <p:cNvSpPr txBox="1">
            <a:spLocks noChangeArrowheads="1"/>
          </p:cNvSpPr>
          <p:nvPr/>
        </p:nvSpPr>
        <p:spPr bwMode="auto">
          <a:xfrm>
            <a:off x="2063205" y="3607280"/>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just">
              <a:spcBef>
                <a:spcPct val="50000"/>
              </a:spcBef>
            </a:pPr>
            <a:r>
              <a:rPr lang="en-US" altLang="en-US" sz="3200">
                <a:solidFill>
                  <a:srgbClr val="0000FF"/>
                </a:solidFill>
                <a:latin typeface="Times New Roman" panose="02020603050405020304" pitchFamily="18" charset="0"/>
                <a:cs typeface="Arial" panose="020B0604020202020204" pitchFamily="34" charset="0"/>
              </a:rPr>
              <a:t>Đây là những đồ chơi, trò chơi ảnh hưởng tới sức khỏe, thậm chí nguy hiểm đến tính mạng của con người. </a:t>
            </a:r>
            <a:endParaRPr lang="vi-VN" altLang="en-US" sz="3200">
              <a:solidFill>
                <a:srgbClr val="0000FF"/>
              </a:solidFill>
              <a:latin typeface="Times New Roman" panose="02020603050405020304" pitchFamily="18" charset="0"/>
              <a:cs typeface="Arial" panose="020B0604020202020204" pitchFamily="34" charset="0"/>
            </a:endParaRPr>
          </a:p>
        </p:txBody>
      </p:sp>
      <p:sp>
        <p:nvSpPr>
          <p:cNvPr id="2" name="Right Arrow 1"/>
          <p:cNvSpPr/>
          <p:nvPr/>
        </p:nvSpPr>
        <p:spPr>
          <a:xfrm>
            <a:off x="1370149" y="3753473"/>
            <a:ext cx="458651" cy="29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453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ea typeface="Tahoma" panose="020B0604030504040204" pitchFamily="34" charset="0"/>
                  <a:cs typeface="Times New Roman" panose="02020603050405020304" pitchFamily="18" charset="0"/>
                </a:rPr>
                <a:t>Biết một số đồ chơi, trò chơi của trẻ em.</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66356"/>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Biết những đồ chơi, trò chơi có lợi hay những đồ chơi, trò chơi có hại cho trẻ em.</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534231"/>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CCFF99"/>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Tìm những từ ngữ thể hiện tình cảm, thái độ của con người khi tham gia trò chơi.</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Rounded Rectangle 15">
            <a:extLst>
              <a:ext uri="{FF2B5EF4-FFF2-40B4-BE49-F238E27FC236}">
                <a16:creationId xmlns:a16="http://schemas.microsoft.com/office/drawing/2014/main" id="{FC4AA681-3F36-42B8-9DF9-F59457234ED6}"/>
              </a:ext>
            </a:extLst>
          </p:cNvPr>
          <p:cNvSpPr/>
          <p:nvPr/>
        </p:nvSpPr>
        <p:spPr>
          <a:xfrm>
            <a:off x="3169194" y="558684"/>
            <a:ext cx="6003834" cy="100464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solidFill>
                <a:latin typeface="Times New Roman" panose="02020603050405020304" pitchFamily="18" charset="0"/>
                <a:cs typeface="Times New Roman" panose="02020603050405020304" pitchFamily="18" charset="0"/>
              </a:rPr>
              <a:t>Bài 3 em đã đạt được mục tiêu gì?</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737817" y="2864100"/>
            <a:ext cx="1023540" cy="1862048"/>
          </a:xfrm>
          <a:prstGeom prst="rect">
            <a:avLst/>
          </a:prstGeom>
          <a:noFill/>
        </p:spPr>
        <p:txBody>
          <a:bodyPr wrap="square" rtlCol="0">
            <a:spAutoFit/>
          </a:bodyPr>
          <a:lstStyle/>
          <a:p>
            <a:r>
              <a:rPr lang="en-US" sz="11500">
                <a:solidFill>
                  <a:srgbClr val="00B050"/>
                </a:solidFill>
                <a:sym typeface="Wingdings 2" panose="05020102010507070707" pitchFamily="18" charset="2"/>
              </a:rPr>
              <a:t></a:t>
            </a:r>
            <a:endParaRPr lang="en-US" sz="11500">
              <a:solidFill>
                <a:srgbClr val="00B050"/>
              </a:solidFill>
            </a:endParaRPr>
          </a:p>
        </p:txBody>
      </p:sp>
    </p:spTree>
    <p:extLst>
      <p:ext uri="{BB962C8B-B14F-4D97-AF65-F5344CB8AC3E}">
        <p14:creationId xmlns:p14="http://schemas.microsoft.com/office/powerpoint/2010/main" val="4061712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2"/>
          <p:cNvSpPr txBox="1">
            <a:spLocks noChangeArrowheads="1"/>
          </p:cNvSpPr>
          <p:nvPr/>
        </p:nvSpPr>
        <p:spPr bwMode="auto">
          <a:xfrm>
            <a:off x="1920421" y="2016805"/>
            <a:ext cx="40878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3200" b="1">
                <a:solidFill>
                  <a:srgbClr val="CC3300"/>
                </a:solidFill>
              </a:rPr>
              <a:t>Mẫu : say mê</a:t>
            </a:r>
          </a:p>
        </p:txBody>
      </p:sp>
      <p:sp>
        <p:nvSpPr>
          <p:cNvPr id="18435" name="Rectangle 2"/>
          <p:cNvSpPr>
            <a:spLocks noChangeArrowheads="1"/>
          </p:cNvSpPr>
          <p:nvPr/>
        </p:nvSpPr>
        <p:spPr bwMode="auto">
          <a:xfrm>
            <a:off x="1188810" y="551541"/>
            <a:ext cx="9638848" cy="115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vi-VN" sz="3200" b="1">
                <a:cs typeface="Times New Roman" panose="02020603050405020304" pitchFamily="18" charset="0"/>
              </a:rPr>
              <a:t>4. </a:t>
            </a:r>
            <a:r>
              <a:rPr lang="en-US" altLang="vi-VN" sz="3200" b="1"/>
              <a:t>Tìm những từ ngữ miêu tả tình cảm, thái độ của con người khi tham gia các trò chơi.</a:t>
            </a:r>
            <a:endParaRPr lang="en-US" altLang="vi-VN" sz="5400" b="1">
              <a:latin typeface="Arial" panose="020B0604020202020204" pitchFamily="34" charset="0"/>
            </a:endParaRPr>
          </a:p>
        </p:txBody>
      </p:sp>
      <p:sp>
        <p:nvSpPr>
          <p:cNvPr id="5" name="Rectangle 3"/>
          <p:cNvSpPr>
            <a:spLocks noChangeArrowheads="1"/>
          </p:cNvSpPr>
          <p:nvPr/>
        </p:nvSpPr>
        <p:spPr bwMode="auto">
          <a:xfrm>
            <a:off x="1855334" y="2783114"/>
            <a:ext cx="8972324"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457200" indent="-457200" eaLnBrk="1" hangingPunct="1">
              <a:spcBef>
                <a:spcPct val="20000"/>
              </a:spcBef>
              <a:buFont typeface="Wingdings" panose="05000000000000000000" pitchFamily="2" charset="2"/>
              <a:buChar char="v"/>
            </a:pPr>
            <a:r>
              <a:rPr lang="en-US" altLang="vi-VN" sz="3200" b="1">
                <a:solidFill>
                  <a:schemeClr val="accent1">
                    <a:lumMod val="50000"/>
                  </a:schemeClr>
                </a:solidFill>
                <a:cs typeface="Times New Roman" panose="02020603050405020304" pitchFamily="18" charset="0"/>
              </a:rPr>
              <a:t>mê, đam mê, say mê, mê say, say, hăng say, say sưa, thích, ham thích, thú vị, hào hứng, … </a:t>
            </a:r>
          </a:p>
        </p:txBody>
      </p:sp>
      <p:sp>
        <p:nvSpPr>
          <p:cNvPr id="6" name="Rectangle 4"/>
          <p:cNvSpPr>
            <a:spLocks noChangeArrowheads="1"/>
          </p:cNvSpPr>
          <p:nvPr/>
        </p:nvSpPr>
        <p:spPr bwMode="auto">
          <a:xfrm>
            <a:off x="1855334" y="4078514"/>
            <a:ext cx="866865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457200" indent="-457200">
              <a:spcBef>
                <a:spcPct val="20000"/>
              </a:spcBef>
              <a:buFont typeface="Wingdings" panose="05000000000000000000" pitchFamily="2" charset="2"/>
              <a:buChar char="v"/>
            </a:pPr>
            <a:r>
              <a:rPr lang="vi-VN" altLang="vi-VN" sz="3200" b="1">
                <a:solidFill>
                  <a:schemeClr val="accent1">
                    <a:lumMod val="50000"/>
                  </a:schemeClr>
                </a:solidFill>
                <a:cs typeface="Times New Roman" panose="02020603050405020304" pitchFamily="18" charset="0"/>
              </a:rPr>
              <a:t>gượng ép, miễn cưỡng, …</a:t>
            </a:r>
          </a:p>
        </p:txBody>
      </p:sp>
    </p:spTree>
    <p:extLst>
      <p:ext uri="{BB962C8B-B14F-4D97-AF65-F5344CB8AC3E}">
        <p14:creationId xmlns:p14="http://schemas.microsoft.com/office/powerpoint/2010/main" val="14300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iterate type="lt">
                                    <p:tmPct val="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04457" y="1724298"/>
            <a:ext cx="6335486" cy="3513908"/>
            <a:chOff x="2991394" y="1933303"/>
            <a:chExt cx="6335486" cy="351390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1394" y="1933303"/>
              <a:ext cx="6335486" cy="3513908"/>
            </a:xfrm>
            <a:prstGeom prst="rect">
              <a:avLst/>
            </a:prstGeom>
          </p:spPr>
        </p:pic>
        <p:sp>
          <p:nvSpPr>
            <p:cNvPr id="6" name="Rectangle 5"/>
            <p:cNvSpPr/>
            <p:nvPr/>
          </p:nvSpPr>
          <p:spPr>
            <a:xfrm>
              <a:off x="4453384" y="2232856"/>
              <a:ext cx="3411511"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Khởi</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động</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2510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ea typeface="Tahoma" panose="020B0604030504040204" pitchFamily="34" charset="0"/>
                  <a:cs typeface="Times New Roman" panose="02020603050405020304" pitchFamily="18" charset="0"/>
                </a:rPr>
                <a:t>Biết một số đồ chơi, trò chơi của trẻ em.</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66356"/>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Biết những đồ chơi, trò chơi có lợi hay những đồ chơi, trò chơi có hại cho trẻ em.</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534231"/>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CCFF99"/>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Tìm những từ ngữ thể hiện tình cảm, thái độ của con người khi tham gia trò chơi.</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
        <p:nvSpPr>
          <p:cNvPr id="16" name="Rounded Rectangle 15">
            <a:extLst>
              <a:ext uri="{FF2B5EF4-FFF2-40B4-BE49-F238E27FC236}">
                <a16:creationId xmlns:a16="http://schemas.microsoft.com/office/drawing/2014/main" id="{FC4AA681-3F36-42B8-9DF9-F59457234ED6}"/>
              </a:ext>
            </a:extLst>
          </p:cNvPr>
          <p:cNvSpPr/>
          <p:nvPr/>
        </p:nvSpPr>
        <p:spPr>
          <a:xfrm>
            <a:off x="3169194" y="558684"/>
            <a:ext cx="6003834" cy="1004644"/>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solidFill>
                <a:latin typeface="Times New Roman" panose="02020603050405020304" pitchFamily="18" charset="0"/>
                <a:cs typeface="Times New Roman" panose="02020603050405020304" pitchFamily="18" charset="0"/>
              </a:rPr>
              <a:t>Bài 4 em đã đạt được mục tiêu gì?</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698364" y="4176823"/>
            <a:ext cx="1023540" cy="1862048"/>
          </a:xfrm>
          <a:prstGeom prst="rect">
            <a:avLst/>
          </a:prstGeom>
          <a:noFill/>
        </p:spPr>
        <p:txBody>
          <a:bodyPr wrap="square" rtlCol="0">
            <a:spAutoFit/>
          </a:bodyPr>
          <a:lstStyle/>
          <a:p>
            <a:r>
              <a:rPr lang="en-US" sz="11500">
                <a:solidFill>
                  <a:srgbClr val="00B050"/>
                </a:solidFill>
                <a:sym typeface="Wingdings 2" panose="05020102010507070707" pitchFamily="18" charset="2"/>
              </a:rPr>
              <a:t></a:t>
            </a:r>
            <a:endParaRPr lang="en-US" sz="11500">
              <a:solidFill>
                <a:srgbClr val="00B050"/>
              </a:solidFill>
            </a:endParaRPr>
          </a:p>
        </p:txBody>
      </p:sp>
    </p:spTree>
    <p:extLst>
      <p:ext uri="{BB962C8B-B14F-4D97-AF65-F5344CB8AC3E}">
        <p14:creationId xmlns:p14="http://schemas.microsoft.com/office/powerpoint/2010/main" val="224175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726" y="1933303"/>
            <a:ext cx="5159828" cy="3513908"/>
          </a:xfrm>
          <a:prstGeom prst="rect">
            <a:avLst/>
          </a:prstGeom>
        </p:spPr>
      </p:pic>
      <p:sp>
        <p:nvSpPr>
          <p:cNvPr id="9" name="Rectangle 8"/>
          <p:cNvSpPr/>
          <p:nvPr/>
        </p:nvSpPr>
        <p:spPr>
          <a:xfrm>
            <a:off x="4699130" y="2167542"/>
            <a:ext cx="3089307"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Vận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dụng</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41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2608289" y="1146262"/>
            <a:ext cx="7217882" cy="3028402"/>
          </a:xfrm>
          <a:prstGeom prst="cloudCallout">
            <a:avLst>
              <a:gd name="adj1" fmla="val -57577"/>
              <a:gd name="adj2" fmla="val 9344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Qua bài học hôm nay, em nắm được kiến thức gì?</a:t>
            </a:r>
            <a:endParaRPr lang="en-US" sz="3200" dirty="0">
              <a:solidFill>
                <a:schemeClr val="tx1"/>
              </a:solidFill>
            </a:endParaRPr>
          </a:p>
        </p:txBody>
      </p:sp>
      <p:sp>
        <p:nvSpPr>
          <p:cNvPr id="6" name="Double Wave 5"/>
          <p:cNvSpPr/>
          <p:nvPr/>
        </p:nvSpPr>
        <p:spPr>
          <a:xfrm>
            <a:off x="2124381" y="1146262"/>
            <a:ext cx="8505011" cy="3931918"/>
          </a:xfrm>
          <a:prstGeom prst="doubleWave">
            <a:avLst>
              <a:gd name="adj1" fmla="val 6250"/>
              <a:gd name="adj2" fmla="val -31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Về nhà em cần:</a:t>
            </a:r>
          </a:p>
          <a:p>
            <a:pPr marL="285750" indent="-285750" algn="just">
              <a:buFontTx/>
              <a:buChar char="-"/>
            </a:pPr>
            <a:r>
              <a:rPr lang="en-US" sz="3200">
                <a:solidFill>
                  <a:schemeClr val="tx1"/>
                </a:solidFill>
                <a:latin typeface="Times New Roman" panose="02020603050405020304" pitchFamily="18" charset="0"/>
                <a:cs typeface="Times New Roman" panose="02020603050405020304" pitchFamily="18" charset="0"/>
              </a:rPr>
              <a:t>Ôn tập kiến thức bài học.</a:t>
            </a:r>
          </a:p>
          <a:p>
            <a:pPr marL="285750" indent="-285750" algn="just">
              <a:buFontTx/>
              <a:buChar char="-"/>
            </a:pPr>
            <a:r>
              <a:rPr lang="en-US" sz="3200">
                <a:solidFill>
                  <a:schemeClr val="tx1"/>
                </a:solidFill>
                <a:latin typeface="Times New Roman" panose="02020603050405020304" pitchFamily="18" charset="0"/>
                <a:cs typeface="Times New Roman" panose="02020603050405020304" pitchFamily="18" charset="0"/>
              </a:rPr>
              <a:t>Chuẩn bị bài sau: </a:t>
            </a:r>
          </a:p>
          <a:p>
            <a:pPr algn="ctr"/>
            <a:r>
              <a:rPr lang="en-US" sz="3200" b="1">
                <a:solidFill>
                  <a:schemeClr val="tx1"/>
                </a:solidFill>
                <a:latin typeface="Times New Roman" panose="02020603050405020304" pitchFamily="18" charset="0"/>
                <a:cs typeface="Times New Roman" panose="02020603050405020304" pitchFamily="18" charset="0"/>
              </a:rPr>
              <a:t>Giữ phép lịch sự khi đặt câu hỏi</a:t>
            </a:r>
            <a:endParaRPr lang="vi-VN" sz="3200" b="1">
              <a:solidFill>
                <a:schemeClr val="tx1"/>
              </a:solidFill>
              <a:latin typeface="Times New Roman" panose="02020603050405020304" pitchFamily="18" charset="0"/>
              <a:cs typeface="Times New Roman" panose="02020603050405020304" pitchFamily="18" charset="0"/>
            </a:endParaRPr>
          </a:p>
          <a:p>
            <a:pPr marL="285750" indent="-285750" algn="ctr">
              <a:buFontTx/>
              <a:buChar char="-"/>
            </a:pPr>
            <a:endParaRPr lang="en-US"/>
          </a:p>
          <a:p>
            <a:pPr marL="285750" indent="-285750" algn="ctr">
              <a:buFontTx/>
              <a:buChar char="-"/>
            </a:pPr>
            <a:endParaRPr lang="en-US" dirty="0"/>
          </a:p>
        </p:txBody>
      </p:sp>
    </p:spTree>
    <p:extLst>
      <p:ext uri="{BB962C8B-B14F-4D97-AF65-F5344CB8AC3E}">
        <p14:creationId xmlns:p14="http://schemas.microsoft.com/office/powerpoint/2010/main" val="303609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7" y="470263"/>
            <a:ext cx="11181804" cy="5865223"/>
          </a:xfrm>
          <a:prstGeom prst="rect">
            <a:avLst/>
          </a:prstGeom>
        </p:spPr>
      </p:pic>
    </p:spTree>
    <p:extLst>
      <p:ext uri="{BB962C8B-B14F-4D97-AF65-F5344CB8AC3E}">
        <p14:creationId xmlns:p14="http://schemas.microsoft.com/office/powerpoint/2010/main" val="703922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70149" y="772159"/>
            <a:ext cx="9056913" cy="2203270"/>
            <a:chOff x="976087" y="1281114"/>
            <a:chExt cx="5791200" cy="3084180"/>
          </a:xfrm>
        </p:grpSpPr>
        <p:sp>
          <p:nvSpPr>
            <p:cNvPr id="5" name="Cloud 4"/>
            <p:cNvSpPr/>
            <p:nvPr/>
          </p:nvSpPr>
          <p:spPr>
            <a:xfrm>
              <a:off x="976087" y="1281114"/>
              <a:ext cx="5791200" cy="3084180"/>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6"/>
            <p:cNvSpPr txBox="1">
              <a:spLocks noChangeArrowheads="1"/>
            </p:cNvSpPr>
            <p:nvPr/>
          </p:nvSpPr>
          <p:spPr bwMode="auto">
            <a:xfrm>
              <a:off x="1792537" y="1724584"/>
              <a:ext cx="4423473" cy="219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defRPr/>
              </a:pPr>
              <a:r>
                <a:rPr lang="vi-VN" sz="3200" b="1">
                  <a:solidFill>
                    <a:prstClr val="black"/>
                  </a:solidFill>
                  <a:latin typeface="Times New Roman" panose="02020603050405020304" pitchFamily="18" charset="0"/>
                </a:rPr>
                <a:t>1.</a:t>
              </a:r>
              <a:r>
                <a:rPr lang="en-US" sz="3200" b="1">
                  <a:solidFill>
                    <a:prstClr val="black"/>
                  </a:solidFill>
                  <a:latin typeface="Times New Roman" panose="02020603050405020304" pitchFamily="18" charset="0"/>
                </a:rPr>
                <a:t> </a:t>
              </a:r>
              <a:r>
                <a:rPr lang="vi-VN" sz="3200" b="1">
                  <a:solidFill>
                    <a:prstClr val="black"/>
                  </a:solidFill>
                  <a:latin typeface="Times New Roman" panose="02020603050405020304" pitchFamily="18" charset="0"/>
                </a:rPr>
                <a:t>Ngoài câu hỏi dùng để hỏi những điều mình chưa biết thì câu hỏi còn dùng để làm gì? </a:t>
              </a:r>
            </a:p>
          </p:txBody>
        </p:sp>
      </p:grpSp>
      <p:sp>
        <p:nvSpPr>
          <p:cNvPr id="9" name="Text Box 121004"/>
          <p:cNvSpPr txBox="1">
            <a:spLocks noChangeArrowheads="1"/>
          </p:cNvSpPr>
          <p:nvPr/>
        </p:nvSpPr>
        <p:spPr bwMode="auto">
          <a:xfrm>
            <a:off x="1816462" y="3519714"/>
            <a:ext cx="8610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just">
              <a:spcBef>
                <a:spcPct val="50000"/>
              </a:spcBef>
            </a:pPr>
            <a:r>
              <a:rPr lang="en-US" altLang="en-US" sz="3200">
                <a:solidFill>
                  <a:srgbClr val="0000FF"/>
                </a:solidFill>
                <a:latin typeface="Times New Roman" panose="02020603050405020304" pitchFamily="18" charset="0"/>
                <a:cs typeface="Arial" panose="020B0604020202020204" pitchFamily="34" charset="0"/>
              </a:rPr>
              <a:t>      Ngoài câu hỏi dùng để hỏi những điều mình chưa biết thì câu hỏi còn dùng để  thể hiện thái độ khen, chê; sự khẳng định, phủ định và nêu lên yêu cầu, mong muốn. </a:t>
            </a:r>
          </a:p>
        </p:txBody>
      </p:sp>
    </p:spTree>
    <p:extLst>
      <p:ext uri="{BB962C8B-B14F-4D97-AF65-F5344CB8AC3E}">
        <p14:creationId xmlns:p14="http://schemas.microsoft.com/office/powerpoint/2010/main" val="4119774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49510"/>
          <p:cNvSpPr txBox="1">
            <a:spLocks noChangeArrowheads="1"/>
          </p:cNvSpPr>
          <p:nvPr/>
        </p:nvSpPr>
        <p:spPr bwMode="auto">
          <a:xfrm>
            <a:off x="1291771" y="1058958"/>
            <a:ext cx="9855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just">
              <a:spcBef>
                <a:spcPct val="50000"/>
              </a:spcBef>
            </a:pPr>
            <a:r>
              <a:rPr lang="en-US" altLang="en-US" sz="2800">
                <a:solidFill>
                  <a:srgbClr val="0000FF"/>
                </a:solidFill>
                <a:latin typeface="Times New Roman" panose="02020603050405020304" pitchFamily="18" charset="0"/>
                <a:cs typeface="Arial" panose="020B0604020202020204" pitchFamily="34" charset="0"/>
              </a:rPr>
              <a:t>2. Chọn câu hỏi thể hiện thái độ</a:t>
            </a:r>
            <a:r>
              <a:rPr lang="en-US" altLang="en-US" sz="2800">
                <a:solidFill>
                  <a:srgbClr val="000099"/>
                </a:solidFill>
                <a:latin typeface="Times New Roman" panose="02020603050405020304" pitchFamily="18" charset="0"/>
                <a:cs typeface="Arial" panose="020B0604020202020204" pitchFamily="34" charset="0"/>
              </a:rPr>
              <a:t>: </a:t>
            </a:r>
            <a:r>
              <a:rPr lang="en-US" altLang="en-US" sz="2800" b="1">
                <a:solidFill>
                  <a:srgbClr val="FF0000"/>
                </a:solidFill>
                <a:latin typeface="Times New Roman" panose="02020603050405020304" pitchFamily="18" charset="0"/>
                <a:cs typeface="Arial" panose="020B0604020202020204" pitchFamily="34" charset="0"/>
              </a:rPr>
              <a:t>chê</a:t>
            </a:r>
            <a:r>
              <a:rPr lang="en-US" altLang="en-US" sz="2800">
                <a:solidFill>
                  <a:srgbClr val="FF0000"/>
                </a:solidFill>
                <a:latin typeface="Times New Roman" panose="02020603050405020304" pitchFamily="18" charset="0"/>
                <a:cs typeface="Arial" panose="020B0604020202020204" pitchFamily="34" charset="0"/>
              </a:rPr>
              <a:t> ,</a:t>
            </a:r>
            <a:r>
              <a:rPr lang="en-US" altLang="en-US" sz="2800">
                <a:solidFill>
                  <a:srgbClr val="000099"/>
                </a:solidFill>
                <a:latin typeface="Times New Roman" panose="02020603050405020304" pitchFamily="18" charset="0"/>
                <a:cs typeface="Arial" panose="020B0604020202020204" pitchFamily="34" charset="0"/>
              </a:rPr>
              <a:t> </a:t>
            </a:r>
            <a:r>
              <a:rPr lang="en-US" altLang="en-US" sz="2800" b="1">
                <a:solidFill>
                  <a:srgbClr val="FF0000"/>
                </a:solidFill>
                <a:latin typeface="Times New Roman" panose="02020603050405020304" pitchFamily="18" charset="0"/>
                <a:cs typeface="Arial" panose="020B0604020202020204" pitchFamily="34" charset="0"/>
              </a:rPr>
              <a:t>khen, đề nghị, khẳng định</a:t>
            </a:r>
            <a:r>
              <a:rPr lang="en-US" altLang="en-US" sz="2800">
                <a:solidFill>
                  <a:srgbClr val="000099"/>
                </a:solidFill>
                <a:latin typeface="Times New Roman" panose="02020603050405020304" pitchFamily="18" charset="0"/>
                <a:cs typeface="Arial" panose="020B0604020202020204" pitchFamily="34" charset="0"/>
              </a:rPr>
              <a:t> </a:t>
            </a:r>
            <a:r>
              <a:rPr lang="en-US" altLang="en-US" sz="2800">
                <a:solidFill>
                  <a:srgbClr val="0000FF"/>
                </a:solidFill>
                <a:latin typeface="Times New Roman" panose="02020603050405020304" pitchFamily="18" charset="0"/>
                <a:cs typeface="Arial" panose="020B0604020202020204" pitchFamily="34" charset="0"/>
              </a:rPr>
              <a:t>trong các câu sau:</a:t>
            </a:r>
          </a:p>
        </p:txBody>
      </p:sp>
      <p:sp>
        <p:nvSpPr>
          <p:cNvPr id="8" name="Rectangle 7"/>
          <p:cNvSpPr>
            <a:spLocks noChangeArrowheads="1"/>
          </p:cNvSpPr>
          <p:nvPr/>
        </p:nvSpPr>
        <p:spPr bwMode="auto">
          <a:xfrm>
            <a:off x="1291771" y="2174990"/>
            <a:ext cx="8610600" cy="285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eaLnBrk="1" hangingPunct="1">
              <a:lnSpc>
                <a:spcPct val="150000"/>
              </a:lnSpc>
            </a:pPr>
            <a:r>
              <a:rPr lang="en-US" altLang="en-US" sz="2800">
                <a:solidFill>
                  <a:srgbClr val="0000FF"/>
                </a:solidFill>
                <a:latin typeface="Times New Roman" panose="02020603050405020304" pitchFamily="18" charset="0"/>
                <a:cs typeface="Arial" panose="020B0604020202020204" pitchFamily="34" charset="0"/>
              </a:rPr>
              <a:t>a/ Mẹ có thể mua cho con một quyển vở mới không ạ ?</a:t>
            </a:r>
          </a:p>
          <a:p>
            <a:pPr eaLnBrk="1" hangingPunct="1">
              <a:lnSpc>
                <a:spcPct val="150000"/>
              </a:lnSpc>
            </a:pPr>
            <a:r>
              <a:rPr lang="en-US" altLang="en-US" sz="2800">
                <a:solidFill>
                  <a:srgbClr val="0000FF"/>
                </a:solidFill>
                <a:latin typeface="Times New Roman" panose="02020603050405020304" pitchFamily="18" charset="0"/>
                <a:cs typeface="Arial" panose="020B0604020202020204" pitchFamily="34" charset="0"/>
              </a:rPr>
              <a:t>b/ Vì sao bạn lại làm phiền lòng cô như vậy ?</a:t>
            </a:r>
          </a:p>
          <a:p>
            <a:pPr eaLnBrk="1" hangingPunct="1">
              <a:lnSpc>
                <a:spcPct val="150000"/>
              </a:lnSpc>
              <a:spcBef>
                <a:spcPct val="20000"/>
              </a:spcBef>
            </a:pPr>
            <a:r>
              <a:rPr lang="en-US" altLang="en-US" sz="2800">
                <a:solidFill>
                  <a:srgbClr val="0000FF"/>
                </a:solidFill>
                <a:latin typeface="Times New Roman" panose="02020603050405020304" pitchFamily="18" charset="0"/>
                <a:cs typeface="Arial" panose="020B0604020202020204" pitchFamily="34" charset="0"/>
              </a:rPr>
              <a:t>c/ Sao nhà bạn đẹp thế ?</a:t>
            </a:r>
          </a:p>
          <a:p>
            <a:pPr eaLnBrk="1" hangingPunct="1">
              <a:lnSpc>
                <a:spcPct val="150000"/>
              </a:lnSpc>
              <a:spcBef>
                <a:spcPct val="20000"/>
              </a:spcBef>
            </a:pPr>
            <a:r>
              <a:rPr lang="en-US" altLang="en-US" sz="2800">
                <a:solidFill>
                  <a:srgbClr val="0000FF"/>
                </a:solidFill>
                <a:latin typeface="Times New Roman" panose="02020603050405020304" pitchFamily="18" charset="0"/>
                <a:cs typeface="Arial" panose="020B0604020202020204" pitchFamily="34" charset="0"/>
              </a:rPr>
              <a:t>d/ Bạn mới đi chơi về chứ gì?</a:t>
            </a:r>
          </a:p>
        </p:txBody>
      </p:sp>
      <p:sp>
        <p:nvSpPr>
          <p:cNvPr id="10" name="Rectangle 9"/>
          <p:cNvSpPr>
            <a:spLocks noChangeArrowheads="1"/>
          </p:cNvSpPr>
          <p:nvPr/>
        </p:nvSpPr>
        <p:spPr bwMode="auto">
          <a:xfrm>
            <a:off x="9546771" y="2373596"/>
            <a:ext cx="1600200" cy="381000"/>
          </a:xfrm>
          <a:prstGeom prst="rect">
            <a:avLst/>
          </a:prstGeom>
          <a:solidFill>
            <a:srgbClr val="FFFF99"/>
          </a:solidFill>
          <a:ln w="9525">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ctr"/>
            <a:r>
              <a:rPr lang="en-US" altLang="en-US" sz="2800" b="1">
                <a:solidFill>
                  <a:srgbClr val="FF00FF"/>
                </a:solidFill>
                <a:latin typeface="Times New Roman" panose="02020603050405020304" pitchFamily="18" charset="0"/>
                <a:cs typeface="Arial" panose="020B0604020202020204" pitchFamily="34" charset="0"/>
              </a:rPr>
              <a:t>đề nghị</a:t>
            </a:r>
            <a:r>
              <a:rPr lang="en-US" altLang="en-US" sz="2800">
                <a:latin typeface="Times New Roman" panose="02020603050405020304" pitchFamily="18" charset="0"/>
                <a:cs typeface="Arial" panose="020B0604020202020204" pitchFamily="34" charset="0"/>
              </a:rPr>
              <a:t> </a:t>
            </a:r>
          </a:p>
        </p:txBody>
      </p:sp>
      <p:sp>
        <p:nvSpPr>
          <p:cNvPr id="11" name="Rectangle 10"/>
          <p:cNvSpPr>
            <a:spLocks noChangeArrowheads="1"/>
          </p:cNvSpPr>
          <p:nvPr/>
        </p:nvSpPr>
        <p:spPr bwMode="auto">
          <a:xfrm>
            <a:off x="9564913" y="3050830"/>
            <a:ext cx="1600200" cy="381000"/>
          </a:xfrm>
          <a:prstGeom prst="rect">
            <a:avLst/>
          </a:prstGeom>
          <a:solidFill>
            <a:srgbClr val="FFFF99"/>
          </a:solidFill>
          <a:ln w="9525">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ctr"/>
            <a:r>
              <a:rPr lang="en-US" altLang="en-US" sz="2800" b="1">
                <a:solidFill>
                  <a:srgbClr val="FF00FF"/>
                </a:solidFill>
                <a:latin typeface="Times New Roman" panose="02020603050405020304" pitchFamily="18" charset="0"/>
                <a:cs typeface="Arial" panose="020B0604020202020204" pitchFamily="34" charset="0"/>
              </a:rPr>
              <a:t>chê </a:t>
            </a:r>
            <a:endParaRPr lang="en-US" altLang="en-US" sz="2800">
              <a:latin typeface="Times New Roman" panose="02020603050405020304" pitchFamily="18" charset="0"/>
              <a:cs typeface="Arial" panose="020B0604020202020204" pitchFamily="34" charset="0"/>
            </a:endParaRPr>
          </a:p>
        </p:txBody>
      </p:sp>
      <p:sp>
        <p:nvSpPr>
          <p:cNvPr id="12" name="Rectangle 11"/>
          <p:cNvSpPr>
            <a:spLocks noChangeArrowheads="1"/>
          </p:cNvSpPr>
          <p:nvPr/>
        </p:nvSpPr>
        <p:spPr bwMode="auto">
          <a:xfrm>
            <a:off x="9546771" y="3687788"/>
            <a:ext cx="1600200" cy="381000"/>
          </a:xfrm>
          <a:prstGeom prst="rect">
            <a:avLst/>
          </a:prstGeom>
          <a:solidFill>
            <a:srgbClr val="FFFF99"/>
          </a:solidFill>
          <a:ln w="9525">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ctr"/>
            <a:r>
              <a:rPr lang="en-US" altLang="en-US" sz="2800" b="1">
                <a:solidFill>
                  <a:srgbClr val="FF00FF"/>
                </a:solidFill>
                <a:latin typeface="Times New Roman" panose="02020603050405020304" pitchFamily="18" charset="0"/>
                <a:cs typeface="Arial" panose="020B0604020202020204" pitchFamily="34" charset="0"/>
              </a:rPr>
              <a:t>khen</a:t>
            </a:r>
            <a:endParaRPr lang="en-US" altLang="en-US" sz="2800">
              <a:latin typeface="Times New Roman" panose="02020603050405020304" pitchFamily="18" charset="0"/>
              <a:cs typeface="Arial" panose="020B0604020202020204" pitchFamily="34" charset="0"/>
            </a:endParaRPr>
          </a:p>
        </p:txBody>
      </p:sp>
      <p:sp>
        <p:nvSpPr>
          <p:cNvPr id="13" name="Rectangle 12"/>
          <p:cNvSpPr>
            <a:spLocks noChangeArrowheads="1"/>
          </p:cNvSpPr>
          <p:nvPr/>
        </p:nvSpPr>
        <p:spPr bwMode="auto">
          <a:xfrm>
            <a:off x="9356271" y="4403664"/>
            <a:ext cx="1981200" cy="381000"/>
          </a:xfrm>
          <a:prstGeom prst="rect">
            <a:avLst/>
          </a:prstGeom>
          <a:solidFill>
            <a:srgbClr val="FFFF99"/>
          </a:solidFill>
          <a:ln w="9525">
            <a:solidFill>
              <a:schemeClr val="tx1"/>
            </a:solidFill>
            <a:miter lim="800000"/>
            <a:headEnd/>
            <a:tailEnd/>
          </a:ln>
          <a:effectLst>
            <a:prstShdw prst="shdw13" dist="53882" dir="13500000">
              <a:schemeClr val="bg2">
                <a:alpha val="50000"/>
              </a:schemeClr>
            </a:prstShdw>
          </a:effec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sz="2400">
                <a:solidFill>
                  <a:schemeClr val="tx1"/>
                </a:solidFill>
                <a:latin typeface="Arial" panose="020B0604020202020204" pitchFamily="34" charset="0"/>
              </a:defRPr>
            </a:lvl9pPr>
          </a:lstStyle>
          <a:p>
            <a:pPr algn="ctr"/>
            <a:r>
              <a:rPr lang="en-US" altLang="en-US" sz="2800" b="1">
                <a:solidFill>
                  <a:srgbClr val="FF00FF"/>
                </a:solidFill>
                <a:latin typeface="Times New Roman" panose="02020603050405020304" pitchFamily="18" charset="0"/>
                <a:cs typeface="Arial" panose="020B0604020202020204" pitchFamily="34" charset="0"/>
              </a:rPr>
              <a:t>khẳng định</a:t>
            </a:r>
            <a:endParaRPr lang="en-US" altLang="en-US" sz="280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78754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bldLvl="0" animBg="1"/>
      <p:bldP spid="11" grpId="0" bldLvl="0" animBg="1"/>
      <p:bldP spid="12" grpId="0" bldLvl="0" animBg="1"/>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appy Children | Cartoon posters, Happy kids, Cartoon kids"/>
          <p:cNvPicPr>
            <a:picLocks noChangeAspect="1" noChangeArrowheads="1"/>
          </p:cNvPicPr>
          <p:nvPr/>
        </p:nvPicPr>
        <p:blipFill>
          <a:blip r:embed="rId2">
            <a:extLst>
              <a:ext uri="{28A0092B-C50C-407E-A947-70E740481C1C}">
                <a14:useLocalDpi xmlns:a14="http://schemas.microsoft.com/office/drawing/2010/main" val="0"/>
              </a:ext>
            </a:extLst>
          </a:blip>
          <a:srcRect t="23437" b="30843"/>
          <a:stretch>
            <a:fillRect/>
          </a:stretch>
        </p:blipFill>
        <p:spPr bwMode="auto">
          <a:xfrm>
            <a:off x="2767161" y="3207475"/>
            <a:ext cx="6858000" cy="31354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19086" y="1900537"/>
            <a:ext cx="7939314" cy="2123658"/>
          </a:xfrm>
          <a:prstGeom prst="rect">
            <a:avLst/>
          </a:prstGeom>
          <a:solidFill>
            <a:srgbClr val="66FFFF"/>
          </a:solidFill>
          <a:ln>
            <a:noFill/>
          </a:ln>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Mở rộng vốn từ: </a:t>
            </a:r>
          </a:p>
          <a:p>
            <a:pPr algn="ctr"/>
            <a:r>
              <a:rPr lang="en-US" sz="6600" b="1">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Đồ chơi – Trò chơi</a:t>
            </a:r>
            <a:endParaRPr lang="en-US" sz="6600" b="1" cap="none" spc="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FC4AA681-3F36-42B8-9DF9-F59457234ED6}"/>
              </a:ext>
            </a:extLst>
          </p:cNvPr>
          <p:cNvSpPr/>
          <p:nvPr/>
        </p:nvSpPr>
        <p:spPr>
          <a:xfrm>
            <a:off x="3415937" y="519356"/>
            <a:ext cx="5055326" cy="719138"/>
          </a:xfrm>
          <a:prstGeom prst="roundRect">
            <a:avLst/>
          </a:prstGeom>
          <a:solidFill>
            <a:schemeClr val="accent2">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err="1">
                <a:solidFill>
                  <a:schemeClr val="tx1"/>
                </a:solidFill>
                <a:latin typeface="Times New Roman" panose="02020603050405020304" pitchFamily="18" charset="0"/>
                <a:cs typeface="Times New Roman" panose="02020603050405020304" pitchFamily="18" charset="0"/>
              </a:rPr>
              <a:t>Yêu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cần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đạt</a:t>
            </a:r>
            <a:endParaRPr lang="en-US" sz="3000" b="1" dirty="0">
              <a:solidFill>
                <a:schemeClr val="tx1"/>
              </a:solidFill>
              <a:latin typeface="Times New Roman" panose="02020603050405020304" pitchFamily="18" charset="0"/>
              <a:cs typeface="Times New Roman" panose="02020603050405020304" pitchFamily="18" charset="0"/>
            </a:endParaRPr>
          </a:p>
        </p:txBody>
      </p:sp>
      <p:grpSp>
        <p:nvGrpSpPr>
          <p:cNvPr id="11" name="Group 10"/>
          <p:cNvGrpSpPr>
            <a:grpSpLocks/>
          </p:cNvGrpSpPr>
          <p:nvPr/>
        </p:nvGrpSpPr>
        <p:grpSpPr bwMode="auto">
          <a:xfrm>
            <a:off x="899077" y="1903268"/>
            <a:ext cx="10737751" cy="1005680"/>
            <a:chOff x="-8052" y="1699617"/>
            <a:chExt cx="9469074" cy="1006257"/>
          </a:xfrm>
          <a:solidFill>
            <a:srgbClr val="FF99FF"/>
          </a:solidFill>
        </p:grpSpPr>
        <p:sp>
          <p:nvSpPr>
            <p:cNvPr id="5" name="Rectangle 4">
              <a:extLst>
                <a:ext uri="{FF2B5EF4-FFF2-40B4-BE49-F238E27FC236}">
                  <a16:creationId xmlns:a16="http://schemas.microsoft.com/office/drawing/2014/main" id="{1C59C6FF-16F6-4D4A-8D30-C9647637D21A}"/>
                </a:ext>
              </a:extLst>
            </p:cNvPr>
            <p:cNvSpPr/>
            <p:nvPr/>
          </p:nvSpPr>
          <p:spPr>
            <a:xfrm>
              <a:off x="678063" y="1699617"/>
              <a:ext cx="8782959" cy="1006257"/>
            </a:xfrm>
            <a:prstGeom prst="rect">
              <a:avLst/>
            </a:prstGeom>
            <a:solidFill>
              <a:schemeClr val="accent4">
                <a:lumMod val="20000"/>
                <a:lumOff val="80000"/>
              </a:schemeClr>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ea typeface="Tahoma" panose="020B0604030504040204" pitchFamily="34" charset="0"/>
                  <a:cs typeface="Times New Roman" panose="02020603050405020304" pitchFamily="18" charset="0"/>
                </a:rPr>
                <a:t>Biết một số đồ chơi, trò chơi của trẻ em.</a:t>
              </a:r>
              <a:endParaRPr lang="en-US" sz="2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lumMod val="95000"/>
                      <a:lumOff val="5000"/>
                    </a:schemeClr>
                  </a:solidFill>
                  <a:latin typeface="Arial" panose="020B0604020202020204" pitchFamily="34" charset="0"/>
                  <a:cs typeface="Arial" panose="020B0604020202020204" pitchFamily="34" charset="0"/>
                </a:rPr>
                <a:t>1</a:t>
              </a:r>
            </a:p>
          </p:txBody>
        </p:sp>
      </p:grpSp>
      <p:grpSp>
        <p:nvGrpSpPr>
          <p:cNvPr id="10" name="Group 9"/>
          <p:cNvGrpSpPr>
            <a:grpSpLocks/>
          </p:cNvGrpSpPr>
          <p:nvPr/>
        </p:nvGrpSpPr>
        <p:grpSpPr bwMode="auto">
          <a:xfrm>
            <a:off x="899077" y="3266356"/>
            <a:ext cx="10715804" cy="910467"/>
            <a:chOff x="-8052" y="1747250"/>
            <a:chExt cx="8976506" cy="910989"/>
          </a:xfrm>
        </p:grpSpPr>
        <p:sp>
          <p:nvSpPr>
            <p:cNvPr id="13" name="Rectangle 12">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66FFFF"/>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Biết những đồ chơi, trò chơi có lợi hay những đồ chơi, trò chơi có hại cho trẻ em.</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chemeClr val="tx1">
                      <a:lumMod val="95000"/>
                      <a:lumOff val="5000"/>
                    </a:schemeClr>
                  </a:solidFill>
                  <a:latin typeface="Arial" panose="020B0604020202020204" pitchFamily="34" charset="0"/>
                  <a:cs typeface="Arial" panose="020B0604020202020204" pitchFamily="34" charset="0"/>
                </a:rPr>
                <a:t>2</a:t>
              </a:r>
            </a:p>
          </p:txBody>
        </p:sp>
      </p:grpSp>
      <p:grpSp>
        <p:nvGrpSpPr>
          <p:cNvPr id="9" name="Group 8"/>
          <p:cNvGrpSpPr>
            <a:grpSpLocks/>
          </p:cNvGrpSpPr>
          <p:nvPr/>
        </p:nvGrpSpPr>
        <p:grpSpPr bwMode="auto">
          <a:xfrm>
            <a:off x="899077" y="4534231"/>
            <a:ext cx="10715804" cy="910467"/>
            <a:chOff x="-8052" y="1747250"/>
            <a:chExt cx="8976506" cy="910989"/>
          </a:xfrm>
        </p:grpSpPr>
        <p:sp>
          <p:nvSpPr>
            <p:cNvPr id="12" name="Rectangle 11">
              <a:extLst>
                <a:ext uri="{FF2B5EF4-FFF2-40B4-BE49-F238E27FC236}">
                  <a16:creationId xmlns:a16="http://schemas.microsoft.com/office/drawing/2014/main" id="{1C59C6FF-16F6-4D4A-8D30-C9647637D21A}"/>
                </a:ext>
              </a:extLst>
            </p:cNvPr>
            <p:cNvSpPr/>
            <p:nvPr/>
          </p:nvSpPr>
          <p:spPr>
            <a:xfrm>
              <a:off x="657899" y="1747250"/>
              <a:ext cx="8310555" cy="910989"/>
            </a:xfrm>
            <a:prstGeom prst="rect">
              <a:avLst/>
            </a:prstGeom>
            <a:solidFill>
              <a:srgbClr val="CCFF99"/>
            </a:solid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2800">
                  <a:solidFill>
                    <a:schemeClr val="tx1"/>
                  </a:solidFill>
                  <a:latin typeface="Times New Roman" panose="02020603050405020304" pitchFamily="18" charset="0"/>
                  <a:cs typeface="Times New Roman" panose="02020603050405020304" pitchFamily="18" charset="0"/>
                </a:rPr>
                <a:t>Tìm những từ ngữ thể hiện tình cảm, thái độ của con người khi tham gia trò chơi.</a:t>
              </a:r>
              <a:endParaRPr lang="en-US" sz="2800" i="1" dirty="0">
                <a:solidFill>
                  <a:schemeClr val="tx1"/>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CC2396C-46DF-4CA0-86ED-4BF9BDDE7B02}"/>
                </a:ext>
              </a:extLst>
            </p:cNvPr>
            <p:cNvSpPr/>
            <p:nvPr/>
          </p:nvSpPr>
          <p:spPr>
            <a:xfrm>
              <a:off x="-8052" y="1914449"/>
              <a:ext cx="576299" cy="576593"/>
            </a:xfrm>
            <a:prstGeom prst="ellips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a:solidFill>
                    <a:schemeClr val="tx1">
                      <a:lumMod val="95000"/>
                      <a:lumOff val="5000"/>
                    </a:schemeClr>
                  </a:solidFill>
                  <a:latin typeface="Arial" panose="020B0604020202020204" pitchFamily="34" charset="0"/>
                  <a:cs typeface="Arial" panose="020B0604020202020204" pitchFamily="34" charset="0"/>
                </a:rPr>
                <a:t>3</a:t>
              </a:r>
              <a:endParaRPr lang="en-US" sz="3000" b="1" dirty="0">
                <a:solidFill>
                  <a:schemeClr val="tx1">
                    <a:lumMod val="95000"/>
                    <a:lumOff val="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37159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589" y="1933303"/>
            <a:ext cx="8282381" cy="3513908"/>
          </a:xfrm>
          <a:prstGeom prst="rect">
            <a:avLst/>
          </a:prstGeom>
        </p:spPr>
      </p:pic>
      <p:sp>
        <p:nvSpPr>
          <p:cNvPr id="9" name="Rectangle 8"/>
          <p:cNvSpPr/>
          <p:nvPr/>
        </p:nvSpPr>
        <p:spPr>
          <a:xfrm>
            <a:off x="2846859" y="2167542"/>
            <a:ext cx="6793848" cy="923330"/>
          </a:xfrm>
          <a:prstGeom prst="rect">
            <a:avLst/>
          </a:prstGeom>
          <a:noFill/>
        </p:spPr>
        <p:txBody>
          <a:bodyPr wrap="none" lIns="91440" tIns="45720" rIns="91440" bIns="45720">
            <a:spAutoFit/>
          </a:bodyPr>
          <a:lstStyle/>
          <a:p>
            <a:pPr algn="ct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Luyện</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tập</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thực</a:t>
            </a: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hành</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765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ChangeArrowheads="1"/>
          </p:cNvSpPr>
          <p:nvPr/>
        </p:nvSpPr>
        <p:spPr bwMode="auto">
          <a:xfrm>
            <a:off x="0" y="0"/>
            <a:ext cx="11959773"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buClr>
                <a:schemeClr val="accent1"/>
              </a:buClr>
              <a:buFont typeface="Wingdings" panose="05000000000000000000" pitchFamily="2" charset="2"/>
              <a:buNone/>
            </a:pPr>
            <a:r>
              <a:rPr lang="en-US" altLang="vi-VN" sz="3200" b="1"/>
              <a:t>   1. Nói tên đồ chơi hoặc trò chơi được tả trong các bức tranh sau.</a:t>
            </a:r>
            <a:endParaRPr lang="en-US" altLang="vi-VN" sz="3200"/>
          </a:p>
        </p:txBody>
      </p:sp>
      <p:cxnSp>
        <p:nvCxnSpPr>
          <p:cNvPr id="3" name="Straight Connector 2"/>
          <p:cNvCxnSpPr/>
          <p:nvPr/>
        </p:nvCxnSpPr>
        <p:spPr>
          <a:xfrm>
            <a:off x="1701774" y="504145"/>
            <a:ext cx="18832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620521" y="504145"/>
            <a:ext cx="13158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542201" y="504145"/>
            <a:ext cx="33290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44"/>
          <p:cNvGrpSpPr>
            <a:grpSpLocks/>
          </p:cNvGrpSpPr>
          <p:nvPr/>
        </p:nvGrpSpPr>
        <p:grpSpPr bwMode="auto">
          <a:xfrm>
            <a:off x="384629" y="504145"/>
            <a:ext cx="11328399" cy="6099628"/>
            <a:chOff x="408" y="1068"/>
            <a:chExt cx="4992" cy="3243"/>
          </a:xfrm>
        </p:grpSpPr>
        <p:pic>
          <p:nvPicPr>
            <p:cNvPr id="22" name="Picture 45"/>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431" y="1077"/>
              <a:ext cx="1673" cy="160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46"/>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2043" y="2688"/>
              <a:ext cx="1745" cy="162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47"/>
            <p:cNvPicPr>
              <a:picLocks noChangeAspect="1" noChangeArrowheads="1"/>
            </p:cNvPicPr>
            <p:nvPr/>
          </p:nvPicPr>
          <p:blipFill>
            <a:blip r:embed="rId4">
              <a:lum contrast="36000"/>
              <a:extLst>
                <a:ext uri="{28A0092B-C50C-407E-A947-70E740481C1C}">
                  <a14:useLocalDpi xmlns:a14="http://schemas.microsoft.com/office/drawing/2010/main" val="0"/>
                </a:ext>
              </a:extLst>
            </a:blip>
            <a:srcRect/>
            <a:stretch>
              <a:fillRect/>
            </a:stretch>
          </p:blipFill>
          <p:spPr bwMode="auto">
            <a:xfrm>
              <a:off x="2043" y="1068"/>
              <a:ext cx="1734" cy="1614"/>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48"/>
            <p:cNvPicPr>
              <a:picLocks noChangeAspect="1" noChangeArrowheads="1"/>
            </p:cNvPicPr>
            <p:nvPr/>
          </p:nvPicPr>
          <p:blipFill>
            <a:blip r:embed="rId5">
              <a:lum contrast="30000"/>
              <a:extLst>
                <a:ext uri="{28A0092B-C50C-407E-A947-70E740481C1C}">
                  <a14:useLocalDpi xmlns:a14="http://schemas.microsoft.com/office/drawing/2010/main" val="0"/>
                </a:ext>
              </a:extLst>
            </a:blip>
            <a:srcRect/>
            <a:stretch>
              <a:fillRect/>
            </a:stretch>
          </p:blipFill>
          <p:spPr bwMode="auto">
            <a:xfrm>
              <a:off x="3764" y="1074"/>
              <a:ext cx="1627" cy="160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26" name="Picture 49"/>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408" y="2679"/>
              <a:ext cx="1635" cy="162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27" name="Picture 50" descr="6"/>
            <p:cNvPicPr>
              <a:picLocks noChangeAspect="1" noChangeArrowheads="1"/>
            </p:cNvPicPr>
            <p:nvPr/>
          </p:nvPicPr>
          <p:blipFill>
            <a:blip r:embed="rId7">
              <a:lum contrast="24000"/>
              <a:extLst>
                <a:ext uri="{28A0092B-C50C-407E-A947-70E740481C1C}">
                  <a14:useLocalDpi xmlns:a14="http://schemas.microsoft.com/office/drawing/2010/main" val="0"/>
                </a:ext>
              </a:extLst>
            </a:blip>
            <a:srcRect/>
            <a:stretch>
              <a:fillRect/>
            </a:stretch>
          </p:blipFill>
          <p:spPr bwMode="auto">
            <a:xfrm>
              <a:off x="3763" y="2688"/>
              <a:ext cx="1637" cy="162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369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69347723"/>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1927</TotalTime>
  <Words>1245</Words>
  <Application>Microsoft Office PowerPoint</Application>
  <PresentationFormat>Widescreen</PresentationFormat>
  <Paragraphs>125</Paragraphs>
  <Slides>33</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Calibri Light</vt:lpstr>
      <vt:lpstr>Garamond</vt:lpstr>
      <vt:lpstr>Times New Roman</vt:lpstr>
      <vt:lpstr>Wingdings</vt:lpstr>
      <vt:lpstr>1_Office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KHAI BINH</dc:creator>
  <cp:lastModifiedBy>Lâm Thị Huyền</cp:lastModifiedBy>
  <cp:revision>251</cp:revision>
  <dcterms:created xsi:type="dcterms:W3CDTF">2021-08-04T18:52:07Z</dcterms:created>
  <dcterms:modified xsi:type="dcterms:W3CDTF">2021-12-06T04:06:25Z</dcterms:modified>
</cp:coreProperties>
</file>