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53" r:id="rId2"/>
    <p:sldId id="455" r:id="rId3"/>
    <p:sldId id="257" r:id="rId4"/>
    <p:sldId id="258" r:id="rId5"/>
    <p:sldId id="280" r:id="rId6"/>
    <p:sldId id="460" r:id="rId7"/>
    <p:sldId id="454" r:id="rId8"/>
    <p:sldId id="456" r:id="rId9"/>
    <p:sldId id="259" r:id="rId10"/>
    <p:sldId id="260" r:id="rId11"/>
    <p:sldId id="265" r:id="rId12"/>
    <p:sldId id="461" r:id="rId13"/>
    <p:sldId id="457" r:id="rId14"/>
    <p:sldId id="261" r:id="rId15"/>
    <p:sldId id="262" r:id="rId16"/>
    <p:sldId id="263" r:id="rId17"/>
    <p:sldId id="267" r:id="rId18"/>
    <p:sldId id="268" r:id="rId19"/>
    <p:sldId id="269" r:id="rId20"/>
    <p:sldId id="278" r:id="rId21"/>
    <p:sldId id="271" r:id="rId22"/>
    <p:sldId id="272" r:id="rId23"/>
    <p:sldId id="273" r:id="rId24"/>
    <p:sldId id="462" r:id="rId25"/>
    <p:sldId id="459" r:id="rId26"/>
    <p:sldId id="274" r:id="rId27"/>
    <p:sldId id="275" r:id="rId28"/>
    <p:sldId id="276" r:id="rId29"/>
    <p:sldId id="277" r:id="rId30"/>
    <p:sldId id="279" r:id="rId31"/>
    <p:sldId id="464"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8" y="46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F891E5-CA43-47C7-8D6D-BCB896F0B64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imes New Roman" panose="02020603050405020304" pitchFamily="18" charset="0"/>
                <a:cs typeface="Times New Roman" panose="02020603050405020304" pitchFamily="18" charset="0"/>
              </a:defRPr>
            </a:lvl1pPr>
          </a:lstStyle>
          <a:p>
            <a:pPr>
              <a:defRPr/>
            </a:pPr>
            <a:endParaRPr lang="en-US"/>
          </a:p>
        </p:txBody>
      </p:sp>
      <p:sp>
        <p:nvSpPr>
          <p:cNvPr id="3" name="Date Placeholder 2">
            <a:extLst>
              <a:ext uri="{FF2B5EF4-FFF2-40B4-BE49-F238E27FC236}">
                <a16:creationId xmlns:a16="http://schemas.microsoft.com/office/drawing/2014/main" id="{389A530A-B22F-4332-8E38-127F43955D5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Times New Roman" panose="02020603050405020304" pitchFamily="18" charset="0"/>
                <a:cs typeface="Times New Roman" panose="02020603050405020304" pitchFamily="18" charset="0"/>
              </a:defRPr>
            </a:lvl1pPr>
          </a:lstStyle>
          <a:p>
            <a:pPr>
              <a:defRPr/>
            </a:pPr>
            <a:fld id="{F50D1002-68CB-47B0-8BB8-19E3C3AB907E}" type="datetimeFigureOut">
              <a:rPr lang="en-US" smtClean="0"/>
              <a:pPr>
                <a:defRPr/>
              </a:pPr>
              <a:t>12/4/2021</a:t>
            </a:fld>
            <a:endParaRPr lang="en-US"/>
          </a:p>
        </p:txBody>
      </p:sp>
      <p:sp>
        <p:nvSpPr>
          <p:cNvPr id="4" name="Slide Image Placeholder 3">
            <a:extLst>
              <a:ext uri="{FF2B5EF4-FFF2-40B4-BE49-F238E27FC236}">
                <a16:creationId xmlns:a16="http://schemas.microsoft.com/office/drawing/2014/main" id="{92F85EF1-C305-454B-8E03-786BD030D09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D4A6C22-D8D9-4DA1-946C-68164492FC6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AF37D1F-C3C3-470E-B677-ED4B1D27C7E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imes New Roman" panose="02020603050405020304" pitchFamily="18" charset="0"/>
                <a:cs typeface="Times New Roman" panose="02020603050405020304"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D52AD1CF-CC41-417E-8A60-B863A52673D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cs typeface="Times New Roman" panose="02020603050405020304" pitchFamily="18" charset="0"/>
              </a:defRPr>
            </a:lvl1pPr>
          </a:lstStyle>
          <a:p>
            <a:pPr>
              <a:defRPr/>
            </a:pPr>
            <a:fld id="{870ED275-9117-4835-877E-A1E3FC2A9631}" type="slidenum">
              <a:rPr lang="en-US" altLang="en-US" smtClean="0"/>
              <a:pPr>
                <a:defRPr/>
              </a:pPr>
              <a:t>‹#›</a:t>
            </a:fld>
            <a:endParaRPr lang="en-US" altLang="en-US"/>
          </a:p>
        </p:txBody>
      </p:sp>
    </p:spTree>
    <p:extLst>
      <p:ext uri="{BB962C8B-B14F-4D97-AF65-F5344CB8AC3E}">
        <p14:creationId xmlns:p14="http://schemas.microsoft.com/office/powerpoint/2010/main" val="3519723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AC3B13-2536-47DA-BC55-45AB9F49E51A}" type="slidenum">
              <a:rPr lang="en-US" altLang="en-US">
                <a:latin typeface="Times New Roman" panose="02020603050405020304" pitchFamily="18" charset="0"/>
                <a:cs typeface="Times New Roman" panose="02020603050405020304" pitchFamily="18" charset="0"/>
              </a:rPr>
              <a:pPr/>
              <a:t>21</a:t>
            </a:fld>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21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4B2B91DF-FF59-411F-A155-AA756338548C}" type="datetimeFigureOut">
              <a:rPr lang="en-US"/>
              <a:pPr>
                <a:defRPr/>
              </a:pPr>
              <a:t>12/4/2021</a:t>
            </a:fld>
            <a:endParaRPr lang="en-US"/>
          </a:p>
        </p:txBody>
      </p:sp>
      <p:sp>
        <p:nvSpPr>
          <p:cNvPr id="5" name="Footer Placeholder 4">
            <a:extLst>
              <a:ext uri="{FF2B5EF4-FFF2-40B4-BE49-F238E27FC236}">
                <a16:creationId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0F6BAE40-84D1-4E1E-9C4B-570019C777C3}" type="slidenum">
              <a:rPr lang="en-US" altLang="en-US"/>
              <a:pPr>
                <a:defRPr/>
              </a:pPr>
              <a:t>‹#›</a:t>
            </a:fld>
            <a:endParaRPr lang="en-US" altLang="en-US"/>
          </a:p>
        </p:txBody>
      </p:sp>
    </p:spTree>
    <p:extLst>
      <p:ext uri="{BB962C8B-B14F-4D97-AF65-F5344CB8AC3E}">
        <p14:creationId xmlns:p14="http://schemas.microsoft.com/office/powerpoint/2010/main" val="152700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6DDE1881-3456-484F-804E-15F6FD02267B}" type="datetimeFigureOut">
              <a:rPr lang="en-US"/>
              <a:pPr>
                <a:defRPr/>
              </a:pPr>
              <a:t>12/4/2021</a:t>
            </a:fld>
            <a:endParaRPr lang="en-US"/>
          </a:p>
        </p:txBody>
      </p:sp>
      <p:sp>
        <p:nvSpPr>
          <p:cNvPr id="5" name="Footer Placeholder 4">
            <a:extLst>
              <a:ext uri="{FF2B5EF4-FFF2-40B4-BE49-F238E27FC236}">
                <a16:creationId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FD2B3157-9024-4CF7-91C2-4F627372FB77}" type="slidenum">
              <a:rPr lang="en-US" altLang="en-US"/>
              <a:pPr>
                <a:defRPr/>
              </a:pPr>
              <a:t>‹#›</a:t>
            </a:fld>
            <a:endParaRPr lang="en-US" altLang="en-US"/>
          </a:p>
        </p:txBody>
      </p:sp>
    </p:spTree>
    <p:extLst>
      <p:ext uri="{BB962C8B-B14F-4D97-AF65-F5344CB8AC3E}">
        <p14:creationId xmlns:p14="http://schemas.microsoft.com/office/powerpoint/2010/main" val="234748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777E0BE7-7478-49F7-881B-64AC58E43081}" type="datetimeFigureOut">
              <a:rPr lang="en-US"/>
              <a:pPr>
                <a:defRPr/>
              </a:pPr>
              <a:t>12/4/2021</a:t>
            </a:fld>
            <a:endParaRPr lang="en-US"/>
          </a:p>
        </p:txBody>
      </p:sp>
      <p:sp>
        <p:nvSpPr>
          <p:cNvPr id="5" name="Footer Placeholder 4">
            <a:extLst>
              <a:ext uri="{FF2B5EF4-FFF2-40B4-BE49-F238E27FC236}">
                <a16:creationId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6C32C063-C512-4B35-94E5-EC3A5749FCAD}" type="slidenum">
              <a:rPr lang="en-US" altLang="en-US"/>
              <a:pPr>
                <a:defRPr/>
              </a:pPr>
              <a:t>‹#›</a:t>
            </a:fld>
            <a:endParaRPr lang="en-US" altLang="en-US"/>
          </a:p>
        </p:txBody>
      </p:sp>
    </p:spTree>
    <p:extLst>
      <p:ext uri="{BB962C8B-B14F-4D97-AF65-F5344CB8AC3E}">
        <p14:creationId xmlns:p14="http://schemas.microsoft.com/office/powerpoint/2010/main" val="360955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5D86EC68-6015-45DB-B681-3E625A7187B5}" type="datetimeFigureOut">
              <a:rPr lang="en-US"/>
              <a:pPr>
                <a:defRPr/>
              </a:pPr>
              <a:t>12/4/2021</a:t>
            </a:fld>
            <a:endParaRPr lang="en-US"/>
          </a:p>
        </p:txBody>
      </p:sp>
      <p:sp>
        <p:nvSpPr>
          <p:cNvPr id="5" name="Footer Placeholder 4">
            <a:extLst>
              <a:ext uri="{FF2B5EF4-FFF2-40B4-BE49-F238E27FC236}">
                <a16:creationId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45325358-2AA1-4BF6-8EF3-57CA1BC71B02}" type="slidenum">
              <a:rPr lang="en-US" altLang="en-US"/>
              <a:pPr>
                <a:defRPr/>
              </a:pPr>
              <a:t>‹#›</a:t>
            </a:fld>
            <a:endParaRPr lang="en-US" altLang="en-US"/>
          </a:p>
        </p:txBody>
      </p:sp>
    </p:spTree>
    <p:extLst>
      <p:ext uri="{BB962C8B-B14F-4D97-AF65-F5344CB8AC3E}">
        <p14:creationId xmlns:p14="http://schemas.microsoft.com/office/powerpoint/2010/main" val="825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3539A2DC-7902-495E-97E7-ECD9254FD6F5}" type="datetimeFigureOut">
              <a:rPr lang="en-US"/>
              <a:pPr>
                <a:defRPr/>
              </a:pPr>
              <a:t>12/4/2021</a:t>
            </a:fld>
            <a:endParaRPr lang="en-US"/>
          </a:p>
        </p:txBody>
      </p:sp>
      <p:sp>
        <p:nvSpPr>
          <p:cNvPr id="5" name="Footer Placeholder 4">
            <a:extLst>
              <a:ext uri="{FF2B5EF4-FFF2-40B4-BE49-F238E27FC236}">
                <a16:creationId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AFCE8731-384D-440A-A61E-DCBB61E727E7}" type="slidenum">
              <a:rPr lang="en-US" altLang="en-US"/>
              <a:pPr>
                <a:defRPr/>
              </a:pPr>
              <a:t>‹#›</a:t>
            </a:fld>
            <a:endParaRPr lang="en-US" altLang="en-US"/>
          </a:p>
        </p:txBody>
      </p:sp>
    </p:spTree>
    <p:extLst>
      <p:ext uri="{BB962C8B-B14F-4D97-AF65-F5344CB8AC3E}">
        <p14:creationId xmlns:p14="http://schemas.microsoft.com/office/powerpoint/2010/main" val="68963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8B6D9B25-A821-4D26-BBD5-34F8081A09A8}" type="datetimeFigureOut">
              <a:rPr lang="en-US"/>
              <a:pPr>
                <a:defRPr/>
              </a:pPr>
              <a:t>12/4/2021</a:t>
            </a:fld>
            <a:endParaRPr lang="en-US"/>
          </a:p>
        </p:txBody>
      </p:sp>
      <p:sp>
        <p:nvSpPr>
          <p:cNvPr id="6" name="Footer Placeholder 4">
            <a:extLst>
              <a:ext uri="{FF2B5EF4-FFF2-40B4-BE49-F238E27FC236}">
                <a16:creationId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D2F4F6FD-54FB-4F27-954E-E565C43D75A3}" type="slidenum">
              <a:rPr lang="en-US" altLang="en-US"/>
              <a:pPr>
                <a:defRPr/>
              </a:pPr>
              <a:t>‹#›</a:t>
            </a:fld>
            <a:endParaRPr lang="en-US" altLang="en-US"/>
          </a:p>
        </p:txBody>
      </p:sp>
    </p:spTree>
    <p:extLst>
      <p:ext uri="{BB962C8B-B14F-4D97-AF65-F5344CB8AC3E}">
        <p14:creationId xmlns:p14="http://schemas.microsoft.com/office/powerpoint/2010/main" val="212757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0B434C67-16CE-4142-AF83-0C1CFE7E5ACE}" type="datetimeFigureOut">
              <a:rPr lang="en-US"/>
              <a:pPr>
                <a:defRPr/>
              </a:pPr>
              <a:t>12/4/2021</a:t>
            </a:fld>
            <a:endParaRPr lang="en-US"/>
          </a:p>
        </p:txBody>
      </p:sp>
      <p:sp>
        <p:nvSpPr>
          <p:cNvPr id="8" name="Footer Placeholder 4">
            <a:extLst>
              <a:ext uri="{FF2B5EF4-FFF2-40B4-BE49-F238E27FC236}">
                <a16:creationId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51F385DB-1447-4A55-8A2A-47F4A5F9B09B}" type="slidenum">
              <a:rPr lang="en-US" altLang="en-US"/>
              <a:pPr>
                <a:defRPr/>
              </a:pPr>
              <a:t>‹#›</a:t>
            </a:fld>
            <a:endParaRPr lang="en-US" altLang="en-US"/>
          </a:p>
        </p:txBody>
      </p:sp>
    </p:spTree>
    <p:extLst>
      <p:ext uri="{BB962C8B-B14F-4D97-AF65-F5344CB8AC3E}">
        <p14:creationId xmlns:p14="http://schemas.microsoft.com/office/powerpoint/2010/main" val="29368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C92B9E9B-87EE-4887-A586-C008042091A8}" type="datetimeFigureOut">
              <a:rPr lang="en-US"/>
              <a:pPr>
                <a:defRPr/>
              </a:pPr>
              <a:t>12/4/2021</a:t>
            </a:fld>
            <a:endParaRPr lang="en-US"/>
          </a:p>
        </p:txBody>
      </p:sp>
      <p:sp>
        <p:nvSpPr>
          <p:cNvPr id="4" name="Footer Placeholder 4">
            <a:extLst>
              <a:ext uri="{FF2B5EF4-FFF2-40B4-BE49-F238E27FC236}">
                <a16:creationId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E8047D7D-887B-428A-8FCB-F9F96F7AA61A}" type="slidenum">
              <a:rPr lang="en-US" altLang="en-US"/>
              <a:pPr>
                <a:defRPr/>
              </a:pPr>
              <a:t>‹#›</a:t>
            </a:fld>
            <a:endParaRPr lang="en-US" altLang="en-US"/>
          </a:p>
        </p:txBody>
      </p:sp>
    </p:spTree>
    <p:extLst>
      <p:ext uri="{BB962C8B-B14F-4D97-AF65-F5344CB8AC3E}">
        <p14:creationId xmlns:p14="http://schemas.microsoft.com/office/powerpoint/2010/main" val="3469942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227D3C2D-5234-4ADC-B31E-4F2D1FC21DD5}" type="datetimeFigureOut">
              <a:rPr lang="en-US"/>
              <a:pPr>
                <a:defRPr/>
              </a:pPr>
              <a:t>12/4/2021</a:t>
            </a:fld>
            <a:endParaRPr lang="en-US"/>
          </a:p>
        </p:txBody>
      </p:sp>
      <p:sp>
        <p:nvSpPr>
          <p:cNvPr id="3" name="Footer Placeholder 4">
            <a:extLst>
              <a:ext uri="{FF2B5EF4-FFF2-40B4-BE49-F238E27FC236}">
                <a16:creationId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F2749634-2C20-4AEB-99A7-0C220A6C4195}" type="slidenum">
              <a:rPr lang="en-US" altLang="en-US"/>
              <a:pPr>
                <a:defRPr/>
              </a:pPr>
              <a:t>‹#›</a:t>
            </a:fld>
            <a:endParaRPr lang="en-US" altLang="en-US"/>
          </a:p>
        </p:txBody>
      </p:sp>
    </p:spTree>
    <p:extLst>
      <p:ext uri="{BB962C8B-B14F-4D97-AF65-F5344CB8AC3E}">
        <p14:creationId xmlns:p14="http://schemas.microsoft.com/office/powerpoint/2010/main" val="294508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62C5C583-2D5F-4A2D-9D7A-EA5BE27E1590}" type="datetimeFigureOut">
              <a:rPr lang="en-US"/>
              <a:pPr>
                <a:defRPr/>
              </a:pPr>
              <a:t>12/4/2021</a:t>
            </a:fld>
            <a:endParaRPr lang="en-US"/>
          </a:p>
        </p:txBody>
      </p:sp>
      <p:sp>
        <p:nvSpPr>
          <p:cNvPr id="6" name="Footer Placeholder 4">
            <a:extLst>
              <a:ext uri="{FF2B5EF4-FFF2-40B4-BE49-F238E27FC236}">
                <a16:creationId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C152D298-F1E2-4E7F-B766-4DD12F1E99B9}" type="slidenum">
              <a:rPr lang="en-US" altLang="en-US"/>
              <a:pPr>
                <a:defRPr/>
              </a:pPr>
              <a:t>‹#›</a:t>
            </a:fld>
            <a:endParaRPr lang="en-US" altLang="en-US"/>
          </a:p>
        </p:txBody>
      </p:sp>
    </p:spTree>
    <p:extLst>
      <p:ext uri="{BB962C8B-B14F-4D97-AF65-F5344CB8AC3E}">
        <p14:creationId xmlns:p14="http://schemas.microsoft.com/office/powerpoint/2010/main" val="2436044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FB3F2043-FE76-465F-A50A-974FFA373008}" type="datetimeFigureOut">
              <a:rPr lang="en-US"/>
              <a:pPr>
                <a:defRPr/>
              </a:pPr>
              <a:t>12/4/2021</a:t>
            </a:fld>
            <a:endParaRPr lang="en-US"/>
          </a:p>
        </p:txBody>
      </p:sp>
      <p:sp>
        <p:nvSpPr>
          <p:cNvPr id="6" name="Footer Placeholder 4">
            <a:extLst>
              <a:ext uri="{FF2B5EF4-FFF2-40B4-BE49-F238E27FC236}">
                <a16:creationId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97A75661-45F3-4B01-8C69-D33A5911093D}" type="slidenum">
              <a:rPr lang="en-US" altLang="en-US"/>
              <a:pPr>
                <a:defRPr/>
              </a:pPr>
              <a:t>‹#›</a:t>
            </a:fld>
            <a:endParaRPr lang="en-US" altLang="en-US"/>
          </a:p>
        </p:txBody>
      </p:sp>
    </p:spTree>
    <p:extLst>
      <p:ext uri="{BB962C8B-B14F-4D97-AF65-F5344CB8AC3E}">
        <p14:creationId xmlns:p14="http://schemas.microsoft.com/office/powerpoint/2010/main" val="353002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41C4A3B-99F2-4E9F-8298-781F79170859}"/>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1A73066-AB76-47C4-93F3-9122BF2B54A4}" type="datetimeFigureOut">
              <a:rPr lang="en-US"/>
              <a:pPr>
                <a:defRPr/>
              </a:pPr>
              <a:t>12/4/2021</a:t>
            </a:fld>
            <a:endParaRPr lang="en-US"/>
          </a:p>
        </p:txBody>
      </p:sp>
      <p:sp>
        <p:nvSpPr>
          <p:cNvPr id="5" name="Footer Placeholder 4">
            <a:extLst>
              <a:ext uri="{FF2B5EF4-FFF2-40B4-BE49-F238E27FC236}">
                <a16:creationId xmlns:a16="http://schemas.microsoft.com/office/drawing/2014/main" id="{7D3F3F80-F815-4A7E-9039-98E1F808980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1A81849F-4B37-4203-A466-BA321BC7A88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Times New Roman" panose="02020603050405020304" pitchFamily="18" charset="0"/>
              </a:defRPr>
            </a:lvl1pPr>
          </a:lstStyle>
          <a:p>
            <a:pPr>
              <a:defRPr/>
            </a:pPr>
            <a:fld id="{331A7997-0B54-46D0-87AF-68827C0F8222}"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2"/>
          <p:cNvSpPr txBox="1">
            <a:spLocks noChangeArrowheads="1"/>
          </p:cNvSpPr>
          <p:nvPr/>
        </p:nvSpPr>
        <p:spPr bwMode="auto">
          <a:xfrm>
            <a:off x="1489076" y="671513"/>
            <a:ext cx="354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i="1">
                <a:solidFill>
                  <a:schemeClr val="bg1"/>
                </a:solidFill>
                <a:latin typeface="Times New Roman" panose="02020603050405020304" pitchFamily="18" charset="0"/>
                <a:cs typeface="Times New Roman" panose="02020603050405020304" pitchFamily="18" charset="0"/>
              </a:rPr>
              <a:t>GV: Nguyễn Thị Liểu</a:t>
            </a:r>
          </a:p>
        </p:txBody>
      </p:sp>
      <p:sp>
        <p:nvSpPr>
          <p:cNvPr id="6" name="Rectangle 5">
            <a:extLst>
              <a:ext uri="{FF2B5EF4-FFF2-40B4-BE49-F238E27FC236}">
                <a16:creationId xmlns:a16="http://schemas.microsoft.com/office/drawing/2014/main" id="{C079A8F7-2D6A-4617-BE81-0FBF476CE67C}"/>
              </a:ext>
            </a:extLst>
          </p:cNvPr>
          <p:cNvSpPr/>
          <p:nvPr/>
        </p:nvSpPr>
        <p:spPr>
          <a:xfrm>
            <a:off x="3962400" y="1219200"/>
            <a:ext cx="3467937" cy="108491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600" b="1" dirty="0" err="1">
                <a:ln/>
                <a:solidFill>
                  <a:srgbClr val="FF0000"/>
                </a:solidFill>
                <a:latin typeface="Times New Roman" panose="02020603050405020304" pitchFamily="18" charset="0"/>
                <a:cs typeface="Times New Roman" panose="02020603050405020304" pitchFamily="18" charset="0"/>
              </a:rPr>
              <a:t>Lịch</a:t>
            </a:r>
            <a:r>
              <a:rPr lang="en-US" sz="6600" b="1" dirty="0">
                <a:ln/>
                <a:solidFill>
                  <a:srgbClr val="FF0000"/>
                </a:solidFill>
                <a:latin typeface="Times New Roman" panose="02020603050405020304" pitchFamily="18" charset="0"/>
                <a:cs typeface="Times New Roman" panose="02020603050405020304" pitchFamily="18" charset="0"/>
              </a:rPr>
              <a:t> </a:t>
            </a:r>
            <a:r>
              <a:rPr lang="en-US" sz="6600" b="1" dirty="0" err="1">
                <a:ln/>
                <a:solidFill>
                  <a:srgbClr val="FF0000"/>
                </a:solidFill>
                <a:latin typeface="Times New Roman" panose="02020603050405020304" pitchFamily="18" charset="0"/>
                <a:cs typeface="Times New Roman" panose="02020603050405020304" pitchFamily="18" charset="0"/>
              </a:rPr>
              <a:t>sử</a:t>
            </a:r>
            <a:r>
              <a:rPr lang="en-US" sz="6600" b="1" dirty="0">
                <a:ln/>
                <a:solidFill>
                  <a:srgbClr val="FF0000"/>
                </a:solidFill>
                <a:latin typeface="Times New Roman" panose="02020603050405020304" pitchFamily="18" charset="0"/>
                <a:cs typeface="Times New Roman" panose="02020603050405020304" pitchFamily="18" charset="0"/>
              </a:rPr>
              <a:t> 4</a:t>
            </a:r>
          </a:p>
        </p:txBody>
      </p:sp>
      <p:sp>
        <p:nvSpPr>
          <p:cNvPr id="5" name="TextBox 2"/>
          <p:cNvSpPr txBox="1">
            <a:spLocks noChangeArrowheads="1"/>
          </p:cNvSpPr>
          <p:nvPr/>
        </p:nvSpPr>
        <p:spPr bwMode="auto">
          <a:xfrm>
            <a:off x="838200" y="2971800"/>
            <a:ext cx="10134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dirty="0" err="1">
                <a:solidFill>
                  <a:srgbClr val="FF0000"/>
                </a:solidFill>
                <a:latin typeface="Times New Roman" panose="02020603050405020304" pitchFamily="18" charset="0"/>
                <a:cs typeface="Times New Roman" panose="02020603050405020304" pitchFamily="18" charset="0"/>
              </a:rPr>
              <a:t>Bài</a:t>
            </a:r>
            <a:r>
              <a:rPr lang="en-US" altLang="en-US" sz="5400" b="1" dirty="0">
                <a:solidFill>
                  <a:srgbClr val="FF0000"/>
                </a:solidFill>
                <a:latin typeface="Times New Roman" panose="02020603050405020304" pitchFamily="18" charset="0"/>
                <a:cs typeface="Times New Roman" panose="02020603050405020304" pitchFamily="18" charset="0"/>
              </a:rPr>
              <a:t> 12: </a:t>
            </a:r>
            <a:r>
              <a:rPr lang="en-US" altLang="en-US" sz="5400" b="1" dirty="0" err="1">
                <a:solidFill>
                  <a:srgbClr val="FF0000"/>
                </a:solidFill>
                <a:latin typeface="Times New Roman" panose="02020603050405020304" pitchFamily="18" charset="0"/>
                <a:cs typeface="Times New Roman" panose="02020603050405020304" pitchFamily="18" charset="0"/>
              </a:rPr>
              <a:t>Nhà</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Trần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thành</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lập</a:t>
            </a:r>
            <a:endParaRPr lang="en-US" alt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6"/>
          <p:cNvSpPr>
            <a:spLocks noChangeArrowheads="1"/>
          </p:cNvSpPr>
          <p:nvPr/>
        </p:nvSpPr>
        <p:spPr bwMode="auto">
          <a:xfrm>
            <a:off x="838200" y="762000"/>
            <a:ext cx="10515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solidFill>
                  <a:schemeClr val="tx2"/>
                </a:solidFill>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Dựa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nội</a:t>
            </a:r>
            <a:r>
              <a:rPr lang="en-US" altLang="en-US" sz="3600" dirty="0">
                <a:latin typeface="Times New Roman" panose="02020603050405020304" pitchFamily="18" charset="0"/>
                <a:cs typeface="Times New Roman" panose="02020603050405020304" pitchFamily="18" charset="0"/>
              </a:rPr>
              <a:t> dung </a:t>
            </a:r>
            <a:r>
              <a:rPr lang="en-US" altLang="en-US" sz="3600" dirty="0" err="1">
                <a:latin typeface="Times New Roman" panose="02020603050405020304" pitchFamily="18" charset="0"/>
                <a:cs typeface="Times New Roman" panose="02020603050405020304" pitchFamily="18" charset="0"/>
              </a:rPr>
              <a:t>sách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giáo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khoa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từ</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Lý</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Huệ</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Tông</a:t>
            </a:r>
            <a:r>
              <a:rPr lang="en-US" altLang="en-US" sz="3600" dirty="0">
                <a:latin typeface="Times New Roman" panose="02020603050405020304" pitchFamily="18" charset="0"/>
                <a:cs typeface="Times New Roman" panose="02020603050405020304" pitchFamily="18" charset="0"/>
              </a:rPr>
              <a:t>...</a:t>
            </a:r>
            <a:r>
              <a:rPr lang="en-US" altLang="en-US" sz="3600" dirty="0" err="1">
                <a:latin typeface="Times New Roman" panose="02020603050405020304" pitchFamily="18" charset="0"/>
                <a:cs typeface="Times New Roman" panose="02020603050405020304" pitchFamily="18" charset="0"/>
              </a:rPr>
              <a:t>Nhà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Trần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được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thành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lập</a:t>
            </a:r>
            <a:r>
              <a:rPr lang="en-US" altLang="en-US" sz="3600" dirty="0">
                <a:latin typeface="Times New Roman" panose="02020603050405020304" pitchFamily="18" charset="0"/>
                <a:cs typeface="Times New Roman" panose="02020603050405020304" pitchFamily="18" charset="0"/>
              </a:rPr>
              <a:t>) và </a:t>
            </a:r>
            <a:r>
              <a:rPr lang="en-US" altLang="en-US" sz="3600" dirty="0" err="1">
                <a:latin typeface="Times New Roman" panose="02020603050405020304" pitchFamily="18" charset="0"/>
                <a:cs typeface="Times New Roman" panose="02020603050405020304" pitchFamily="18" charset="0"/>
              </a:rPr>
              <a:t>trả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lời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câu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hỏi</a:t>
            </a:r>
            <a:r>
              <a:rPr lang="en-US" altLang="en-US" sz="3600" dirty="0">
                <a:latin typeface="Times New Roman" panose="02020603050405020304" pitchFamily="18" charset="0"/>
                <a:cs typeface="Times New Roman" panose="02020603050405020304" pitchFamily="18" charset="0"/>
              </a:rPr>
              <a:t>:</a:t>
            </a:r>
            <a:br>
              <a:rPr lang="en-US" altLang="en-US" sz="3600" dirty="0">
                <a:solidFill>
                  <a:schemeClr val="tx2"/>
                </a:solidFill>
                <a:latin typeface="Times New Roman" panose="02020603050405020304" pitchFamily="18" charset="0"/>
                <a:cs typeface="Times New Roman" panose="02020603050405020304" pitchFamily="18" charset="0"/>
              </a:rPr>
            </a:br>
            <a:r>
              <a:rPr lang="en-US" altLang="en-US" sz="3600" dirty="0" err="1">
                <a:solidFill>
                  <a:srgbClr val="FF0000"/>
                </a:solidFill>
                <a:latin typeface="Times New Roman" panose="02020603050405020304" pitchFamily="18" charset="0"/>
                <a:cs typeface="Times New Roman" panose="02020603050405020304" pitchFamily="18" charset="0"/>
              </a:rPr>
              <a:t>Trong</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hoàn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cảnh</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đó</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nhà</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Trần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đã</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thay</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thế</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nhà</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Lý</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như</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thế</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nào</a:t>
            </a:r>
            <a:r>
              <a:rPr lang="en-US" altLang="en-US" sz="3600" dirty="0">
                <a:solidFill>
                  <a:srgbClr val="FF0000"/>
                </a:solidFill>
                <a:latin typeface="Times New Roman" panose="02020603050405020304" pitchFamily="18" charset="0"/>
                <a:cs typeface="Times New Roman" panose="02020603050405020304" pitchFamily="18" charset="0"/>
              </a:rPr>
              <a:t>?</a:t>
            </a:r>
            <a:r>
              <a:rPr lang="en-US" altLang="en-US" dirty="0">
                <a:solidFill>
                  <a:schemeClr val="tx2"/>
                </a:solidFill>
                <a:latin typeface="Times New Roman" panose="02020603050405020304" pitchFamily="18" charset="0"/>
                <a:cs typeface="Times New Roman" panose="02020603050405020304" pitchFamily="18" charset="0"/>
              </a:rPr>
              <a:t>				</a:t>
            </a:r>
          </a:p>
        </p:txBody>
      </p:sp>
      <p:sp>
        <p:nvSpPr>
          <p:cNvPr id="6150" name="Text Box 24"/>
          <p:cNvSpPr txBox="1">
            <a:spLocks noChangeArrowheads="1"/>
          </p:cNvSpPr>
          <p:nvPr/>
        </p:nvSpPr>
        <p:spPr bwMode="auto">
          <a:xfrm>
            <a:off x="914400" y="3033982"/>
            <a:ext cx="10439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=&gt; </a:t>
            </a:r>
            <a:r>
              <a:rPr lang="en-US" altLang="en-US" sz="3600" dirty="0" err="1">
                <a:latin typeface="Times New Roman" panose="02020603050405020304" pitchFamily="18" charset="0"/>
                <a:cs typeface="Times New Roman" panose="02020603050405020304" pitchFamily="18" charset="0"/>
              </a:rPr>
              <a:t>Vua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Lý</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Huệ</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có</a:t>
            </a:r>
            <a:r>
              <a:rPr lang="en-US" altLang="en-US" sz="3600" dirty="0">
                <a:latin typeface="Times New Roman" panose="02020603050405020304" pitchFamily="18" charset="0"/>
                <a:cs typeface="Times New Roman" panose="02020603050405020304" pitchFamily="18" charset="0"/>
              </a:rPr>
              <a:t> con </a:t>
            </a:r>
            <a:r>
              <a:rPr lang="en-US" altLang="en-US" sz="3600" dirty="0" err="1">
                <a:latin typeface="Times New Roman" panose="02020603050405020304" pitchFamily="18" charset="0"/>
                <a:cs typeface="Times New Roman" panose="02020603050405020304" pitchFamily="18" charset="0"/>
              </a:rPr>
              <a:t>trai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truyền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ngôi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cho</a:t>
            </a:r>
            <a:r>
              <a:rPr lang="en-US" altLang="en-US" sz="3600" dirty="0">
                <a:latin typeface="Times New Roman" panose="02020603050405020304" pitchFamily="18" charset="0"/>
                <a:cs typeface="Times New Roman" panose="02020603050405020304" pitchFamily="18" charset="0"/>
              </a:rPr>
              <a:t> con </a:t>
            </a:r>
            <a:r>
              <a:rPr lang="en-US" altLang="en-US" sz="3600" dirty="0" err="1">
                <a:latin typeface="Times New Roman" panose="02020603050405020304" pitchFamily="18" charset="0"/>
                <a:cs typeface="Times New Roman" panose="02020603050405020304" pitchFamily="18" charset="0"/>
              </a:rPr>
              <a:t>gái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Lý</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Chiêu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Hoàng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Trần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Thủ</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Độ</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tìm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cách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Lý</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Chiêu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Hoàng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lấy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Trần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rồi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a:t>
            </a:r>
            <a:r>
              <a:rPr lang="vi-VN" altLang="en-US" sz="3600" dirty="0">
                <a:latin typeface="Times New Roman" panose="02020603050405020304" pitchFamily="18" charset="0"/>
                <a:cs typeface="Times New Roman" panose="02020603050405020304" pitchFamily="18" charset="0"/>
              </a:rPr>
              <a:t>ường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ngôi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chồng</a:t>
            </a:r>
            <a:r>
              <a:rPr lang="en-US" altLang="en-US" sz="3600" dirty="0">
                <a:latin typeface="Times New Roman" panose="02020603050405020304" pitchFamily="18" charset="0"/>
                <a:cs typeface="Times New Roman" panose="02020603050405020304" pitchFamily="18" charset="0"/>
              </a:rPr>
              <a:t> (</a:t>
            </a:r>
            <a:r>
              <a:rPr lang="vi-VN" altLang="en-US" sz="3600" dirty="0">
                <a:latin typeface="Times New Roman" panose="02020603050405020304" pitchFamily="18" charset="0"/>
                <a:cs typeface="Times New Roman" panose="02020603050405020304" pitchFamily="18" charset="0"/>
              </a:rPr>
              <a:t>đầu</a:t>
            </a:r>
            <a:r>
              <a:rPr lang="en-US" altLang="en-US" sz="3600" dirty="0">
                <a:latin typeface="Times New Roman" panose="02020603050405020304" pitchFamily="18" charset="0"/>
                <a:cs typeface="Times New Roman" panose="02020603050405020304" pitchFamily="18" charset="0"/>
              </a:rPr>
              <a:t> n</a:t>
            </a:r>
            <a:r>
              <a:rPr lang="vi-VN" altLang="en-US" sz="3600" dirty="0">
                <a:latin typeface="Times New Roman" panose="02020603050405020304" pitchFamily="18" charset="0"/>
                <a:cs typeface="Times New Roman" panose="02020603050405020304" pitchFamily="18" charset="0"/>
              </a:rPr>
              <a:t>ă</a:t>
            </a:r>
            <a:r>
              <a:rPr lang="en-US" altLang="en-US" sz="3600" dirty="0">
                <a:latin typeface="Times New Roman" panose="02020603050405020304" pitchFamily="18" charset="0"/>
                <a:cs typeface="Times New Roman" panose="02020603050405020304" pitchFamily="18" charset="0"/>
              </a:rPr>
              <a:t>m 1226). </a:t>
            </a:r>
            <a:r>
              <a:rPr lang="en-US" altLang="en-US" sz="3600" dirty="0" err="1">
                <a:latin typeface="Times New Roman" panose="02020603050405020304" pitchFamily="18" charset="0"/>
                <a:cs typeface="Times New Roman" panose="02020603050405020304" pitchFamily="18" charset="0"/>
              </a:rPr>
              <a:t>Nhà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Trần</a:t>
            </a:r>
            <a:r>
              <a:rPr lang="en-US" altLang="en-US" sz="3600" dirty="0">
                <a:latin typeface="Times New Roman" panose="02020603050405020304" pitchFamily="18" charset="0"/>
                <a:cs typeface="Times New Roman" panose="02020603050405020304" pitchFamily="18" charset="0"/>
              </a:rPr>
              <a:t> </a:t>
            </a:r>
            <a:r>
              <a:rPr lang="vi-VN" altLang="en-US" sz="3600" dirty="0">
                <a:latin typeface="Times New Roman" panose="02020603050405020304" pitchFamily="18" charset="0"/>
                <a:cs typeface="Times New Roman" panose="02020603050405020304" pitchFamily="18" charset="0"/>
              </a:rPr>
              <a:t>được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thành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lập</a:t>
            </a:r>
            <a:r>
              <a:rPr lang="en-US" altLang="en-US" sz="36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slide(fromBottom)">
                                      <p:cBhvr>
                                        <p:cTn id="7" dur="5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diamond(in)">
                                      <p:cBhvr>
                                        <p:cTn id="1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24"/>
          <p:cNvSpPr txBox="1">
            <a:spLocks noChangeArrowheads="1"/>
          </p:cNvSpPr>
          <p:nvPr/>
        </p:nvSpPr>
        <p:spPr bwMode="auto">
          <a:xfrm>
            <a:off x="990600" y="685800"/>
            <a:ext cx="10439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dirty="0" err="1">
                <a:solidFill>
                  <a:srgbClr val="002060"/>
                </a:solidFill>
                <a:latin typeface="Times New Roman" panose="02020603050405020304" pitchFamily="18" charset="0"/>
                <a:cs typeface="Times New Roman" panose="02020603050405020304" pitchFamily="18" charset="0"/>
              </a:rPr>
              <a:t>Kết</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luận</a:t>
            </a:r>
            <a:r>
              <a:rPr lang="en-US" altLang="en-US" sz="4000"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4000" dirty="0" err="1">
                <a:latin typeface="Times New Roman" panose="02020603050405020304" pitchFamily="18" charset="0"/>
                <a:cs typeface="Times New Roman" panose="02020603050405020304" pitchFamily="18" charset="0"/>
              </a:rPr>
              <a:t>Đến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cuối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thế</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kỉ</a:t>
            </a:r>
            <a:r>
              <a:rPr lang="en-US" altLang="en-US" sz="4000" dirty="0">
                <a:latin typeface="Times New Roman" panose="02020603050405020304" pitchFamily="18" charset="0"/>
                <a:cs typeface="Times New Roman" panose="02020603050405020304" pitchFamily="18" charset="0"/>
              </a:rPr>
              <a:t> XII </a:t>
            </a:r>
            <a:r>
              <a:rPr lang="en-US" altLang="en-US" sz="4000" dirty="0" err="1">
                <a:latin typeface="Times New Roman" panose="02020603050405020304" pitchFamily="18" charset="0"/>
                <a:cs typeface="Times New Roman" panose="02020603050405020304" pitchFamily="18" charset="0"/>
              </a:rPr>
              <a:t>nhà</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Lý</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suy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yếu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trong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nước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triều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đình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mâu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thuẫn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không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chăm</a:t>
            </a:r>
            <a:r>
              <a:rPr lang="en-US" altLang="en-US" sz="4000" dirty="0">
                <a:latin typeface="Times New Roman" panose="02020603050405020304" pitchFamily="18" charset="0"/>
                <a:cs typeface="Times New Roman" panose="02020603050405020304" pitchFamily="18" charset="0"/>
              </a:rPr>
              <a:t> lo </a:t>
            </a:r>
            <a:r>
              <a:rPr lang="en-US" altLang="en-US" sz="4000" dirty="0" err="1">
                <a:latin typeface="Times New Roman" panose="02020603050405020304" pitchFamily="18" charset="0"/>
                <a:cs typeface="Times New Roman" panose="02020603050405020304" pitchFamily="18" charset="0"/>
              </a:rPr>
              <a:t>đời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sống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nhân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dân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nhiều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nơi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dân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nghèo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nổi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dậy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đấu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tranh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ngoài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quân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xâm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lược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thường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xuyên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rình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rập</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Nhà</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Trần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thành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lập</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thay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thế</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nhà</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Lý</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là</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hợp</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với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lòng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dân</a:t>
            </a:r>
            <a:r>
              <a:rPr lang="en-US" altLang="en-US" sz="4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amond(in)">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p:cNvSpPr/>
          <p:nvPr/>
        </p:nvSpPr>
        <p:spPr>
          <a:xfrm>
            <a:off x="1559719" y="1996679"/>
            <a:ext cx="9201150" cy="127516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0012" tIns="60007" rIns="120012" bIns="60007"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717550" lvl="1" indent="-26035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437005" lvl="2" indent="-52260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154555" lvl="3" indent="-78295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873375" lvl="4" indent="-104457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r>
              <a:rPr lang="en-US" sz="2800">
                <a:solidFill>
                  <a:srgbClr val="0000FF"/>
                </a:solidFill>
                <a:latin typeface="Times New Roman" panose="02020603050405020304" pitchFamily="18" charset="0"/>
                <a:cs typeface="Times New Roman" panose="02020603050405020304" pitchFamily="18" charset="0"/>
              </a:rPr>
              <a:t>Biết h</a:t>
            </a:r>
            <a:r>
              <a:rPr lang="vi-VN" sz="2800">
                <a:solidFill>
                  <a:srgbClr val="0000FF"/>
                </a:solidFill>
                <a:latin typeface="Times New Roman" panose="02020603050405020304" pitchFamily="18" charset="0"/>
                <a:cs typeface="Times New Roman" panose="02020603050405020304" pitchFamily="18" charset="0"/>
              </a:rPr>
              <a:t>oàn cảnh ra đời của nhà Trần </a:t>
            </a:r>
            <a:endParaRPr sz="2800" dirty="0">
              <a:solidFill>
                <a:srgbClr val="0000FF"/>
              </a:solidFill>
              <a:latin typeface="Times New Roman" panose="02020603050405020304" pitchFamily="18" charset="0"/>
              <a:cs typeface="Times New Roman" panose="02020603050405020304" pitchFamily="18" charset="0"/>
            </a:endParaRPr>
          </a:p>
        </p:txBody>
      </p:sp>
      <p:sp>
        <p:nvSpPr>
          <p:cNvPr id="18" name="Rectangle: Rounded Corners 22"/>
          <p:cNvSpPr/>
          <p:nvPr/>
        </p:nvSpPr>
        <p:spPr>
          <a:xfrm>
            <a:off x="1459706" y="3493806"/>
            <a:ext cx="9301163" cy="176399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0012" tIns="60007" rIns="120012" bIns="60007" anchor="ctr"/>
          <a:lstStyle/>
          <a:p>
            <a:pPr defTabSz="685800">
              <a:defRPr/>
            </a:pPr>
            <a:r>
              <a:rPr lang="en-US" sz="2800" i="1">
                <a:solidFill>
                  <a:srgbClr val="0000FF"/>
                </a:solidFill>
                <a:latin typeface="Times New Roman" panose="02020603050405020304" pitchFamily="18" charset="0"/>
                <a:cs typeface="Times New Roman" panose="02020603050405020304" pitchFamily="18" charset="0"/>
              </a:rPr>
              <a:t> </a:t>
            </a:r>
            <a:endParaRPr lang="vi-VN" sz="2800" i="1" dirty="0">
              <a:solidFill>
                <a:srgbClr val="0000FF"/>
              </a:solidFill>
              <a:latin typeface="Times New Roman" panose="02020603050405020304" pitchFamily="18" charset="0"/>
              <a:cs typeface="Times New Roman" panose="02020603050405020304" pitchFamily="18" charset="0"/>
            </a:endParaRPr>
          </a:p>
        </p:txBody>
      </p:sp>
      <p:sp>
        <p:nvSpPr>
          <p:cNvPr id="61445" name="Rectangle 2"/>
          <p:cNvSpPr/>
          <p:nvPr/>
        </p:nvSpPr>
        <p:spPr>
          <a:xfrm>
            <a:off x="1736342" y="3687469"/>
            <a:ext cx="8720137" cy="1413848"/>
          </a:xfrm>
          <a:prstGeom prst="rect">
            <a:avLst/>
          </a:prstGeom>
          <a:noFill/>
          <a:ln w="9525">
            <a:noFill/>
          </a:ln>
        </p:spPr>
        <p:txBody>
          <a:bodyPr wrap="square" lIns="120012" tIns="60007" rIns="120012" bIns="60007" anchor="ctr" anchorCtr="0">
            <a:spAutoFit/>
          </a:bodyPr>
          <a:lstStyle/>
          <a:p>
            <a:pPr eaLnBrk="1" hangingPunct="1">
              <a:buNone/>
            </a:pPr>
            <a:r>
              <a:rPr sz="2800" b="1">
                <a:solidFill>
                  <a:srgbClr val="0000FF"/>
                </a:solidFill>
                <a:latin typeface="Times New Roman" panose="02020603050405020304" pitchFamily="18" charset="0"/>
                <a:cs typeface="Times New Roman" panose="02020603050405020304" pitchFamily="18" charset="0"/>
              </a:rPr>
              <a:t> </a:t>
            </a:r>
            <a:r>
              <a:rPr lang="vi-VN" sz="2800">
                <a:solidFill>
                  <a:srgbClr val="0000FF"/>
                </a:solidFill>
                <a:latin typeface="Times New Roman" panose="02020603050405020304" pitchFamily="18" charset="0"/>
                <a:cs typeface="Times New Roman" panose="02020603050405020304" pitchFamily="18" charset="0"/>
              </a:rPr>
              <a:t>Về cơ bản nhà Trần cũng như nhà Lý về tổ chức nhà nước, luật pháp và quân đội. Đặc biệt là mối quan hệ giữa vua với quan, vua với dân rất gần gũi nhau.</a:t>
            </a:r>
            <a:endParaRPr sz="2800" b="1"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4413902" y="914457"/>
            <a:ext cx="3365018" cy="666592"/>
          </a:xfrm>
          <a:prstGeom prst="rect">
            <a:avLst/>
          </a:prstGeom>
          <a:noFill/>
        </p:spPr>
        <p:txBody>
          <a:bodyPr wrap="none" lIns="120012" tIns="60007" rIns="120012" bIns="6000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800">
              <a:defRPr/>
            </a:pPr>
            <a:r>
              <a:rPr lang="en-US" sz="3544" b="1">
                <a:ln w="11430"/>
                <a:solidFill>
                  <a:srgbClr val="FF0000"/>
                </a:solidFill>
                <a:effectLst>
                  <a:outerShdw blurRad="50800" dist="39000" dir="5460000" algn="tl">
                    <a:srgbClr val="000000">
                      <a:alpha val="38000"/>
                    </a:srgbClr>
                  </a:outerShdw>
                </a:effectLst>
                <a:latin typeface="Times New Roman" panose="02020603050405020304" pitchFamily="18" charset="0"/>
                <a:cs typeface="+mn-cs"/>
              </a:rPr>
              <a:t>Yêu cầu cần đạt</a:t>
            </a:r>
          </a:p>
        </p:txBody>
      </p:sp>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49932" y="2163183"/>
            <a:ext cx="813093" cy="813093"/>
          </a:xfrm>
          <a:prstGeom prst="rect">
            <a:avLst/>
          </a:prstGeom>
        </p:spPr>
      </p:pic>
    </p:spTree>
    <p:extLst>
      <p:ext uri="{BB962C8B-B14F-4D97-AF65-F5344CB8AC3E}">
        <p14:creationId xmlns:p14="http://schemas.microsoft.com/office/powerpoint/2010/main" val="377964011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思想气泡: 云 38">
            <a:extLst>
              <a:ext uri="{FF2B5EF4-FFF2-40B4-BE49-F238E27FC236}">
                <a16:creationId xmlns:a16="http://schemas.microsoft.com/office/drawing/2014/main" id="{AE1FF61B-0CC7-4F80-AEBF-27D720A16A81}"/>
              </a:ext>
            </a:extLst>
          </p:cNvPr>
          <p:cNvSpPr/>
          <p:nvPr/>
        </p:nvSpPr>
        <p:spPr>
          <a:xfrm>
            <a:off x="2911414" y="671513"/>
            <a:ext cx="6724650" cy="2689225"/>
          </a:xfrm>
          <a:prstGeom prst="cloudCallout">
            <a:avLst>
              <a:gd name="adj1" fmla="val -49777"/>
              <a:gd name="adj2" fmla="val 4337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latin typeface="字魂59号-创粗黑" panose="00000500000000000000" pitchFamily="2" charset="-122"/>
                <a:ea typeface="字魂59号-创粗黑" panose="00000500000000000000" pitchFamily="2" charset="-122"/>
              </a:rPr>
              <a:t>L</a:t>
            </a:r>
            <a:endParaRPr lang="zh-CN" altLang="en-US" sz="3600" dirty="0">
              <a:latin typeface="字魂59号-创粗黑" panose="00000500000000000000" pitchFamily="2" charset="-122"/>
              <a:ea typeface="字魂59号-创粗黑" panose="00000500000000000000" pitchFamily="2" charset="-122"/>
            </a:endParaRPr>
          </a:p>
        </p:txBody>
      </p:sp>
      <p:sp>
        <p:nvSpPr>
          <p:cNvPr id="3077" name="TextBox 2"/>
          <p:cNvSpPr txBox="1">
            <a:spLocks noChangeArrowheads="1"/>
          </p:cNvSpPr>
          <p:nvPr/>
        </p:nvSpPr>
        <p:spPr bwMode="auto">
          <a:xfrm>
            <a:off x="1489076" y="671513"/>
            <a:ext cx="354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i="1">
                <a:solidFill>
                  <a:schemeClr val="bg1"/>
                </a:solidFill>
                <a:latin typeface="Times New Roman" panose="02020603050405020304" pitchFamily="18" charset="0"/>
                <a:cs typeface="Times New Roman" panose="02020603050405020304" pitchFamily="18" charset="0"/>
              </a:rPr>
              <a:t>GV: Nguyễn Thị Liểu</a:t>
            </a:r>
          </a:p>
        </p:txBody>
      </p:sp>
      <p:sp>
        <p:nvSpPr>
          <p:cNvPr id="6" name="Rectangle 5">
            <a:extLst>
              <a:ext uri="{FF2B5EF4-FFF2-40B4-BE49-F238E27FC236}">
                <a16:creationId xmlns:a16="http://schemas.microsoft.com/office/drawing/2014/main" id="{C079A8F7-2D6A-4617-BE81-0FBF476CE67C}"/>
              </a:ext>
            </a:extLst>
          </p:cNvPr>
          <p:cNvSpPr/>
          <p:nvPr/>
        </p:nvSpPr>
        <p:spPr>
          <a:xfrm>
            <a:off x="3686171" y="1473669"/>
            <a:ext cx="5175136" cy="108491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600" b="1">
                <a:ln/>
                <a:solidFill>
                  <a:srgbClr val="FF0000"/>
                </a:solidFill>
                <a:latin typeface="UTM A&amp;S Graceland" panose="02040603050506020204" pitchFamily="18" charset="0"/>
                <a:cs typeface="Times New Roman" panose="02020603050405020304" pitchFamily="18" charset="0"/>
              </a:rPr>
              <a:t>HOẠT ĐỘNG 2</a:t>
            </a:r>
            <a:endParaRPr lang="en-US" sz="6600" b="1" dirty="0">
              <a:ln/>
              <a:solidFill>
                <a:srgbClr val="FF0000"/>
              </a:solidFill>
              <a:latin typeface="UTM A&amp;S Graceland" panose="02040603050506020204" pitchFamily="18" charset="0"/>
              <a:cs typeface="Times New Roman" panose="02020603050405020304" pitchFamily="18" charset="0"/>
            </a:endParaRPr>
          </a:p>
        </p:txBody>
      </p:sp>
      <p:sp>
        <p:nvSpPr>
          <p:cNvPr id="2" name="Rectangle 1"/>
          <p:cNvSpPr/>
          <p:nvPr/>
        </p:nvSpPr>
        <p:spPr>
          <a:xfrm>
            <a:off x="1344576" y="3849587"/>
            <a:ext cx="9858340"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a:ln/>
                <a:solidFill>
                  <a:srgbClr val="0000FF"/>
                </a:solidFill>
                <a:latin typeface="Times New Roman" panose="02020603050405020304" pitchFamily="18" charset="0"/>
                <a:cs typeface="Times New Roman" panose="02020603050405020304" pitchFamily="18" charset="0"/>
              </a:rPr>
              <a:t>CÁCH QUẢN LÍ ĐẤT NƯỚC CỦA NHÀ TRẦN</a:t>
            </a:r>
            <a:endParaRPr lang="en-US" sz="3600" b="1" cap="none" spc="0">
              <a:ln/>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127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9">
            <a:extLst>
              <a:ext uri="{FF2B5EF4-FFF2-40B4-BE49-F238E27FC236}">
                <a16:creationId xmlns:a16="http://schemas.microsoft.com/office/drawing/2014/main" id="{D75DEE8E-E1C7-456F-B121-E32BDBBD0DE6}"/>
              </a:ext>
            </a:extLst>
          </p:cNvPr>
          <p:cNvSpPr>
            <a:spLocks noChangeArrowheads="1"/>
          </p:cNvSpPr>
          <p:nvPr/>
        </p:nvSpPr>
        <p:spPr bwMode="auto">
          <a:xfrm>
            <a:off x="1060938" y="990600"/>
            <a:ext cx="10064262" cy="1143000"/>
          </a:xfrm>
          <a:prstGeom prst="rect">
            <a:avLst/>
          </a:prstGeom>
          <a:noFill/>
          <a:ln w="9525">
            <a:noFill/>
            <a:miter lim="800000"/>
            <a:headEnd/>
            <a:tailEnd/>
          </a:ln>
        </p:spPr>
        <p:txBody>
          <a:bodyPr anchor="ctr"/>
          <a:lstStyle/>
          <a:p>
            <a:pPr eaLnBrk="1" hangingPunct="1">
              <a:defRPr/>
            </a:pPr>
            <a:r>
              <a:rPr lang="en-US" altLang="en-US" sz="3600" b="1" dirty="0" err="1">
                <a:solidFill>
                  <a:schemeClr val="tx1">
                    <a:lumMod val="50000"/>
                    <a:lumOff val="50000"/>
                  </a:schemeClr>
                </a:solidFill>
                <a:latin typeface="Times New Roman" panose="02020603050405020304" pitchFamily="18" charset="0"/>
                <a:cs typeface="Times New Roman" panose="02020603050405020304" pitchFamily="18" charset="0"/>
              </a:rPr>
              <a:t>Đọc</a:t>
            </a:r>
            <a:r>
              <a:rPr lang="en-US" altLang="en-US" sz="36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1">
                    <a:lumMod val="50000"/>
                    <a:lumOff val="50000"/>
                  </a:schemeClr>
                </a:solidFill>
                <a:latin typeface="Times New Roman" panose="02020603050405020304" pitchFamily="18" charset="0"/>
                <a:cs typeface="Times New Roman" panose="02020603050405020304" pitchFamily="18" charset="0"/>
              </a:rPr>
              <a:t>thông</a:t>
            </a:r>
            <a:r>
              <a:rPr lang="en-US" altLang="en-US" sz="3600" b="1" dirty="0">
                <a:solidFill>
                  <a:schemeClr val="tx1">
                    <a:lumMod val="50000"/>
                    <a:lumOff val="50000"/>
                  </a:schemeClr>
                </a:solidFill>
                <a:latin typeface="Times New Roman" panose="02020603050405020304" pitchFamily="18" charset="0"/>
                <a:cs typeface="Times New Roman" panose="02020603050405020304" pitchFamily="18" charset="0"/>
              </a:rPr>
              <a:t> tin </a:t>
            </a:r>
            <a:r>
              <a:rPr lang="en-US" altLang="en-US" sz="3600" b="1" dirty="0" err="1">
                <a:solidFill>
                  <a:schemeClr val="tx1">
                    <a:lumMod val="50000"/>
                    <a:lumOff val="50000"/>
                  </a:schemeClr>
                </a:solidFill>
                <a:latin typeface="Times New Roman" panose="02020603050405020304" pitchFamily="18" charset="0"/>
                <a:cs typeface="Times New Roman" panose="02020603050405020304" pitchFamily="18" charset="0"/>
              </a:rPr>
              <a:t>từ</a:t>
            </a:r>
            <a:r>
              <a:rPr lang="en-US" altLang="en-US" sz="36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Dưới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thời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Trần</a:t>
            </a:r>
            <a:r>
              <a:rPr lang="en-US" altLang="en-US" sz="3600" b="1" dirty="0">
                <a:solidFill>
                  <a:srgbClr val="002060"/>
                </a:solidFill>
                <a:latin typeface="Times New Roman" panose="02020603050405020304" pitchFamily="18" charset="0"/>
                <a:cs typeface="Times New Roman" panose="02020603050405020304" pitchFamily="18" charset="0"/>
              </a:rPr>
              <a:t> …. </a:t>
            </a:r>
            <a:r>
              <a:rPr lang="en-US" altLang="en-US" sz="3600" b="1" dirty="0" err="1">
                <a:solidFill>
                  <a:srgbClr val="002060"/>
                </a:solidFill>
                <a:latin typeface="Times New Roman" panose="02020603050405020304" pitchFamily="18" charset="0"/>
                <a:cs typeface="Times New Roman" panose="02020603050405020304" pitchFamily="18" charset="0"/>
              </a:rPr>
              <a:t>Ca</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hát</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vui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vẻ</a:t>
            </a:r>
            <a:r>
              <a:rPr lang="en-US" altLang="en-US" sz="3600" b="1" dirty="0">
                <a:solidFill>
                  <a:srgbClr val="002060"/>
                </a:solidFill>
                <a:latin typeface="Times New Roman" panose="02020603050405020304" pitchFamily="18" charset="0"/>
                <a:cs typeface="Times New Roman" panose="02020603050405020304" pitchFamily="18" charset="0"/>
              </a:rPr>
              <a:t>.</a:t>
            </a:r>
          </a:p>
        </p:txBody>
      </p:sp>
      <p:sp>
        <p:nvSpPr>
          <p:cNvPr id="8198" name="Rectangle 29"/>
          <p:cNvSpPr>
            <a:spLocks noChangeArrowheads="1"/>
          </p:cNvSpPr>
          <p:nvPr/>
        </p:nvSpPr>
        <p:spPr bwMode="auto">
          <a:xfrm>
            <a:off x="1065626" y="2360442"/>
            <a:ext cx="1036437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Dưới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Trần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bộ</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máy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nhà</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nước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được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xây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dựng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như</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thế</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nào</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
        <p:nvSpPr>
          <p:cNvPr id="7" name="Rectangle 29">
            <a:extLst>
              <a:ext uri="{FF2B5EF4-FFF2-40B4-BE49-F238E27FC236}">
                <a16:creationId xmlns:a16="http://schemas.microsoft.com/office/drawing/2014/main" id="{984BD813-CE63-4FD0-8F36-C22F8C4ACB5E}"/>
              </a:ext>
            </a:extLst>
          </p:cNvPr>
          <p:cNvSpPr>
            <a:spLocks noChangeArrowheads="1"/>
          </p:cNvSpPr>
          <p:nvPr/>
        </p:nvSpPr>
        <p:spPr bwMode="auto">
          <a:xfrm>
            <a:off x="1143000" y="3657600"/>
            <a:ext cx="9906000" cy="762000"/>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sz="3600" b="1" dirty="0" err="1">
                <a:solidFill>
                  <a:srgbClr val="FF0000"/>
                </a:solidFill>
                <a:latin typeface="Times New Roman" panose="02020603050405020304" pitchFamily="18" charset="0"/>
                <a:cs typeface="Times New Roman" panose="02020603050405020304" pitchFamily="18" charset="0"/>
              </a:rPr>
              <a:t>Nhận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xét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quan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vua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vua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quan</a:t>
            </a:r>
            <a:r>
              <a:rPr lang="en-US" sz="3600" b="1" dirty="0">
                <a:solidFill>
                  <a:srgbClr val="FF0000"/>
                </a:solidFill>
                <a:latin typeface="Times New Roman" panose="02020603050405020304" pitchFamily="18" charset="0"/>
                <a:cs typeface="Times New Roman" panose="02020603050405020304" pitchFamily="18" charset="0"/>
              </a:rPr>
              <a:t>? Chi </a:t>
            </a:r>
            <a:r>
              <a:rPr lang="en-US" sz="3600" b="1" dirty="0" err="1">
                <a:solidFill>
                  <a:srgbClr val="FF0000"/>
                </a:solidFill>
                <a:latin typeface="Times New Roman" panose="02020603050405020304" pitchFamily="18" charset="0"/>
                <a:cs typeface="Times New Roman" panose="02020603050405020304" pitchFamily="18" charset="0"/>
              </a:rPr>
              <a:t>tiết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đó</a:t>
            </a:r>
            <a:r>
              <a:rPr lang="en-US" sz="36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diamond(in)">
                                      <p:cBhvr>
                                        <p:cTn id="7" dur="5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checkerboard(across)">
                                      <p:cBhvr>
                                        <p:cTn id="12" dur="500"/>
                                        <p:tgtEl>
                                          <p:spTgt spid="81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49">
            <a:extLst>
              <a:ext uri="{FF2B5EF4-FFF2-40B4-BE49-F238E27FC236}">
                <a16:creationId xmlns:a16="http://schemas.microsoft.com/office/drawing/2014/main" id="{9845F34F-F847-47A8-B4C3-355D72CE046B}"/>
              </a:ext>
            </a:extLst>
          </p:cNvPr>
          <p:cNvSpPr txBox="1">
            <a:spLocks noChangeArrowheads="1"/>
          </p:cNvSpPr>
          <p:nvPr/>
        </p:nvSpPr>
        <p:spPr bwMode="auto">
          <a:xfrm>
            <a:off x="3097214" y="2133601"/>
            <a:ext cx="2084387" cy="542925"/>
          </a:xfrm>
          <a:prstGeom prst="rect">
            <a:avLst/>
          </a:prstGeom>
          <a:solidFill>
            <a:srgbClr val="FFCCFF"/>
          </a:solidFill>
          <a:ln w="12700">
            <a:solidFill>
              <a:srgbClr val="000000"/>
            </a:solidFill>
            <a:miter lim="800000"/>
            <a:headEnd/>
            <a:tailEnd/>
          </a:ln>
        </p:spPr>
        <p:txBody>
          <a:bodyPr wrap="none" anchor="ctr"/>
          <a:lstStyle/>
          <a:p>
            <a:pPr algn="ctr" eaLnBrk="1" fontAlgn="auto" hangingPunct="1">
              <a:spcBef>
                <a:spcPts val="0"/>
              </a:spcBef>
              <a:spcAft>
                <a:spcPts val="0"/>
              </a:spcAft>
              <a:defRPr/>
            </a:pPr>
            <a:r>
              <a:rPr lang="en-US" sz="3200" dirty="0" err="1">
                <a:solidFill>
                  <a:schemeClr val="tx1">
                    <a:lumMod val="95000"/>
                    <a:lumOff val="5000"/>
                  </a:schemeClr>
                </a:solidFill>
                <a:latin typeface="VNI-Times" pitchFamily="2" charset="0"/>
                <a:cs typeface="Times New Roman" panose="02020603050405020304" pitchFamily="18" charset="0"/>
              </a:rPr>
              <a:t>Phủ</a:t>
            </a:r>
            <a:endParaRPr lang="vi-VN" sz="3200" dirty="0">
              <a:solidFill>
                <a:schemeClr val="tx1">
                  <a:lumMod val="95000"/>
                  <a:lumOff val="5000"/>
                </a:schemeClr>
              </a:solidFill>
              <a:latin typeface="VNI-Times" pitchFamily="2" charset="0"/>
              <a:cs typeface="Times New Roman" panose="02020603050405020304" pitchFamily="18" charset="0"/>
            </a:endParaRPr>
          </a:p>
        </p:txBody>
      </p:sp>
      <p:sp>
        <p:nvSpPr>
          <p:cNvPr id="38" name="Text Box 49">
            <a:extLst>
              <a:ext uri="{FF2B5EF4-FFF2-40B4-BE49-F238E27FC236}">
                <a16:creationId xmlns:a16="http://schemas.microsoft.com/office/drawing/2014/main" id="{D5B8C114-437F-4D7B-A859-2C7CE3E2E05F}"/>
              </a:ext>
            </a:extLst>
          </p:cNvPr>
          <p:cNvSpPr txBox="1">
            <a:spLocks noChangeArrowheads="1"/>
          </p:cNvSpPr>
          <p:nvPr/>
        </p:nvSpPr>
        <p:spPr bwMode="auto">
          <a:xfrm>
            <a:off x="1828800" y="533400"/>
            <a:ext cx="4876800" cy="990600"/>
          </a:xfrm>
          <a:prstGeom prst="rect">
            <a:avLst/>
          </a:prstGeom>
          <a:solidFill>
            <a:srgbClr val="FFCCFF"/>
          </a:solidFill>
          <a:ln w="12700">
            <a:solidFill>
              <a:srgbClr val="000000"/>
            </a:solidFill>
            <a:miter lim="800000"/>
            <a:headEnd/>
            <a:tailEnd/>
          </a:ln>
        </p:spPr>
        <p:txBody>
          <a:bodyPr wrap="none" anchor="ctr"/>
          <a:lstStyle/>
          <a:p>
            <a:pPr algn="ctr" eaLnBrk="1" fontAlgn="auto" hangingPunct="1">
              <a:spcBef>
                <a:spcPts val="0"/>
              </a:spcBef>
              <a:spcAft>
                <a:spcPts val="0"/>
              </a:spcAft>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chia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thành</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12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lộ</a:t>
            </a:r>
            <a:endParaRPr lang="vi-VN"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9" name="Text Box 49">
            <a:extLst>
              <a:ext uri="{FF2B5EF4-FFF2-40B4-BE49-F238E27FC236}">
                <a16:creationId xmlns:a16="http://schemas.microsoft.com/office/drawing/2014/main" id="{2381BF0A-F65E-412E-BF1F-80725CDC8B17}"/>
              </a:ext>
            </a:extLst>
          </p:cNvPr>
          <p:cNvSpPr txBox="1">
            <a:spLocks noChangeArrowheads="1"/>
          </p:cNvSpPr>
          <p:nvPr/>
        </p:nvSpPr>
        <p:spPr bwMode="auto">
          <a:xfrm>
            <a:off x="3200400" y="3352801"/>
            <a:ext cx="2084388" cy="847725"/>
          </a:xfrm>
          <a:prstGeom prst="rect">
            <a:avLst/>
          </a:prstGeom>
          <a:solidFill>
            <a:srgbClr val="FFCCFF"/>
          </a:solidFill>
          <a:ln w="12700">
            <a:solidFill>
              <a:srgbClr val="000000"/>
            </a:solidFill>
            <a:miter lim="800000"/>
            <a:headEnd/>
            <a:tailEnd/>
          </a:ln>
        </p:spPr>
        <p:txBody>
          <a:bodyPr wrap="none" anchor="ctr"/>
          <a:lstStyle/>
          <a:p>
            <a:pPr algn="ctr" eaLnBrk="1" fontAlgn="auto" hangingPunct="1">
              <a:spcBef>
                <a:spcPts val="0"/>
              </a:spcBef>
              <a:spcAft>
                <a:spcPts val="0"/>
              </a:spcAft>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Châu</a:t>
            </a:r>
            <a:endParaRPr lang="vi-VN"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0" name="Text Box 49">
            <a:extLst>
              <a:ext uri="{FF2B5EF4-FFF2-40B4-BE49-F238E27FC236}">
                <a16:creationId xmlns:a16="http://schemas.microsoft.com/office/drawing/2014/main" id="{872A2421-FD31-4053-8497-12B961F55C9F}"/>
              </a:ext>
            </a:extLst>
          </p:cNvPr>
          <p:cNvSpPr txBox="1">
            <a:spLocks noChangeArrowheads="1"/>
          </p:cNvSpPr>
          <p:nvPr/>
        </p:nvSpPr>
        <p:spPr bwMode="auto">
          <a:xfrm>
            <a:off x="3021014" y="4800601"/>
            <a:ext cx="2084387" cy="542925"/>
          </a:xfrm>
          <a:prstGeom prst="rect">
            <a:avLst/>
          </a:prstGeom>
          <a:solidFill>
            <a:srgbClr val="FFCCFF"/>
          </a:solidFill>
          <a:ln w="12700">
            <a:solidFill>
              <a:srgbClr val="000000"/>
            </a:solidFill>
            <a:miter lim="800000"/>
            <a:headEnd/>
            <a:tailEnd/>
          </a:ln>
        </p:spPr>
        <p:txBody>
          <a:bodyPr wrap="none" anchor="ctr"/>
          <a:lstStyle/>
          <a:p>
            <a:pPr algn="ctr" eaLnBrk="1" fontAlgn="auto" hangingPunct="1">
              <a:spcBef>
                <a:spcPts val="0"/>
              </a:spcBef>
              <a:spcAft>
                <a:spcPts val="0"/>
              </a:spcAft>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Huyện</a:t>
            </a:r>
            <a:endParaRPr lang="vi-VN"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1" name="Text Box 49">
            <a:extLst>
              <a:ext uri="{FF2B5EF4-FFF2-40B4-BE49-F238E27FC236}">
                <a16:creationId xmlns:a16="http://schemas.microsoft.com/office/drawing/2014/main" id="{A0596E05-D2BF-45F4-BFD9-D50193121E03}"/>
              </a:ext>
            </a:extLst>
          </p:cNvPr>
          <p:cNvSpPr txBox="1">
            <a:spLocks noChangeArrowheads="1"/>
          </p:cNvSpPr>
          <p:nvPr/>
        </p:nvSpPr>
        <p:spPr bwMode="auto">
          <a:xfrm>
            <a:off x="3124200" y="5943601"/>
            <a:ext cx="2084388" cy="542925"/>
          </a:xfrm>
          <a:prstGeom prst="rect">
            <a:avLst/>
          </a:prstGeom>
          <a:solidFill>
            <a:srgbClr val="FFCCFF"/>
          </a:solidFill>
          <a:ln w="12700">
            <a:solidFill>
              <a:srgbClr val="000000"/>
            </a:solidFill>
            <a:miter lim="800000"/>
            <a:headEnd/>
            <a:tailEnd/>
          </a:ln>
        </p:spPr>
        <p:txBody>
          <a:bodyPr wrap="none" anchor="ctr"/>
          <a:lstStyle/>
          <a:p>
            <a:pPr algn="ctr" eaLnBrk="1" fontAlgn="auto" hangingPunct="1">
              <a:spcBef>
                <a:spcPts val="0"/>
              </a:spcBef>
              <a:spcAft>
                <a:spcPts val="0"/>
              </a:spcAft>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Xã</a:t>
            </a:r>
            <a:endParaRPr lang="vi-VN"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9" name="Straight Arrow Connector 48">
            <a:extLst>
              <a:ext uri="{FF2B5EF4-FFF2-40B4-BE49-F238E27FC236}">
                <a16:creationId xmlns:a16="http://schemas.microsoft.com/office/drawing/2014/main" id="{E97AD14F-9E7B-4FD6-8A5A-459538F34141}"/>
              </a:ext>
            </a:extLst>
          </p:cNvPr>
          <p:cNvCxnSpPr/>
          <p:nvPr/>
        </p:nvCxnSpPr>
        <p:spPr>
          <a:xfrm rot="5400000">
            <a:off x="4007644" y="1783557"/>
            <a:ext cx="519113"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3" name="Straight Arrow Connector 12">
            <a:extLst>
              <a:ext uri="{FF2B5EF4-FFF2-40B4-BE49-F238E27FC236}">
                <a16:creationId xmlns:a16="http://schemas.microsoft.com/office/drawing/2014/main" id="{410E7044-4313-4A34-891A-D70E0907DB51}"/>
              </a:ext>
            </a:extLst>
          </p:cNvPr>
          <p:cNvCxnSpPr/>
          <p:nvPr/>
        </p:nvCxnSpPr>
        <p:spPr>
          <a:xfrm rot="5400000">
            <a:off x="4007644" y="3002757"/>
            <a:ext cx="519113"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4" name="Straight Arrow Connector 13">
            <a:extLst>
              <a:ext uri="{FF2B5EF4-FFF2-40B4-BE49-F238E27FC236}">
                <a16:creationId xmlns:a16="http://schemas.microsoft.com/office/drawing/2014/main" id="{A82738BF-F084-4C8E-9EAE-C81EBFEE5401}"/>
              </a:ext>
            </a:extLst>
          </p:cNvPr>
          <p:cNvCxnSpPr/>
          <p:nvPr/>
        </p:nvCxnSpPr>
        <p:spPr>
          <a:xfrm rot="5400000">
            <a:off x="4007644" y="4526757"/>
            <a:ext cx="519113"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a:extLst>
              <a:ext uri="{FF2B5EF4-FFF2-40B4-BE49-F238E27FC236}">
                <a16:creationId xmlns:a16="http://schemas.microsoft.com/office/drawing/2014/main" id="{E3E9B2A5-5D64-44F9-AAC3-CFC9CB4368BD}"/>
              </a:ext>
            </a:extLst>
          </p:cNvPr>
          <p:cNvCxnSpPr/>
          <p:nvPr/>
        </p:nvCxnSpPr>
        <p:spPr>
          <a:xfrm rot="5400000">
            <a:off x="4007644" y="5593557"/>
            <a:ext cx="519113"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heckerboard(across)">
                                      <p:cBhvr>
                                        <p:cTn id="7" dur="500"/>
                                        <p:tgtEl>
                                          <p:spTgt spid="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ppt_w</p:attrName>
                                        </p:attrNameLst>
                                      </p:cBhvr>
                                      <p:tavLst>
                                        <p:tav tm="0">
                                          <p:val>
                                            <p:fltVal val="0"/>
                                          </p:val>
                                        </p:tav>
                                        <p:tav tm="100000">
                                          <p:val>
                                            <p:strVal val="#ppt_w"/>
                                          </p:val>
                                        </p:tav>
                                      </p:tavLst>
                                    </p:anim>
                                    <p:anim calcmode="lin" valueType="num">
                                      <p:cBhvr>
                                        <p:cTn id="13" dur="5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amond(in)">
                                      <p:cBhvr>
                                        <p:cTn id="18" dur="500"/>
                                        <p:tgtEl>
                                          <p:spTgt spid="3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slide(fromBottom)">
                                      <p:cBhvr>
                                        <p:cTn id="29" dur="500"/>
                                        <p:tgtEl>
                                          <p:spTgt spid="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diamond(in)">
                                      <p:cBhvr>
                                        <p:cTn id="40" dur="500"/>
                                        <p:tgtEl>
                                          <p:spTgt spid="4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1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slide(fromBottom)">
                                      <p:cBhvr>
                                        <p:cTn id="5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8" grpId="0" animBg="1"/>
      <p:bldP spid="39" grpId="0" animBg="1"/>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a:extLst>
              <a:ext uri="{FF2B5EF4-FFF2-40B4-BE49-F238E27FC236}">
                <a16:creationId xmlns:a16="http://schemas.microsoft.com/office/drawing/2014/main" id="{A68A5A32-538B-4169-9DD5-AB6AEE7A46E1}"/>
              </a:ext>
            </a:extLst>
          </p:cNvPr>
          <p:cNvSpPr>
            <a:spLocks noChangeArrowheads="1"/>
          </p:cNvSpPr>
          <p:nvPr/>
        </p:nvSpPr>
        <p:spPr bwMode="auto">
          <a:xfrm>
            <a:off x="1143000" y="914400"/>
            <a:ext cx="10210800" cy="762000"/>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sz="3600" dirty="0" err="1">
                <a:solidFill>
                  <a:srgbClr val="FF0000"/>
                </a:solidFill>
                <a:latin typeface="Times New Roman" panose="02020603050405020304" pitchFamily="18" charset="0"/>
                <a:cs typeface="Times New Roman" panose="02020603050405020304" pitchFamily="18" charset="0"/>
              </a:rPr>
              <a:t>Nhận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xét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hệ</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vua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dân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vua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quan</a:t>
            </a:r>
            <a:r>
              <a:rPr lang="en-US" sz="3600" dirty="0">
                <a:solidFill>
                  <a:srgbClr val="FF0000"/>
                </a:solidFill>
                <a:latin typeface="Times New Roman" panose="02020603050405020304" pitchFamily="18" charset="0"/>
                <a:cs typeface="Times New Roman" panose="02020603050405020304" pitchFamily="18" charset="0"/>
              </a:rPr>
              <a:t>? Chi </a:t>
            </a:r>
            <a:r>
              <a:rPr lang="en-US" sz="3600" dirty="0" err="1">
                <a:solidFill>
                  <a:srgbClr val="FF0000"/>
                </a:solidFill>
                <a:latin typeface="Times New Roman" panose="02020603050405020304" pitchFamily="18" charset="0"/>
                <a:cs typeface="Times New Roman" panose="02020603050405020304" pitchFamily="18" charset="0"/>
              </a:rPr>
              <a:t>tiết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hiện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đó</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6" name="Rectangle 29">
            <a:extLst>
              <a:ext uri="{FF2B5EF4-FFF2-40B4-BE49-F238E27FC236}">
                <a16:creationId xmlns:a16="http://schemas.microsoft.com/office/drawing/2014/main" id="{1218296F-B5C5-4100-9BA9-FF8C9A0AD3E7}"/>
              </a:ext>
            </a:extLst>
          </p:cNvPr>
          <p:cNvSpPr>
            <a:spLocks noChangeArrowheads="1"/>
          </p:cNvSpPr>
          <p:nvPr/>
        </p:nvSpPr>
        <p:spPr bwMode="auto">
          <a:xfrm>
            <a:off x="838200" y="1828800"/>
            <a:ext cx="10515600" cy="3124200"/>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hệ</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rất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gũi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p>
          <a:p>
            <a:pPr eaLnBrk="1" fontAlgn="auto" hangingPunct="1">
              <a:spcBef>
                <a:spcPts val="0"/>
              </a:spcBef>
              <a:spcAft>
                <a:spcPts val="0"/>
              </a:spcAft>
              <a:defRPr/>
            </a:pP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Vua</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đặt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chuông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lớn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thềm</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cung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điện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điều</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gì</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cầu</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xin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hoặc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bị</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oan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ức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p>
          <a:p>
            <a:pPr eaLnBrk="1" fontAlgn="auto" hangingPunct="1">
              <a:spcBef>
                <a:spcPts val="0"/>
              </a:spcBef>
              <a:spcAft>
                <a:spcPts val="0"/>
              </a:spcAft>
              <a:defRPr/>
            </a:pP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buổi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yến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tiệc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lúc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vua</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nắm</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nhau</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hát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ca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vui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vẻ</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7" name="Rectangle 29">
            <a:extLst>
              <a:ext uri="{FF2B5EF4-FFF2-40B4-BE49-F238E27FC236}">
                <a16:creationId xmlns:a16="http://schemas.microsoft.com/office/drawing/2014/main" id="{B33015EC-5755-4B88-89C8-DCB764ED8114}"/>
              </a:ext>
            </a:extLst>
          </p:cNvPr>
          <p:cNvSpPr>
            <a:spLocks noChangeArrowheads="1"/>
          </p:cNvSpPr>
          <p:nvPr/>
        </p:nvSpPr>
        <p:spPr bwMode="auto">
          <a:xfrm>
            <a:off x="838200" y="4876800"/>
            <a:ext cx="10591800" cy="1524000"/>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sz="4000">
                <a:solidFill>
                  <a:srgbClr val="FF0000"/>
                </a:solidFill>
                <a:latin typeface="Times New Roman" panose="02020603050405020304" pitchFamily="18" charset="0"/>
                <a:cs typeface="Times New Roman" panose="02020603050405020304" pitchFamily="18" charset="0"/>
              </a:rPr>
              <a:t>=&gt; Dưới </a:t>
            </a:r>
            <a:r>
              <a:rPr lang="en-US" sz="4000" dirty="0" err="1">
                <a:solidFill>
                  <a:srgbClr val="FF0000"/>
                </a:solidFill>
                <a:latin typeface="Times New Roman" panose="02020603050405020304" pitchFamily="18" charset="0"/>
                <a:cs typeface="Times New Roman" panose="02020603050405020304" pitchFamily="18" charset="0"/>
              </a:rPr>
              <a:t>thời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Trần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hệ</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giữa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vua</a:t>
            </a:r>
            <a:r>
              <a:rPr lang="en-US" sz="4000" dirty="0">
                <a:solidFill>
                  <a:srgbClr val="FF0000"/>
                </a:solidFill>
                <a:latin typeface="Times New Roman" panose="02020603050405020304" pitchFamily="18" charset="0"/>
                <a:cs typeface="Times New Roman" panose="02020603050405020304" pitchFamily="18" charset="0"/>
              </a:rPr>
              <a:t> – </a:t>
            </a:r>
            <a:r>
              <a:rPr lang="en-US" sz="4000" dirty="0" err="1">
                <a:solidFill>
                  <a:srgbClr val="FF0000"/>
                </a:solidFill>
                <a:latin typeface="Times New Roman" panose="02020603050405020304" pitchFamily="18" charset="0"/>
                <a:cs typeface="Times New Roman" panose="02020603050405020304" pitchFamily="18" charset="0"/>
              </a:rPr>
              <a:t>quan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vua</a:t>
            </a:r>
            <a:r>
              <a:rPr lang="en-US" sz="4000" dirty="0">
                <a:solidFill>
                  <a:srgbClr val="FF0000"/>
                </a:solidFill>
                <a:latin typeface="Times New Roman" panose="02020603050405020304" pitchFamily="18" charset="0"/>
                <a:cs typeface="Times New Roman" panose="02020603050405020304" pitchFamily="18" charset="0"/>
              </a:rPr>
              <a:t> – </a:t>
            </a:r>
            <a:r>
              <a:rPr lang="en-US" sz="4000" dirty="0" err="1">
                <a:solidFill>
                  <a:srgbClr val="FF0000"/>
                </a:solidFill>
                <a:latin typeface="Times New Roman" panose="02020603050405020304" pitchFamily="18" charset="0"/>
                <a:cs typeface="Times New Roman" panose="02020603050405020304" pitchFamily="18" charset="0"/>
              </a:rPr>
              <a:t>dân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gần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gũi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thiết</a:t>
            </a:r>
            <a:r>
              <a:rPr lang="en-US" sz="40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4"/>
          <p:cNvSpPr txBox="1">
            <a:spLocks noChangeArrowheads="1"/>
          </p:cNvSpPr>
          <p:nvPr/>
        </p:nvSpPr>
        <p:spPr bwMode="auto">
          <a:xfrm>
            <a:off x="1066800" y="838200"/>
            <a:ext cx="7446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3600">
                <a:solidFill>
                  <a:srgbClr val="FF0000"/>
                </a:solidFill>
                <a:latin typeface="Times New Roman" panose="02020603050405020304" pitchFamily="18" charset="0"/>
                <a:cs typeface="Times New Roman" panose="02020603050405020304" pitchFamily="18" charset="0"/>
              </a:rPr>
              <a:t>Nhà Trần làm gì để xây dựng quân đội?</a:t>
            </a:r>
          </a:p>
        </p:txBody>
      </p:sp>
      <p:sp>
        <p:nvSpPr>
          <p:cNvPr id="6" name="Text Box 153">
            <a:extLst>
              <a:ext uri="{FF2B5EF4-FFF2-40B4-BE49-F238E27FC236}">
                <a16:creationId xmlns:a16="http://schemas.microsoft.com/office/drawing/2014/main" id="{107DE6A1-8D3F-462F-BAD8-67C13A86306F}"/>
              </a:ext>
            </a:extLst>
          </p:cNvPr>
          <p:cNvSpPr txBox="1">
            <a:spLocks noChangeArrowheads="1"/>
          </p:cNvSpPr>
          <p:nvPr/>
        </p:nvSpPr>
        <p:spPr bwMode="auto">
          <a:xfrm>
            <a:off x="1058594" y="1828800"/>
            <a:ext cx="10295206" cy="1754187"/>
          </a:xfrm>
          <a:prstGeom prst="rect">
            <a:avLst/>
          </a:prstGeom>
          <a:noFill/>
          <a:ln w="9525">
            <a:noFill/>
            <a:miter lim="800000"/>
            <a:headEnd/>
            <a:tailEnd/>
          </a:ln>
        </p:spPr>
        <p:txBody>
          <a:bodyPr wrap="square">
            <a:spAutoFit/>
          </a:bodyPr>
          <a:lstStyle/>
          <a:p>
            <a:pPr eaLnBrk="1" hangingPunct="1">
              <a:spcBef>
                <a:spcPct val="50000"/>
              </a:spcBef>
              <a:defRPr/>
            </a:pPr>
            <a:r>
              <a:rPr lang="en-US" sz="3200">
                <a:solidFill>
                  <a:schemeClr val="tx1">
                    <a:lumMod val="95000"/>
                    <a:lumOff val="5000"/>
                  </a:schemeClr>
                </a:solidFill>
                <a:latin typeface="Times New Roman" panose="02020603050405020304" pitchFamily="18" charset="0"/>
                <a:cs typeface="Times New Roman" panose="02020603050405020304" pitchFamily="18" charset="0"/>
              </a:rPr>
              <a:t>=&gt; </a:t>
            </a:r>
            <a:r>
              <a:rPr lang="en-US" sz="3600">
                <a:solidFill>
                  <a:schemeClr val="tx1">
                    <a:lumMod val="95000"/>
                    <a:lumOff val="5000"/>
                  </a:schemeClr>
                </a:solidFill>
                <a:latin typeface="Times New Roman" panose="02020603050405020304" pitchFamily="18" charset="0"/>
                <a:cs typeface="Times New Roman" panose="02020603050405020304" pitchFamily="18" charset="0"/>
              </a:rPr>
              <a:t>Trai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tráng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khoẻ</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mạnh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tuyển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quân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đội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bình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thì</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làng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sản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xuất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lúc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chiến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tranh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thì</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tham</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chiến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đấu</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diamond(in)">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1"/>
          <p:cNvSpPr txBox="1">
            <a:spLocks noChangeArrowheads="1"/>
          </p:cNvSpPr>
          <p:nvPr/>
        </p:nvSpPr>
        <p:spPr bwMode="auto">
          <a:xfrm>
            <a:off x="1066800" y="685800"/>
            <a:ext cx="101345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a:solidFill>
                  <a:srgbClr val="FF0066"/>
                </a:solidFill>
                <a:latin typeface="Times New Roman" panose="02020603050405020304" pitchFamily="18" charset="0"/>
                <a:cs typeface="Times New Roman" panose="02020603050405020304" pitchFamily="18" charset="0"/>
              </a:rPr>
              <a:t>Hãy </a:t>
            </a:r>
            <a:r>
              <a:rPr lang="en-US" altLang="en-US">
                <a:solidFill>
                  <a:srgbClr val="FF0066"/>
                </a:solidFill>
                <a:latin typeface="Times New Roman" panose="02020603050405020304" pitchFamily="18" charset="0"/>
                <a:cs typeface="Times New Roman" panose="02020603050405020304" pitchFamily="18" charset="0"/>
              </a:rPr>
              <a:t>nêu</a:t>
            </a:r>
            <a:r>
              <a:rPr lang="vi-VN" altLang="en-US">
                <a:solidFill>
                  <a:srgbClr val="FF0066"/>
                </a:solidFill>
                <a:latin typeface="Times New Roman" panose="02020603050405020304" pitchFamily="18" charset="0"/>
                <a:cs typeface="Times New Roman" panose="02020603050405020304" pitchFamily="18" charset="0"/>
              </a:rPr>
              <a:t> </a:t>
            </a:r>
            <a:r>
              <a:rPr lang="en-US" altLang="en-US">
                <a:solidFill>
                  <a:srgbClr val="FF0066"/>
                </a:solidFill>
                <a:latin typeface="Times New Roman" panose="02020603050405020304" pitchFamily="18" charset="0"/>
                <a:cs typeface="Times New Roman" panose="02020603050405020304" pitchFamily="18" charset="0"/>
              </a:rPr>
              <a:t>công việc chính của các chức quan nhà Trần?</a:t>
            </a:r>
            <a:endParaRPr lang="vi-VN" altLang="en-US">
              <a:solidFill>
                <a:srgbClr val="FF0066"/>
              </a:solidFill>
              <a:latin typeface="Times New Roman" panose="02020603050405020304" pitchFamily="18" charset="0"/>
              <a:cs typeface="Times New Roman" panose="02020603050405020304" pitchFamily="18" charset="0"/>
            </a:endParaRPr>
          </a:p>
        </p:txBody>
      </p:sp>
      <p:graphicFrame>
        <p:nvGraphicFramePr>
          <p:cNvPr id="5" name="Group 59">
            <a:extLst>
              <a:ext uri="{FF2B5EF4-FFF2-40B4-BE49-F238E27FC236}">
                <a16:creationId xmlns:a16="http://schemas.microsoft.com/office/drawing/2014/main" id="{7A1B6F30-4F56-4E6D-BFCA-5AB3D966EE4E}"/>
              </a:ext>
            </a:extLst>
          </p:cNvPr>
          <p:cNvGraphicFramePr>
            <a:graphicFrameLocks noGrp="1"/>
          </p:cNvGraphicFramePr>
          <p:nvPr>
            <p:extLst>
              <p:ext uri="{D42A27DB-BD31-4B8C-83A1-F6EECF244321}">
                <p14:modId xmlns:p14="http://schemas.microsoft.com/office/powerpoint/2010/main" val="2478543131"/>
              </p:ext>
            </p:extLst>
          </p:nvPr>
        </p:nvGraphicFramePr>
        <p:xfrm>
          <a:off x="1295400" y="1524000"/>
          <a:ext cx="10210800" cy="3883025"/>
        </p:xfrm>
        <a:graphic>
          <a:graphicData uri="http://schemas.openxmlformats.org/drawingml/2006/table">
            <a:tbl>
              <a:tblPr/>
              <a:tblGrid>
                <a:gridCol w="3877711">
                  <a:extLst>
                    <a:ext uri="{9D8B030D-6E8A-4147-A177-3AD203B41FA5}">
                      <a16:colId xmlns:a16="http://schemas.microsoft.com/office/drawing/2014/main" val="20000"/>
                    </a:ext>
                  </a:extLst>
                </a:gridCol>
                <a:gridCol w="6333089">
                  <a:extLst>
                    <a:ext uri="{9D8B030D-6E8A-4147-A177-3AD203B41FA5}">
                      <a16:colId xmlns:a16="http://schemas.microsoft.com/office/drawing/2014/main" val="20001"/>
                    </a:ext>
                  </a:extLst>
                </a:gridCol>
              </a:tblGrid>
              <a:tr h="6769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3200" b="1" i="0" u="none" strike="noStrike" cap="none" normalizeH="0" baseline="0" dirty="0">
                          <a:ln>
                            <a:noFill/>
                          </a:ln>
                          <a:solidFill>
                            <a:srgbClr val="0000FF"/>
                          </a:solidFill>
                          <a:effectLst/>
                          <a:latin typeface="Times New Roman" pitchFamily="18" charset="0"/>
                        </a:rPr>
                        <a:t>CHỨC QUAN</a:t>
                      </a: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3200" b="1" i="0" u="none" strike="noStrike" cap="none" normalizeH="0" baseline="0" dirty="0">
                          <a:ln>
                            <a:noFill/>
                          </a:ln>
                          <a:solidFill>
                            <a:srgbClr val="0000FF"/>
                          </a:solidFill>
                          <a:effectLst/>
                          <a:latin typeface="Times New Roman" pitchFamily="18" charset="0"/>
                        </a:rPr>
                        <a:t>CÔNG VIỆC ĐƯỢC GIAO</a:t>
                      </a: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95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Times New Roman" pitchFamily="18" charset="0"/>
                        </a:rPr>
                        <a:t>Hà</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đê</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sứ</a:t>
                      </a:r>
                      <a:endParaRPr kumimoji="0" lang="en-US"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49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Times New Roman" pitchFamily="18" charset="0"/>
                        </a:rPr>
                        <a:t>Đồn</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điền</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sứ</a:t>
                      </a:r>
                      <a:endParaRPr kumimoji="0" lang="en-US"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715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Times New Roman" pitchFamily="18" charset="0"/>
                        </a:rPr>
                        <a:t>Khuyến</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nông</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sứ</a:t>
                      </a:r>
                      <a:endParaRPr kumimoji="0" lang="en-US"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Text Box 62">
            <a:extLst>
              <a:ext uri="{FF2B5EF4-FFF2-40B4-BE49-F238E27FC236}">
                <a16:creationId xmlns:a16="http://schemas.microsoft.com/office/drawing/2014/main" id="{15D1B2D1-5C5A-4AB9-A5BC-02A660044057}"/>
              </a:ext>
            </a:extLst>
          </p:cNvPr>
          <p:cNvSpPr txBox="1">
            <a:spLocks noChangeArrowheads="1"/>
          </p:cNvSpPr>
          <p:nvPr/>
        </p:nvSpPr>
        <p:spPr bwMode="auto">
          <a:xfrm>
            <a:off x="5410200" y="2209800"/>
            <a:ext cx="5790027" cy="1016000"/>
          </a:xfrm>
          <a:prstGeom prst="rect">
            <a:avLst/>
          </a:prstGeom>
          <a:noFill/>
          <a:ln w="19050" algn="ctr">
            <a:noFill/>
            <a:miter lim="800000"/>
            <a:headEnd/>
            <a:tailEnd/>
          </a:ln>
          <a:effectLst/>
        </p:spPr>
        <p:txBody>
          <a:bodyPr wrap="square">
            <a:spAutoFit/>
          </a:bodyPr>
          <a:lstStyle/>
          <a:p>
            <a:pPr eaLnBrk="1" hangingPunct="1">
              <a:spcBef>
                <a:spcPct val="50000"/>
              </a:spcBef>
              <a:defRPr/>
            </a:pP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Trông</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coi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đắp</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đê</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bảo</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vệ</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đê</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điều</a:t>
            </a:r>
            <a:endParaRPr lang="en-US"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7" name="Text Box 63">
            <a:extLst>
              <a:ext uri="{FF2B5EF4-FFF2-40B4-BE49-F238E27FC236}">
                <a16:creationId xmlns:a16="http://schemas.microsoft.com/office/drawing/2014/main" id="{78923D1B-9602-4FE0-9FB2-FC5BC192E79F}"/>
              </a:ext>
            </a:extLst>
          </p:cNvPr>
          <p:cNvSpPr txBox="1">
            <a:spLocks noChangeArrowheads="1"/>
          </p:cNvSpPr>
          <p:nvPr/>
        </p:nvSpPr>
        <p:spPr bwMode="auto">
          <a:xfrm>
            <a:off x="5333413" y="3253935"/>
            <a:ext cx="5943600" cy="584775"/>
          </a:xfrm>
          <a:prstGeom prst="rect">
            <a:avLst/>
          </a:prstGeom>
          <a:noFill/>
          <a:ln w="19050" algn="ctr">
            <a:noFill/>
            <a:miter lim="800000"/>
            <a:headEnd/>
            <a:tailEnd/>
          </a:ln>
          <a:effectLst/>
        </p:spPr>
        <p:txBody>
          <a:bodyPr wrap="square">
            <a:spAutoFit/>
          </a:bodyPr>
          <a:lstStyle/>
          <a:p>
            <a:pPr eaLnBrk="1" hangingPunct="1">
              <a:spcBef>
                <a:spcPct val="50000"/>
              </a:spcBef>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Tuyển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mộ</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khẩn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hoang</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8" name="Text Box 64">
            <a:extLst>
              <a:ext uri="{FF2B5EF4-FFF2-40B4-BE49-F238E27FC236}">
                <a16:creationId xmlns:a16="http://schemas.microsoft.com/office/drawing/2014/main" id="{C6C8108D-2676-415C-997C-B0A49C5DC29D}"/>
              </a:ext>
            </a:extLst>
          </p:cNvPr>
          <p:cNvSpPr txBox="1">
            <a:spLocks noChangeArrowheads="1"/>
          </p:cNvSpPr>
          <p:nvPr/>
        </p:nvSpPr>
        <p:spPr bwMode="auto">
          <a:xfrm>
            <a:off x="5319345" y="4165025"/>
            <a:ext cx="6110655" cy="1077913"/>
          </a:xfrm>
          <a:prstGeom prst="rect">
            <a:avLst/>
          </a:prstGeom>
          <a:noFill/>
          <a:ln w="19050" algn="ctr">
            <a:noFill/>
            <a:miter lim="800000"/>
            <a:headEnd/>
            <a:tailEnd/>
          </a:ln>
          <a:effectLst/>
        </p:spPr>
        <p:txBody>
          <a:bodyPr wrap="square">
            <a:spAutoFit/>
          </a:bodyPr>
          <a:lstStyle/>
          <a:p>
            <a:pPr eaLnBrk="1" hangingPunct="1">
              <a:spcBef>
                <a:spcPct val="50000"/>
              </a:spcBef>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Chăm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lo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khuyến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khích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nông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sản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xuất</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ircle(in)">
                                      <p:cBhvr>
                                        <p:cTn id="7" dur="20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fade">
                                      <p:cBhvr>
                                        <p:cTn id="27" dur="10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Scale>
                                      <p:cBhvr>
                                        <p:cTn id="3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8"/>
                                        </p:tgtEl>
                                        <p:attrNameLst>
                                          <p:attrName>ppt_x</p:attrName>
                                          <p:attrName>ppt_y</p:attrName>
                                        </p:attrNameLst>
                                      </p:cBhvr>
                                    </p:animMotion>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3">
            <a:extLst>
              <a:ext uri="{FF2B5EF4-FFF2-40B4-BE49-F238E27FC236}">
                <a16:creationId xmlns:a16="http://schemas.microsoft.com/office/drawing/2014/main" id="{E43AB60E-BBB0-46FC-B160-2FDD313F87D9}"/>
              </a:ext>
            </a:extLst>
          </p:cNvPr>
          <p:cNvSpPr txBox="1">
            <a:spLocks noChangeArrowheads="1"/>
          </p:cNvSpPr>
          <p:nvPr/>
        </p:nvSpPr>
        <p:spPr bwMode="auto">
          <a:xfrm>
            <a:off x="914400" y="1066800"/>
            <a:ext cx="10515600" cy="2524125"/>
          </a:xfrm>
          <a:prstGeom prst="rect">
            <a:avLst/>
          </a:prstGeom>
          <a:noFill/>
          <a:ln w="9525">
            <a:noFill/>
            <a:miter lim="800000"/>
            <a:headEnd/>
            <a:tailEnd/>
          </a:ln>
        </p:spPr>
        <p:txBody>
          <a:bodyPr wrap="square">
            <a:spAutoFit/>
          </a:bodyPr>
          <a:lstStyle/>
          <a:p>
            <a:pPr algn="ctr" eaLnBrk="1" hangingPunct="1">
              <a:spcBef>
                <a:spcPct val="50000"/>
              </a:spcBef>
              <a:defRPr/>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r>
              <a:rPr lang="en-US" sz="3200" dirty="0">
                <a:solidFill>
                  <a:srgbClr val="FF0000"/>
                </a:solidFill>
                <a:latin typeface="Times New Roman" panose="02020603050405020304" pitchFamily="18" charset="0"/>
                <a:cs typeface="Times New Roman" panose="02020603050405020304" pitchFamily="18" charset="0"/>
              </a:rPr>
              <a:t>: </a:t>
            </a:r>
          </a:p>
          <a:p>
            <a:pPr eaLnBrk="1" hangingPunct="1">
              <a:spcBef>
                <a:spcPct val="50000"/>
              </a:spcBef>
              <a:defRPr/>
            </a:pP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Trần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rất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nông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phòng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thủ</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sách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err="1">
                <a:solidFill>
                  <a:schemeClr val="tx1">
                    <a:lumMod val="95000"/>
                    <a:lumOff val="5000"/>
                  </a:schemeClr>
                </a:solidFill>
                <a:latin typeface="Times New Roman" panose="02020603050405020304" pitchFamily="18" charset="0"/>
                <a:cs typeface="Times New Roman" panose="02020603050405020304" pitchFamily="18" charset="0"/>
              </a:rPr>
              <a:t>ngụ</a:t>
            </a:r>
            <a:r>
              <a:rPr lang="en-US" sz="3600">
                <a:solidFill>
                  <a:schemeClr val="tx1">
                    <a:lumMod val="95000"/>
                    <a:lumOff val="5000"/>
                  </a:schemeClr>
                </a:solidFill>
                <a:latin typeface="Times New Roman" panose="02020603050405020304" pitchFamily="18" charset="0"/>
                <a:cs typeface="Times New Roman" panose="02020603050405020304" pitchFamily="18" charset="0"/>
              </a:rPr>
              <a:t> binh ngư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nông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思想气泡: 云 38">
            <a:extLst>
              <a:ext uri="{FF2B5EF4-FFF2-40B4-BE49-F238E27FC236}">
                <a16:creationId xmlns:a16="http://schemas.microsoft.com/office/drawing/2014/main" id="{AE1FF61B-0CC7-4F80-AEBF-27D720A16A81}"/>
              </a:ext>
            </a:extLst>
          </p:cNvPr>
          <p:cNvSpPr/>
          <p:nvPr/>
        </p:nvSpPr>
        <p:spPr>
          <a:xfrm>
            <a:off x="3124200" y="1847583"/>
            <a:ext cx="6724650" cy="2689225"/>
          </a:xfrm>
          <a:prstGeom prst="cloudCallout">
            <a:avLst>
              <a:gd name="adj1" fmla="val -49777"/>
              <a:gd name="adj2" fmla="val 4337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latin typeface="字魂59号-创粗黑" panose="00000500000000000000" pitchFamily="2" charset="-122"/>
                <a:ea typeface="字魂59号-创粗黑" panose="00000500000000000000" pitchFamily="2" charset="-122"/>
              </a:rPr>
              <a:t>L</a:t>
            </a:r>
            <a:endParaRPr lang="zh-CN" altLang="en-US" sz="3600" dirty="0">
              <a:latin typeface="字魂59号-创粗黑" panose="00000500000000000000" pitchFamily="2" charset="-122"/>
              <a:ea typeface="字魂59号-创粗黑" panose="00000500000000000000" pitchFamily="2" charset="-122"/>
            </a:endParaRPr>
          </a:p>
        </p:txBody>
      </p:sp>
      <p:sp>
        <p:nvSpPr>
          <p:cNvPr id="3077" name="TextBox 2"/>
          <p:cNvSpPr txBox="1">
            <a:spLocks noChangeArrowheads="1"/>
          </p:cNvSpPr>
          <p:nvPr/>
        </p:nvSpPr>
        <p:spPr bwMode="auto">
          <a:xfrm>
            <a:off x="1489076" y="671513"/>
            <a:ext cx="354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i="1">
                <a:solidFill>
                  <a:schemeClr val="bg1"/>
                </a:solidFill>
                <a:latin typeface="Times New Roman" panose="02020603050405020304" pitchFamily="18" charset="0"/>
                <a:cs typeface="Times New Roman" panose="02020603050405020304" pitchFamily="18" charset="0"/>
              </a:rPr>
              <a:t>GV: Nguyễn Thị Liểu</a:t>
            </a:r>
          </a:p>
        </p:txBody>
      </p:sp>
      <p:sp>
        <p:nvSpPr>
          <p:cNvPr id="6" name="Rectangle 5">
            <a:extLst>
              <a:ext uri="{FF2B5EF4-FFF2-40B4-BE49-F238E27FC236}">
                <a16:creationId xmlns:a16="http://schemas.microsoft.com/office/drawing/2014/main" id="{C079A8F7-2D6A-4617-BE81-0FBF476CE67C}"/>
              </a:ext>
            </a:extLst>
          </p:cNvPr>
          <p:cNvSpPr/>
          <p:nvPr/>
        </p:nvSpPr>
        <p:spPr>
          <a:xfrm>
            <a:off x="4194322" y="2438400"/>
            <a:ext cx="4158831" cy="108491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600" b="1">
                <a:ln/>
                <a:solidFill>
                  <a:srgbClr val="FF0000"/>
                </a:solidFill>
                <a:latin typeface="UTM A&amp;S Graceland" panose="02040603050506020204" pitchFamily="18" charset="0"/>
                <a:cs typeface="Times New Roman" panose="02020603050405020304" pitchFamily="18" charset="0"/>
              </a:rPr>
              <a:t>KHỞI ĐỘNG</a:t>
            </a:r>
            <a:endParaRPr lang="en-US" sz="6600" b="1" dirty="0">
              <a:ln/>
              <a:solidFill>
                <a:srgbClr val="FF0000"/>
              </a:solidFill>
              <a:latin typeface="UTM A&amp;S Graceland"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127724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Den tho cac vi vua Tran ( Dong Trieu - Quang N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90600"/>
            <a:ext cx="7924800" cy="4754880"/>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s1671625_images1671581_rongch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317" y="762000"/>
            <a:ext cx="7162800" cy="497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3105443" y="5761813"/>
            <a:ext cx="662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Times New Roman" panose="02020603050405020304" pitchFamily="18" charset="0"/>
                <a:cs typeface="Times New Roman" panose="02020603050405020304" pitchFamily="18" charset="0"/>
              </a:rPr>
              <a:t>Đền thờ vua Trần Nhân Tông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018" y="990600"/>
            <a:ext cx="71929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3200399" y="5638800"/>
            <a:ext cx="617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a:latin typeface="Times New Roman" panose="02020603050405020304" pitchFamily="18" charset="0"/>
                <a:cs typeface="Times New Roman" panose="02020603050405020304" pitchFamily="18" charset="0"/>
              </a:rPr>
              <a:t>Đ</a:t>
            </a:r>
            <a:r>
              <a:rPr lang="en-US" altLang="en-US">
                <a:latin typeface="Times New Roman" panose="02020603050405020304" pitchFamily="18" charset="0"/>
                <a:cs typeface="Times New Roman" panose="02020603050405020304" pitchFamily="18" charset="0"/>
              </a:rPr>
              <a:t>ỀN THỜ VUA TRẦN DỤ TÔNG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762000"/>
            <a:ext cx="78168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2133600" y="57912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imes New Roman" panose="02020603050405020304" pitchFamily="18" charset="0"/>
                <a:cs typeface="Times New Roman" panose="02020603050405020304" pitchFamily="18" charset="0"/>
              </a:rPr>
              <a:t>T</a:t>
            </a:r>
            <a:r>
              <a:rPr lang="vi-VN" altLang="en-US" sz="2400">
                <a:latin typeface="Times New Roman" panose="02020603050405020304" pitchFamily="18" charset="0"/>
                <a:cs typeface="Times New Roman" panose="02020603050405020304" pitchFamily="18" charset="0"/>
              </a:rPr>
              <a:t>Ư</a:t>
            </a:r>
            <a:r>
              <a:rPr lang="en-US" altLang="en-US" sz="2400">
                <a:latin typeface="Times New Roman" panose="02020603050405020304" pitchFamily="18" charset="0"/>
                <a:cs typeface="Times New Roman" panose="02020603050405020304" pitchFamily="18" charset="0"/>
              </a:rPr>
              <a:t>ỢNG THỜ H</a:t>
            </a:r>
            <a:r>
              <a:rPr lang="vi-VN" altLang="en-US" sz="2400">
                <a:latin typeface="Times New Roman" panose="02020603050405020304" pitchFamily="18" charset="0"/>
                <a:cs typeface="Times New Roman" panose="02020603050405020304" pitchFamily="18" charset="0"/>
              </a:rPr>
              <a:t>Ư</a:t>
            </a:r>
            <a:r>
              <a:rPr lang="en-US" altLang="en-US" sz="2400">
                <a:latin typeface="Times New Roman" panose="02020603050405020304" pitchFamily="18" charset="0"/>
                <a:cs typeface="Times New Roman" panose="02020603050405020304" pitchFamily="18" charset="0"/>
              </a:rPr>
              <a:t>NG </a:t>
            </a:r>
            <a:r>
              <a:rPr lang="vi-VN" altLang="en-US" sz="2400">
                <a:latin typeface="Times New Roman" panose="02020603050405020304" pitchFamily="18" charset="0"/>
                <a:cs typeface="Times New Roman" panose="02020603050405020304" pitchFamily="18" charset="0"/>
              </a:rPr>
              <a:t>Đ</a:t>
            </a:r>
            <a:r>
              <a:rPr lang="en-US" altLang="en-US" sz="2400">
                <a:latin typeface="Times New Roman" panose="02020603050405020304" pitchFamily="18" charset="0"/>
                <a:cs typeface="Times New Roman" panose="02020603050405020304" pitchFamily="18" charset="0"/>
              </a:rPr>
              <a:t>ẠO </a:t>
            </a:r>
            <a:r>
              <a:rPr lang="vi-VN" altLang="en-US" sz="2400">
                <a:latin typeface="Times New Roman" panose="02020603050405020304" pitchFamily="18" charset="0"/>
                <a:cs typeface="Times New Roman" panose="02020603050405020304" pitchFamily="18" charset="0"/>
              </a:rPr>
              <a:t>Đ</a:t>
            </a:r>
            <a:r>
              <a:rPr lang="en-US" altLang="en-US" sz="2400">
                <a:latin typeface="Times New Roman" panose="02020603050405020304" pitchFamily="18" charset="0"/>
                <a:cs typeface="Times New Roman" panose="02020603050405020304" pitchFamily="18" charset="0"/>
              </a:rPr>
              <a:t>ẠI V</a:t>
            </a:r>
            <a:r>
              <a:rPr lang="vi-VN" altLang="en-US" sz="2400">
                <a:latin typeface="Times New Roman" panose="02020603050405020304" pitchFamily="18" charset="0"/>
                <a:cs typeface="Times New Roman" panose="02020603050405020304" pitchFamily="18" charset="0"/>
              </a:rPr>
              <a:t>ƯƠ</a:t>
            </a:r>
            <a:r>
              <a:rPr lang="en-US" altLang="en-US" sz="2400">
                <a:latin typeface="Times New Roman" panose="02020603050405020304" pitchFamily="18" charset="0"/>
                <a:cs typeface="Times New Roman" panose="02020603050405020304" pitchFamily="18" charset="0"/>
              </a:rPr>
              <a:t>NG TRẦN QUỐC TUẤN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p:cNvSpPr/>
          <p:nvPr/>
        </p:nvSpPr>
        <p:spPr>
          <a:xfrm>
            <a:off x="1559719" y="1996679"/>
            <a:ext cx="9201150" cy="127516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0012" tIns="60007" rIns="120012" bIns="60007"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717550" lvl="1" indent="-26035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437005" lvl="2" indent="-52260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154555" lvl="3" indent="-78295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873375" lvl="4" indent="-104457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r>
              <a:rPr lang="en-US" sz="2800">
                <a:solidFill>
                  <a:srgbClr val="0000FF"/>
                </a:solidFill>
                <a:latin typeface="Times New Roman" panose="02020603050405020304" pitchFamily="18" charset="0"/>
                <a:cs typeface="Times New Roman" panose="02020603050405020304" pitchFamily="18" charset="0"/>
              </a:rPr>
              <a:t>Biết h</a:t>
            </a:r>
            <a:r>
              <a:rPr lang="vi-VN" sz="2800">
                <a:solidFill>
                  <a:srgbClr val="0000FF"/>
                </a:solidFill>
                <a:latin typeface="Times New Roman" panose="02020603050405020304" pitchFamily="18" charset="0"/>
                <a:cs typeface="Times New Roman" panose="02020603050405020304" pitchFamily="18" charset="0"/>
              </a:rPr>
              <a:t>oàn cảnh ra đời của nhà Trần </a:t>
            </a:r>
            <a:endParaRPr sz="2800" dirty="0">
              <a:solidFill>
                <a:srgbClr val="0000FF"/>
              </a:solidFill>
              <a:latin typeface="Times New Roman" panose="02020603050405020304" pitchFamily="18" charset="0"/>
              <a:cs typeface="Times New Roman" panose="02020603050405020304" pitchFamily="18" charset="0"/>
            </a:endParaRPr>
          </a:p>
        </p:txBody>
      </p:sp>
      <p:sp>
        <p:nvSpPr>
          <p:cNvPr id="18" name="Rectangle: Rounded Corners 22"/>
          <p:cNvSpPr/>
          <p:nvPr/>
        </p:nvSpPr>
        <p:spPr>
          <a:xfrm>
            <a:off x="1459706" y="3493806"/>
            <a:ext cx="9301163" cy="176399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0012" tIns="60007" rIns="120012" bIns="60007" anchor="ctr"/>
          <a:lstStyle/>
          <a:p>
            <a:pPr defTabSz="685800">
              <a:defRPr/>
            </a:pPr>
            <a:r>
              <a:rPr lang="en-US" sz="2800" i="1">
                <a:solidFill>
                  <a:srgbClr val="0000FF"/>
                </a:solidFill>
                <a:latin typeface="Times New Roman" panose="02020603050405020304" pitchFamily="18" charset="0"/>
                <a:cs typeface="Times New Roman" panose="02020603050405020304" pitchFamily="18" charset="0"/>
              </a:rPr>
              <a:t> </a:t>
            </a:r>
            <a:endParaRPr lang="vi-VN" sz="2800" i="1" dirty="0">
              <a:solidFill>
                <a:srgbClr val="0000FF"/>
              </a:solidFill>
              <a:latin typeface="Times New Roman" panose="02020603050405020304" pitchFamily="18" charset="0"/>
              <a:cs typeface="Times New Roman" panose="02020603050405020304" pitchFamily="18" charset="0"/>
            </a:endParaRPr>
          </a:p>
        </p:txBody>
      </p:sp>
      <p:sp>
        <p:nvSpPr>
          <p:cNvPr id="61445" name="Rectangle 2"/>
          <p:cNvSpPr/>
          <p:nvPr/>
        </p:nvSpPr>
        <p:spPr>
          <a:xfrm>
            <a:off x="1736342" y="3687469"/>
            <a:ext cx="8720137" cy="1413848"/>
          </a:xfrm>
          <a:prstGeom prst="rect">
            <a:avLst/>
          </a:prstGeom>
          <a:noFill/>
          <a:ln w="9525">
            <a:noFill/>
          </a:ln>
        </p:spPr>
        <p:txBody>
          <a:bodyPr wrap="square" lIns="120012" tIns="60007" rIns="120012" bIns="60007" anchor="ctr" anchorCtr="0">
            <a:spAutoFit/>
          </a:bodyPr>
          <a:lstStyle/>
          <a:p>
            <a:pPr eaLnBrk="1" hangingPunct="1">
              <a:buNone/>
            </a:pPr>
            <a:r>
              <a:rPr sz="2800" b="1">
                <a:solidFill>
                  <a:srgbClr val="0000FF"/>
                </a:solidFill>
                <a:latin typeface="Times New Roman" panose="02020603050405020304" pitchFamily="18" charset="0"/>
                <a:cs typeface="Times New Roman" panose="02020603050405020304" pitchFamily="18" charset="0"/>
              </a:rPr>
              <a:t> </a:t>
            </a:r>
            <a:r>
              <a:rPr lang="vi-VN" sz="2800">
                <a:solidFill>
                  <a:srgbClr val="0000FF"/>
                </a:solidFill>
                <a:latin typeface="Times New Roman" panose="02020603050405020304" pitchFamily="18" charset="0"/>
                <a:cs typeface="Times New Roman" panose="02020603050405020304" pitchFamily="18" charset="0"/>
              </a:rPr>
              <a:t>Về cơ bản nhà Trần cũng như nhà Lý về tổ chức nhà nước, luật pháp và quân đội. Đặc biệt là mối quan hệ giữa vua với quan, vua với dân rất gần gũi nhau.</a:t>
            </a:r>
            <a:endParaRPr sz="2800" b="1"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4413902" y="914457"/>
            <a:ext cx="3365018" cy="666592"/>
          </a:xfrm>
          <a:prstGeom prst="rect">
            <a:avLst/>
          </a:prstGeom>
          <a:noFill/>
        </p:spPr>
        <p:txBody>
          <a:bodyPr wrap="none" lIns="120012" tIns="60007" rIns="120012" bIns="6000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800">
              <a:defRPr/>
            </a:pPr>
            <a:r>
              <a:rPr lang="en-US" sz="3544" b="1">
                <a:ln w="11430"/>
                <a:solidFill>
                  <a:srgbClr val="FF0000"/>
                </a:solidFill>
                <a:effectLst>
                  <a:outerShdw blurRad="50800" dist="39000" dir="5460000" algn="tl">
                    <a:srgbClr val="000000">
                      <a:alpha val="38000"/>
                    </a:srgbClr>
                  </a:outerShdw>
                </a:effectLst>
                <a:latin typeface="Times New Roman" panose="02020603050405020304" pitchFamily="18" charset="0"/>
                <a:cs typeface="+mn-cs"/>
              </a:rPr>
              <a:t>Yêu cầu cần đạt</a:t>
            </a:r>
          </a:p>
        </p:txBody>
      </p:sp>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49932" y="2163183"/>
            <a:ext cx="813093" cy="813093"/>
          </a:xfrm>
          <a:prstGeom prst="rect">
            <a:avLst/>
          </a:prstGeom>
        </p:spPr>
      </p:pic>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26568" y="3715604"/>
            <a:ext cx="813093" cy="813093"/>
          </a:xfrm>
          <a:prstGeom prst="rect">
            <a:avLst/>
          </a:prstGeom>
        </p:spPr>
      </p:pic>
    </p:spTree>
    <p:extLst>
      <p:ext uri="{BB962C8B-B14F-4D97-AF65-F5344CB8AC3E}">
        <p14:creationId xmlns:p14="http://schemas.microsoft.com/office/powerpoint/2010/main" val="205740486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思想气泡: 云 38">
            <a:extLst>
              <a:ext uri="{FF2B5EF4-FFF2-40B4-BE49-F238E27FC236}">
                <a16:creationId xmlns:a16="http://schemas.microsoft.com/office/drawing/2014/main" id="{AE1FF61B-0CC7-4F80-AEBF-27D720A16A81}"/>
              </a:ext>
            </a:extLst>
          </p:cNvPr>
          <p:cNvSpPr/>
          <p:nvPr/>
        </p:nvSpPr>
        <p:spPr>
          <a:xfrm>
            <a:off x="3124200" y="1847583"/>
            <a:ext cx="6724650" cy="2689225"/>
          </a:xfrm>
          <a:prstGeom prst="cloudCallout">
            <a:avLst>
              <a:gd name="adj1" fmla="val -49777"/>
              <a:gd name="adj2" fmla="val 4337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latin typeface="字魂59号-创粗黑" panose="00000500000000000000" pitchFamily="2" charset="-122"/>
                <a:ea typeface="字魂59号-创粗黑" panose="00000500000000000000" pitchFamily="2" charset="-122"/>
              </a:rPr>
              <a:t>L</a:t>
            </a:r>
            <a:endParaRPr lang="zh-CN" altLang="en-US" sz="3600" dirty="0">
              <a:latin typeface="字魂59号-创粗黑" panose="00000500000000000000" pitchFamily="2" charset="-122"/>
              <a:ea typeface="字魂59号-创粗黑" panose="00000500000000000000" pitchFamily="2" charset="-122"/>
            </a:endParaRPr>
          </a:p>
        </p:txBody>
      </p:sp>
      <p:sp>
        <p:nvSpPr>
          <p:cNvPr id="3077" name="TextBox 2"/>
          <p:cNvSpPr txBox="1">
            <a:spLocks noChangeArrowheads="1"/>
          </p:cNvSpPr>
          <p:nvPr/>
        </p:nvSpPr>
        <p:spPr bwMode="auto">
          <a:xfrm>
            <a:off x="1489076" y="671513"/>
            <a:ext cx="354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i="1">
                <a:solidFill>
                  <a:schemeClr val="bg1"/>
                </a:solidFill>
                <a:latin typeface="Times New Roman" panose="02020603050405020304" pitchFamily="18" charset="0"/>
                <a:cs typeface="Times New Roman" panose="02020603050405020304" pitchFamily="18" charset="0"/>
              </a:rPr>
              <a:t>GV: Nguyễn Thị Liểu</a:t>
            </a:r>
          </a:p>
        </p:txBody>
      </p:sp>
      <p:sp>
        <p:nvSpPr>
          <p:cNvPr id="6" name="Rectangle 5">
            <a:extLst>
              <a:ext uri="{FF2B5EF4-FFF2-40B4-BE49-F238E27FC236}">
                <a16:creationId xmlns:a16="http://schemas.microsoft.com/office/drawing/2014/main" id="{C079A8F7-2D6A-4617-BE81-0FBF476CE67C}"/>
              </a:ext>
            </a:extLst>
          </p:cNvPr>
          <p:cNvSpPr/>
          <p:nvPr/>
        </p:nvSpPr>
        <p:spPr>
          <a:xfrm>
            <a:off x="4304932" y="2438400"/>
            <a:ext cx="3937617" cy="108491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600" b="1">
                <a:ln/>
                <a:solidFill>
                  <a:srgbClr val="FF0000"/>
                </a:solidFill>
                <a:latin typeface="UTM A&amp;S Graceland" panose="02040603050506020204" pitchFamily="18" charset="0"/>
                <a:cs typeface="Times New Roman" panose="02020603050405020304" pitchFamily="18" charset="0"/>
              </a:rPr>
              <a:t>VẬN DỤNG</a:t>
            </a:r>
            <a:endParaRPr lang="en-US" sz="6600" b="1" dirty="0">
              <a:ln/>
              <a:solidFill>
                <a:srgbClr val="FF0000"/>
              </a:solidFill>
              <a:latin typeface="UTM A&amp;S Graceland"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146817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124200" y="990600"/>
            <a:ext cx="5981700" cy="58420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rPr>
              <a:t>Trò chơi: Ai nhanh, Ai đúng</a:t>
            </a:r>
          </a:p>
        </p:txBody>
      </p:sp>
      <p:sp>
        <p:nvSpPr>
          <p:cNvPr id="5" name="Text Box 238"/>
          <p:cNvSpPr txBox="1">
            <a:spLocks noChangeArrowheads="1"/>
          </p:cNvSpPr>
          <p:nvPr/>
        </p:nvSpPr>
        <p:spPr bwMode="auto">
          <a:xfrm>
            <a:off x="1752600" y="2362201"/>
            <a:ext cx="891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Đây là tên một chức quan tuyển mộ người đi khẩn hoang ở thời nhà Trần?</a:t>
            </a:r>
          </a:p>
        </p:txBody>
      </p:sp>
      <p:sp>
        <p:nvSpPr>
          <p:cNvPr id="6" name="Text Box 238"/>
          <p:cNvSpPr txBox="1">
            <a:spLocks noChangeArrowheads="1"/>
          </p:cNvSpPr>
          <p:nvPr/>
        </p:nvSpPr>
        <p:spPr bwMode="auto">
          <a:xfrm>
            <a:off x="1828800" y="3417889"/>
            <a:ext cx="2971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Đồn điền sứ </a:t>
            </a:r>
          </a:p>
        </p:txBody>
      </p:sp>
      <p:sp>
        <p:nvSpPr>
          <p:cNvPr id="7" name="Text Box 239"/>
          <p:cNvSpPr txBox="1">
            <a:spLocks noChangeArrowheads="1"/>
          </p:cNvSpPr>
          <p:nvPr/>
        </p:nvSpPr>
        <p:spPr bwMode="auto">
          <a:xfrm>
            <a:off x="1600200" y="2311400"/>
            <a:ext cx="982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2. Lý Huệ Tông truyền ngôi cho con gái tên là gì?</a:t>
            </a:r>
          </a:p>
        </p:txBody>
      </p:sp>
      <p:sp>
        <p:nvSpPr>
          <p:cNvPr id="8" name="Text Box 238"/>
          <p:cNvSpPr txBox="1">
            <a:spLocks noChangeArrowheads="1"/>
          </p:cNvSpPr>
          <p:nvPr/>
        </p:nvSpPr>
        <p:spPr bwMode="auto">
          <a:xfrm>
            <a:off x="4876800" y="3352800"/>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Lý Chiêu Hoàng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grpId="1" nodeType="clickEffect">
                                  <p:stCondLst>
                                    <p:cond delay="0"/>
                                  </p:stCondLst>
                                  <p:childTnLst>
                                    <p:animEffect transition="out" filter="diamond(i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heckerboard(across)">
                                      <p:cBhvr>
                                        <p:cTn id="35" dur="5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xit" presetSubtype="16" fill="hold" grpId="1" nodeType="clickEffect">
                                  <p:stCondLst>
                                    <p:cond delay="0"/>
                                  </p:stCondLst>
                                  <p:childTnLst>
                                    <p:animEffect transition="out" filter="diamond(in)">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6" grpId="0"/>
      <p:bldP spid="6" grpId="1"/>
      <p:bldP spid="7" grpId="0"/>
      <p:bldP spid="7" grpId="1"/>
      <p:bldP spid="8" grpId="0"/>
      <p:bldP spid="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40"/>
          <p:cNvSpPr txBox="1">
            <a:spLocks noChangeArrowheads="1"/>
          </p:cNvSpPr>
          <p:nvPr/>
        </p:nvSpPr>
        <p:spPr bwMode="auto">
          <a:xfrm>
            <a:off x="1752600" y="2590801"/>
            <a:ext cx="8001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3.Tên của chức quan trông coi việc đắp đê và bảo vệ đê điều, từ gồm 6 chữ cái?</a:t>
            </a:r>
          </a:p>
        </p:txBody>
      </p:sp>
      <p:sp>
        <p:nvSpPr>
          <p:cNvPr id="7" name="Text Box 238"/>
          <p:cNvSpPr txBox="1">
            <a:spLocks noChangeArrowheads="1"/>
          </p:cNvSpPr>
          <p:nvPr/>
        </p:nvSpPr>
        <p:spPr bwMode="auto">
          <a:xfrm>
            <a:off x="4572000" y="3683000"/>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Hà Đê Sứ</a:t>
            </a:r>
          </a:p>
        </p:txBody>
      </p:sp>
      <p:sp>
        <p:nvSpPr>
          <p:cNvPr id="8" name="Rectangle 7"/>
          <p:cNvSpPr>
            <a:spLocks noChangeArrowheads="1"/>
          </p:cNvSpPr>
          <p:nvPr/>
        </p:nvSpPr>
        <p:spPr bwMode="auto">
          <a:xfrm>
            <a:off x="1752600" y="2590801"/>
            <a:ext cx="891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4. Các vua Trần đặt lệ nhường ngôi sớm cho con và tự xưng là gì? Từ gồm 15 chữ cái.</a:t>
            </a:r>
          </a:p>
        </p:txBody>
      </p:sp>
      <p:sp>
        <p:nvSpPr>
          <p:cNvPr id="9" name="Text Box 238"/>
          <p:cNvSpPr txBox="1">
            <a:spLocks noChangeArrowheads="1"/>
          </p:cNvSpPr>
          <p:nvPr/>
        </p:nvSpPr>
        <p:spPr bwMode="auto">
          <a:xfrm>
            <a:off x="4724400" y="3657600"/>
            <a:ext cx="419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Thái Thượng Hoàng</a:t>
            </a:r>
          </a:p>
        </p:txBody>
      </p:sp>
      <p:pic>
        <p:nvPicPr>
          <p:cNvPr id="2" name="Picture 1"/>
          <p:cNvPicPr>
            <a:picLocks noChangeAspect="1"/>
          </p:cNvPicPr>
          <p:nvPr/>
        </p:nvPicPr>
        <p:blipFill>
          <a:blip r:embed="rId2"/>
          <a:stretch>
            <a:fillRect/>
          </a:stretch>
        </p:blipFill>
        <p:spPr>
          <a:xfrm>
            <a:off x="3207760" y="990600"/>
            <a:ext cx="6005080" cy="8535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grpId="1" nodeType="clickEffect">
                                  <p:stCondLst>
                                    <p:cond delay="0"/>
                                  </p:stCondLst>
                                  <p:childTnLst>
                                    <p:animEffect transition="out" filter="diamond(i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1"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heckerboard(across)">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xit" presetSubtype="16" fill="hold" grpId="1" nodeType="clickEffect">
                                  <p:stCondLst>
                                    <p:cond delay="0"/>
                                  </p:stCondLst>
                                  <p:childTnLst>
                                    <p:animEffect transition="out" filter="diamond(in)">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5" presetClass="exit" presetSubtype="10" fill="hold" grpId="0" nodeType="withEffect">
                                  <p:stCondLst>
                                    <p:cond delay="0"/>
                                  </p:stCondLst>
                                  <p:childTnLst>
                                    <p:animEffect transition="out" filter="checkerboard(across)">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42"/>
          <p:cNvSpPr txBox="1">
            <a:spLocks noChangeArrowheads="1"/>
          </p:cNvSpPr>
          <p:nvPr/>
        </p:nvSpPr>
        <p:spPr bwMode="auto">
          <a:xfrm>
            <a:off x="2438400" y="2514601"/>
            <a:ext cx="7924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5. Từ gồm 8 chữ cái: Đây là tên thật của vị vua đầu tiên thuộc triều Trần?</a:t>
            </a:r>
          </a:p>
        </p:txBody>
      </p:sp>
      <p:sp>
        <p:nvSpPr>
          <p:cNvPr id="6" name="Text Box 238"/>
          <p:cNvSpPr txBox="1">
            <a:spLocks noChangeArrowheads="1"/>
          </p:cNvSpPr>
          <p:nvPr/>
        </p:nvSpPr>
        <p:spPr bwMode="auto">
          <a:xfrm>
            <a:off x="4724400" y="36576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Trần Cảnh</a:t>
            </a:r>
          </a:p>
        </p:txBody>
      </p:sp>
      <p:sp>
        <p:nvSpPr>
          <p:cNvPr id="7" name="Text Box 243"/>
          <p:cNvSpPr txBox="1">
            <a:spLocks noChangeArrowheads="1"/>
          </p:cNvSpPr>
          <p:nvPr/>
        </p:nvSpPr>
        <p:spPr bwMode="auto">
          <a:xfrm>
            <a:off x="2286000" y="2514601"/>
            <a:ext cx="7620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6. Tên một người có công khởi dựng sự nghiệp họ Trần. Từ gồm 9 chữ cái</a:t>
            </a:r>
          </a:p>
        </p:txBody>
      </p:sp>
      <p:sp>
        <p:nvSpPr>
          <p:cNvPr id="8" name="Text Box 238"/>
          <p:cNvSpPr txBox="1">
            <a:spLocks noChangeArrowheads="1"/>
          </p:cNvSpPr>
          <p:nvPr/>
        </p:nvSpPr>
        <p:spPr bwMode="auto">
          <a:xfrm>
            <a:off x="4953000" y="37338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Trần Thủ Độ</a:t>
            </a:r>
          </a:p>
        </p:txBody>
      </p:sp>
      <p:sp>
        <p:nvSpPr>
          <p:cNvPr id="9" name="Text Box 3"/>
          <p:cNvSpPr txBox="1">
            <a:spLocks noChangeArrowheads="1"/>
          </p:cNvSpPr>
          <p:nvPr/>
        </p:nvSpPr>
        <p:spPr bwMode="auto">
          <a:xfrm>
            <a:off x="3124200" y="990600"/>
            <a:ext cx="5981700" cy="58420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rPr>
              <a:t>Trò chơi: Ai nhanh, Ai đúng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grpId="1" nodeType="clickEffect">
                                  <p:stCondLst>
                                    <p:cond delay="0"/>
                                  </p:stCondLst>
                                  <p:childTnLst>
                                    <p:animEffect transition="out" filter="diamond(i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xit" presetSubtype="16" fill="hold" grpId="1" nodeType="clickEffect">
                                  <p:stCondLst>
                                    <p:cond delay="0"/>
                                  </p:stCondLst>
                                  <p:childTnLst>
                                    <p:animEffect transition="out" filter="diamond(in)">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5" presetClass="exit" presetSubtype="10" fill="hold" grpId="1" nodeType="withEffect">
                                  <p:stCondLst>
                                    <p:cond delay="0"/>
                                  </p:stCondLst>
                                  <p:childTnLst>
                                    <p:animEffect transition="out" filter="checkerboard(across)">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diamond(in)">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44"/>
          <p:cNvSpPr txBox="1">
            <a:spLocks noChangeArrowheads="1"/>
          </p:cNvSpPr>
          <p:nvPr/>
        </p:nvSpPr>
        <p:spPr bwMode="auto">
          <a:xfrm>
            <a:off x="2209800" y="2362201"/>
            <a:ext cx="8229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7. Từ gồm 12 chữ cái, tên một chức quan chăm lo, khuyến khích nông dân sản xuất?</a:t>
            </a:r>
          </a:p>
        </p:txBody>
      </p:sp>
      <p:sp>
        <p:nvSpPr>
          <p:cNvPr id="7" name="Text Box 238"/>
          <p:cNvSpPr txBox="1">
            <a:spLocks noChangeArrowheads="1"/>
          </p:cNvSpPr>
          <p:nvPr/>
        </p:nvSpPr>
        <p:spPr bwMode="auto">
          <a:xfrm>
            <a:off x="4953000" y="37338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Khuyến nông sứ</a:t>
            </a:r>
          </a:p>
        </p:txBody>
      </p:sp>
      <p:sp>
        <p:nvSpPr>
          <p:cNvPr id="8" name="Text Box 3"/>
          <p:cNvSpPr txBox="1">
            <a:spLocks noChangeArrowheads="1"/>
          </p:cNvSpPr>
          <p:nvPr/>
        </p:nvSpPr>
        <p:spPr bwMode="auto">
          <a:xfrm>
            <a:off x="3124200" y="990600"/>
            <a:ext cx="5981700" cy="58420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rPr>
              <a:t>Trò chơi: Ai nhanh, Ai đúng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xit" presetSubtype="16" fill="hold" grpId="1" nodeType="clickEffect">
                                  <p:stCondLst>
                                    <p:cond delay="0"/>
                                  </p:stCondLst>
                                  <p:childTnLst>
                                    <p:animEffect transition="out" filter="diamond(i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8" presetClass="exit" presetSubtype="16" fill="hold" grpId="1" nodeType="withEffect">
                                  <p:stCondLst>
                                    <p:cond delay="0"/>
                                  </p:stCondLst>
                                  <p:childTnLst>
                                    <p:animEffect transition="out" filter="diamond(in)">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amond(i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976532" y="914400"/>
            <a:ext cx="10591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4000" b="1">
                <a:solidFill>
                  <a:srgbClr val="FF0000"/>
                </a:solidFill>
                <a:latin typeface="Times New Roman" panose="02020603050405020304" pitchFamily="18" charset="0"/>
                <a:cs typeface="Times New Roman" panose="02020603050405020304" pitchFamily="18" charset="0"/>
              </a:rPr>
              <a:t>Câu 1: Tr</a:t>
            </a:r>
            <a:r>
              <a:rPr lang="vi-VN" altLang="en-US" sz="4000" b="1">
                <a:solidFill>
                  <a:srgbClr val="FF0000"/>
                </a:solidFill>
                <a:latin typeface="Times New Roman" panose="02020603050405020304" pitchFamily="18" charset="0"/>
                <a:cs typeface="Times New Roman" panose="02020603050405020304" pitchFamily="18" charset="0"/>
              </a:rPr>
              <a:t>ư</a:t>
            </a:r>
            <a:r>
              <a:rPr lang="en-US" altLang="en-US" sz="4000" b="1">
                <a:solidFill>
                  <a:srgbClr val="FF0000"/>
                </a:solidFill>
                <a:latin typeface="Times New Roman" panose="02020603050405020304" pitchFamily="18" charset="0"/>
                <a:cs typeface="Times New Roman" panose="02020603050405020304" pitchFamily="18" charset="0"/>
              </a:rPr>
              <a:t>ớc nguy c</a:t>
            </a:r>
            <a:r>
              <a:rPr lang="vi-VN" altLang="en-US" sz="4000" b="1">
                <a:solidFill>
                  <a:srgbClr val="FF0000"/>
                </a:solidFill>
                <a:latin typeface="Times New Roman" panose="02020603050405020304" pitchFamily="18" charset="0"/>
                <a:cs typeface="Times New Roman" panose="02020603050405020304" pitchFamily="18" charset="0"/>
              </a:rPr>
              <a:t>ơ</a:t>
            </a:r>
            <a:r>
              <a:rPr lang="en-US" altLang="en-US" sz="4000" b="1">
                <a:solidFill>
                  <a:srgbClr val="FF0000"/>
                </a:solidFill>
                <a:latin typeface="Times New Roman" panose="02020603050405020304" pitchFamily="18" charset="0"/>
                <a:cs typeface="Times New Roman" panose="02020603050405020304" pitchFamily="18" charset="0"/>
              </a:rPr>
              <a:t> bị quân Tống xâm l</a:t>
            </a:r>
            <a:r>
              <a:rPr lang="vi-VN" altLang="en-US" sz="4000" b="1">
                <a:solidFill>
                  <a:srgbClr val="FF0000"/>
                </a:solidFill>
                <a:latin typeface="Times New Roman" panose="02020603050405020304" pitchFamily="18" charset="0"/>
                <a:cs typeface="Times New Roman" panose="02020603050405020304" pitchFamily="18" charset="0"/>
              </a:rPr>
              <a:t>ư</a:t>
            </a:r>
            <a:r>
              <a:rPr lang="en-US" altLang="en-US" sz="4000" b="1">
                <a:solidFill>
                  <a:srgbClr val="FF0000"/>
                </a:solidFill>
                <a:latin typeface="Times New Roman" panose="02020603050405020304" pitchFamily="18" charset="0"/>
                <a:cs typeface="Times New Roman" panose="02020603050405020304" pitchFamily="18" charset="0"/>
              </a:rPr>
              <a:t>ợc, Lý Th</a:t>
            </a:r>
            <a:r>
              <a:rPr lang="vi-VN" altLang="en-US" sz="4000" b="1">
                <a:solidFill>
                  <a:srgbClr val="FF0000"/>
                </a:solidFill>
                <a:latin typeface="Times New Roman" panose="02020603050405020304" pitchFamily="18" charset="0"/>
                <a:cs typeface="Times New Roman" panose="02020603050405020304" pitchFamily="18" charset="0"/>
              </a:rPr>
              <a:t>ư</a:t>
            </a:r>
            <a:r>
              <a:rPr lang="en-US" altLang="en-US" sz="4000" b="1">
                <a:solidFill>
                  <a:srgbClr val="FF0000"/>
                </a:solidFill>
                <a:latin typeface="Times New Roman" panose="02020603050405020304" pitchFamily="18" charset="0"/>
                <a:cs typeface="Times New Roman" panose="02020603050405020304" pitchFamily="18" charset="0"/>
              </a:rPr>
              <a:t>ờng Kiệt </a:t>
            </a:r>
            <a:r>
              <a:rPr lang="vi-VN" altLang="en-US" sz="4000" b="1">
                <a:solidFill>
                  <a:srgbClr val="FF0000"/>
                </a:solidFill>
                <a:latin typeface="Times New Roman" panose="02020603050405020304" pitchFamily="18" charset="0"/>
                <a:cs typeface="Times New Roman" panose="02020603050405020304" pitchFamily="18" charset="0"/>
              </a:rPr>
              <a:t>đ</a:t>
            </a:r>
            <a:r>
              <a:rPr lang="en-US" altLang="en-US" sz="4000" b="1">
                <a:solidFill>
                  <a:srgbClr val="FF0000"/>
                </a:solidFill>
                <a:latin typeface="Times New Roman" panose="02020603050405020304" pitchFamily="18" charset="0"/>
                <a:cs typeface="Times New Roman" panose="02020603050405020304" pitchFamily="18" charset="0"/>
              </a:rPr>
              <a:t>ã làm gì?</a:t>
            </a:r>
          </a:p>
          <a:p>
            <a:pPr algn="ctr" eaLnBrk="1" hangingPunct="1">
              <a:buFontTx/>
              <a:buNone/>
            </a:pPr>
            <a:endParaRPr lang="en-US" altLang="en-US" sz="3600" b="1">
              <a:solidFill>
                <a:srgbClr val="FF0000"/>
              </a:solidFill>
              <a:latin typeface="VNI-Times" pitchFamily="2" charset="0"/>
              <a:cs typeface="Times New Roman" panose="02020603050405020304" pitchFamily="18" charset="0"/>
            </a:endParaRPr>
          </a:p>
        </p:txBody>
      </p:sp>
      <p:sp>
        <p:nvSpPr>
          <p:cNvPr id="6" name="Text Box 10"/>
          <p:cNvSpPr txBox="1">
            <a:spLocks noChangeArrowheads="1"/>
          </p:cNvSpPr>
          <p:nvPr/>
        </p:nvSpPr>
        <p:spPr bwMode="auto">
          <a:xfrm>
            <a:off x="990600" y="2590800"/>
            <a:ext cx="10591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=&gt; Lý Thường Kiệt chia quân thành 2 đạo quân thủy, bộ bất ngờ đánh vào nơi tập trung quân lương của Nhà Tống ở Ung Châu, Khâm Châu, Liêm Châu rồi rút về.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00200" y="3276600"/>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a:solidFill>
                  <a:srgbClr val="0033CC"/>
                </a:solidFill>
                <a:latin typeface="Times New Roman" panose="02020603050405020304" pitchFamily="18" charset="0"/>
                <a:cs typeface="Times New Roman" panose="02020603050405020304" pitchFamily="18" charset="0"/>
              </a:rPr>
              <a:t>- Chuẩn bị bài 13: Nhà Trần và việc đắp đê</a:t>
            </a:r>
          </a:p>
        </p:txBody>
      </p:sp>
      <p:sp>
        <p:nvSpPr>
          <p:cNvPr id="2" name="Rectangle 1"/>
          <p:cNvSpPr/>
          <p:nvPr/>
        </p:nvSpPr>
        <p:spPr>
          <a:xfrm>
            <a:off x="1816835" y="1143000"/>
            <a:ext cx="848213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a:ln/>
                <a:solidFill>
                  <a:srgbClr val="FF0000"/>
                </a:solidFill>
                <a:effectLst/>
                <a:latin typeface="Times New Roman" panose="02020603050405020304" pitchFamily="18" charset="0"/>
                <a:cs typeface="Times New Roman" panose="02020603050405020304" pitchFamily="18" charset="0"/>
              </a:rPr>
              <a:t>NHIỆM VỤ SAU BÀI HỌC</a:t>
            </a:r>
          </a:p>
        </p:txBody>
      </p:sp>
      <p:sp>
        <p:nvSpPr>
          <p:cNvPr id="4" name="TextBox 3"/>
          <p:cNvSpPr txBox="1"/>
          <p:nvPr/>
        </p:nvSpPr>
        <p:spPr>
          <a:xfrm>
            <a:off x="1600200" y="2514600"/>
            <a:ext cx="8534400" cy="523220"/>
          </a:xfrm>
          <a:prstGeom prst="rect">
            <a:avLst/>
          </a:prstGeom>
          <a:noFill/>
        </p:spPr>
        <p:txBody>
          <a:bodyPr wrap="square" rtlCol="0">
            <a:spAutoFit/>
          </a:bodyPr>
          <a:lstStyle/>
          <a:p>
            <a:r>
              <a:rPr lang="en-US" sz="2800" b="1">
                <a:solidFill>
                  <a:srgbClr val="0000FF"/>
                </a:solidFill>
                <a:latin typeface="Times New Roman" panose="02020603050405020304" pitchFamily="18" charset="0"/>
                <a:cs typeface="Times New Roman" panose="02020603050405020304" pitchFamily="18" charset="0"/>
              </a:rPr>
              <a:t>- Tìm hiểu và kể tên các đời vua nhà Trần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6824"/>
            <a:ext cx="10058400" cy="6250173"/>
          </a:xfrm>
          <a:prstGeom prst="rect">
            <a:avLst/>
          </a:prstGeom>
          <a:noFill/>
        </p:spPr>
        <p:txBody>
          <a:bodyPr wrap="square">
            <a:spAutoFit/>
          </a:bodyPr>
          <a:lstStyle/>
          <a:p>
            <a:pPr algn="ctr">
              <a:lnSpc>
                <a:spcPct val="150000"/>
              </a:lnSpc>
              <a:defRPr/>
            </a:pPr>
            <a:r>
              <a:rPr lang="en-US" sz="2700" b="1" dirty="0" err="1">
                <a:solidFill>
                  <a:srgbClr val="FF0000"/>
                </a:solidFill>
                <a:latin typeface="Times New Roman" pitchFamily="18" charset="0"/>
                <a:cs typeface="Times New Roman" pitchFamily="18" charset="0"/>
              </a:rPr>
              <a:t>Lịch</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sử</a:t>
            </a:r>
            <a:endParaRPr lang="en-US" sz="2700" b="1" dirty="0">
              <a:solidFill>
                <a:srgbClr val="FF0000"/>
              </a:solidFill>
              <a:latin typeface="Times New Roman" pitchFamily="18" charset="0"/>
              <a:cs typeface="Times New Roman" pitchFamily="18" charset="0"/>
            </a:endParaRPr>
          </a:p>
          <a:p>
            <a:pPr algn="ctr">
              <a:lnSpc>
                <a:spcPct val="150000"/>
              </a:lnSpc>
              <a:defRPr/>
            </a:pPr>
            <a:r>
              <a:rPr lang="en-US" sz="2700" b="1" dirty="0" err="1">
                <a:solidFill>
                  <a:srgbClr val="FF0000"/>
                </a:solidFill>
                <a:latin typeface="Times New Roman" pitchFamily="18" charset="0"/>
                <a:cs typeface="Times New Roman" pitchFamily="18" charset="0"/>
              </a:rPr>
              <a:t>Bài</a:t>
            </a:r>
            <a:r>
              <a:rPr lang="en-US" sz="2700" b="1" dirty="0">
                <a:solidFill>
                  <a:srgbClr val="FF0000"/>
                </a:solidFill>
                <a:latin typeface="Times New Roman" pitchFamily="18" charset="0"/>
                <a:cs typeface="Times New Roman" pitchFamily="18" charset="0"/>
              </a:rPr>
              <a:t> 12: </a:t>
            </a:r>
            <a:r>
              <a:rPr lang="en-US" sz="2700" b="1" dirty="0" err="1">
                <a:solidFill>
                  <a:srgbClr val="FF0000"/>
                </a:solidFill>
                <a:latin typeface="Times New Roman" pitchFamily="18" charset="0"/>
                <a:cs typeface="Times New Roman" pitchFamily="18" charset="0"/>
              </a:rPr>
              <a:t>Nhà</a:t>
            </a:r>
            <a:r>
              <a:rPr lang="en-US" sz="2700" b="1" dirty="0">
                <a:solidFill>
                  <a:srgbClr val="FF0000"/>
                </a:solidFill>
                <a:latin typeface="Times New Roman" pitchFamily="18" charset="0"/>
                <a:cs typeface="Times New Roman" pitchFamily="18" charset="0"/>
              </a:rPr>
              <a:t> Trần thành lập</a:t>
            </a:r>
          </a:p>
          <a:p>
            <a:pPr marL="514350" indent="-514350">
              <a:lnSpc>
                <a:spcPct val="150000"/>
              </a:lnSpc>
              <a:buFontTx/>
              <a:buAutoNum type="arabicPeriod"/>
              <a:defRPr/>
            </a:pPr>
            <a:r>
              <a:rPr lang="en-US" sz="2700" b="1" dirty="0">
                <a:latin typeface="Times New Roman" pitchFamily="18" charset="0"/>
                <a:cs typeface="Times New Roman" pitchFamily="18" charset="0"/>
              </a:rPr>
              <a:t>Hoàn cảnh ra đời</a:t>
            </a:r>
          </a:p>
          <a:p>
            <a:pPr marL="457200" indent="-457200">
              <a:lnSpc>
                <a:spcPct val="150000"/>
              </a:lnSpc>
              <a:buFontTx/>
              <a:buChar char="-"/>
              <a:defRPr/>
            </a:pPr>
            <a:r>
              <a:rPr lang="en-US" sz="2700" b="1" dirty="0">
                <a:latin typeface="Times New Roman" pitchFamily="18" charset="0"/>
                <a:cs typeface="Times New Roman" pitchFamily="18" charset="0"/>
              </a:rPr>
              <a:t>Đầu năm 1226, Lý Chiêu Hoàng nhường ngôi cho chồng </a:t>
            </a:r>
          </a:p>
          <a:p>
            <a:pPr>
              <a:lnSpc>
                <a:spcPct val="150000"/>
              </a:lnSpc>
              <a:defRPr/>
            </a:pPr>
            <a:r>
              <a:rPr lang="en-US" sz="2700" b="1" dirty="0">
                <a:latin typeface="Times New Roman" pitchFamily="18" charset="0"/>
                <a:cs typeface="Times New Roman" pitchFamily="18" charset="0"/>
              </a:rPr>
              <a:t>là Trần Cảnh -&gt; Nhà Trần thành lập.</a:t>
            </a:r>
          </a:p>
          <a:p>
            <a:pPr>
              <a:lnSpc>
                <a:spcPct val="150000"/>
              </a:lnSpc>
              <a:defRPr/>
            </a:pPr>
            <a:r>
              <a:rPr lang="en-US" sz="2700" b="1" dirty="0">
                <a:latin typeface="Times New Roman" pitchFamily="18" charset="0"/>
                <a:cs typeface="Times New Roman" pitchFamily="18" charset="0"/>
              </a:rPr>
              <a:t>2. Nhà Trần xây dựng đất nước.</a:t>
            </a:r>
          </a:p>
          <a:p>
            <a:pPr marL="457200" indent="-457200">
              <a:lnSpc>
                <a:spcPct val="150000"/>
              </a:lnSpc>
              <a:buFontTx/>
              <a:buChar char="-"/>
              <a:defRPr/>
            </a:pPr>
            <a:r>
              <a:rPr lang="en-US" sz="2700" b="1" dirty="0">
                <a:latin typeface="Times New Roman" pitchFamily="18" charset="0"/>
                <a:cs typeface="Times New Roman" pitchFamily="18" charset="0"/>
              </a:rPr>
              <a:t>Chia nước thành 12 lộ -&gt; phủ -&gt; châu -&gt; huyện -&gt; xã</a:t>
            </a:r>
          </a:p>
          <a:p>
            <a:pPr marL="457200" indent="-457200">
              <a:lnSpc>
                <a:spcPct val="150000"/>
              </a:lnSpc>
              <a:buFontTx/>
              <a:buChar char="-"/>
              <a:defRPr/>
            </a:pPr>
            <a:r>
              <a:rPr lang="en-US" sz="2700" b="1" dirty="0">
                <a:latin typeface="Times New Roman" pitchFamily="18" charset="0"/>
                <a:cs typeface="Times New Roman" pitchFamily="18" charset="0"/>
              </a:rPr>
              <a:t>Đặt lệ nhường ngôi sớm cho con</a:t>
            </a:r>
          </a:p>
          <a:p>
            <a:pPr marL="457200" indent="-457200">
              <a:lnSpc>
                <a:spcPct val="150000"/>
              </a:lnSpc>
              <a:buFontTx/>
              <a:buChar char="-"/>
              <a:defRPr/>
            </a:pPr>
            <a:r>
              <a:rPr lang="en-US" sz="2700" b="1" dirty="0">
                <a:latin typeface="Times New Roman" pitchFamily="18" charset="0"/>
                <a:cs typeface="Times New Roman" pitchFamily="18" charset="0"/>
              </a:rPr>
              <a:t>Rất quan tâm đến việc phát triển nông nghiệp và phòng </a:t>
            </a:r>
            <a:r>
              <a:rPr lang="en-US" sz="2700" b="1" dirty="0" err="1">
                <a:latin typeface="Times New Roman" pitchFamily="18" charset="0"/>
                <a:cs typeface="Times New Roman" pitchFamily="18" charset="0"/>
              </a:rPr>
              <a:t>thủ</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đất</a:t>
            </a:r>
            <a:r>
              <a:rPr lang="en-US" sz="2700" b="1" dirty="0">
                <a:latin typeface="Times New Roman" pitchFamily="18" charset="0"/>
                <a:cs typeface="Times New Roman" pitchFamily="18" charset="0"/>
              </a:rPr>
              <a:t> nước</a:t>
            </a:r>
          </a:p>
        </p:txBody>
      </p:sp>
    </p:spTree>
    <p:extLst>
      <p:ext uri="{BB962C8B-B14F-4D97-AF65-F5344CB8AC3E}">
        <p14:creationId xmlns:p14="http://schemas.microsoft.com/office/powerpoint/2010/main" val="3377321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1600200" y="914400"/>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Nêu kết quả cuộc kháng chiến chống quân xâm lược Tống lần thứ hai?</a:t>
            </a:r>
          </a:p>
        </p:txBody>
      </p:sp>
      <p:sp>
        <p:nvSpPr>
          <p:cNvPr id="6" name="Text Box 9"/>
          <p:cNvSpPr txBox="1">
            <a:spLocks noChangeArrowheads="1"/>
          </p:cNvSpPr>
          <p:nvPr/>
        </p:nvSpPr>
        <p:spPr bwMode="auto">
          <a:xfrm>
            <a:off x="1143000" y="2438400"/>
            <a:ext cx="998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Times New Roman" panose="02020603050405020304" pitchFamily="18" charset="0"/>
                <a:cs typeface="Times New Roman" panose="02020603050405020304" pitchFamily="18" charset="0"/>
              </a:rPr>
              <a:t>=&gt; Quân Tống chết quá n</a:t>
            </a:r>
            <a:r>
              <a:rPr lang="vi-VN" altLang="en-US" sz="3600">
                <a:latin typeface="Times New Roman" panose="02020603050405020304" pitchFamily="18" charset="0"/>
                <a:cs typeface="Times New Roman" panose="02020603050405020304" pitchFamily="18" charset="0"/>
              </a:rPr>
              <a:t>ửa</a:t>
            </a:r>
            <a:r>
              <a:rPr lang="en-US" altLang="en-US" sz="3600">
                <a:latin typeface="Times New Roman" panose="02020603050405020304" pitchFamily="18" charset="0"/>
                <a:cs typeface="Times New Roman" panose="02020603050405020304" pitchFamily="18" charset="0"/>
              </a:rPr>
              <a:t> và phải rút về n</a:t>
            </a:r>
            <a:r>
              <a:rPr lang="vi-VN" altLang="en-US" sz="3600">
                <a:latin typeface="Times New Roman" panose="02020603050405020304" pitchFamily="18" charset="0"/>
                <a:cs typeface="Times New Roman" panose="02020603050405020304" pitchFamily="18" charset="0"/>
              </a:rPr>
              <a:t>ước</a:t>
            </a:r>
            <a:r>
              <a:rPr lang="en-US" altLang="en-US" sz="3600">
                <a:latin typeface="Times New Roman" panose="02020603050405020304" pitchFamily="18" charset="0"/>
                <a:cs typeface="Times New Roman" panose="02020603050405020304" pitchFamily="18" charset="0"/>
              </a:rPr>
              <a:t>, nền độc lập của n</a:t>
            </a:r>
            <a:r>
              <a:rPr lang="vi-VN" altLang="en-US" sz="3600">
                <a:latin typeface="Times New Roman" panose="02020603050405020304" pitchFamily="18" charset="0"/>
                <a:cs typeface="Times New Roman" panose="02020603050405020304" pitchFamily="18" charset="0"/>
              </a:rPr>
              <a:t>ước</a:t>
            </a:r>
            <a:r>
              <a:rPr lang="en-US" altLang="en-US" sz="3600">
                <a:latin typeface="Times New Roman" panose="02020603050405020304" pitchFamily="18" charset="0"/>
                <a:cs typeface="Times New Roman" panose="02020603050405020304" pitchFamily="18" charset="0"/>
              </a:rPr>
              <a:t> Đại Việt </a:t>
            </a:r>
            <a:r>
              <a:rPr lang="vi-VN" altLang="en-US" sz="3600">
                <a:latin typeface="Times New Roman" panose="02020603050405020304" pitchFamily="18" charset="0"/>
                <a:cs typeface="Times New Roman" panose="02020603050405020304" pitchFamily="18" charset="0"/>
              </a:rPr>
              <a:t>được</a:t>
            </a:r>
            <a:r>
              <a:rPr lang="en-US" altLang="en-US" sz="3600">
                <a:latin typeface="Times New Roman" panose="02020603050405020304" pitchFamily="18" charset="0"/>
                <a:cs typeface="Times New Roman" panose="02020603050405020304" pitchFamily="18" charset="0"/>
              </a:rPr>
              <a:t> gi</a:t>
            </a:r>
            <a:r>
              <a:rPr lang="vi-VN" altLang="en-US" sz="3600">
                <a:latin typeface="Times New Roman" panose="02020603050405020304" pitchFamily="18" charset="0"/>
                <a:cs typeface="Times New Roman" panose="02020603050405020304" pitchFamily="18" charset="0"/>
              </a:rPr>
              <a:t>ữ</a:t>
            </a:r>
            <a:r>
              <a:rPr lang="en-US" altLang="en-US" sz="3600">
                <a:latin typeface="Times New Roman" panose="02020603050405020304" pitchFamily="18" charset="0"/>
                <a:cs typeface="Times New Roman" panose="02020603050405020304" pitchFamily="18" charset="0"/>
              </a:rPr>
              <a:t> v</a:t>
            </a:r>
            <a:r>
              <a:rPr lang="vi-VN" altLang="en-US" sz="3600">
                <a:latin typeface="Times New Roman" panose="02020603050405020304" pitchFamily="18" charset="0"/>
                <a:cs typeface="Times New Roman" panose="02020603050405020304" pitchFamily="18" charset="0"/>
              </a:rPr>
              <a:t>ững</a:t>
            </a:r>
            <a:r>
              <a:rPr lang="en-US" altLang="en-US" sz="360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1066800" y="1143000"/>
            <a:ext cx="102108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dirty="0" err="1">
                <a:solidFill>
                  <a:srgbClr val="FF0000"/>
                </a:solidFill>
                <a:latin typeface="Times New Roman" panose="02020603050405020304" pitchFamily="18" charset="0"/>
                <a:cs typeface="Times New Roman" panose="02020603050405020304" pitchFamily="18" charset="0"/>
              </a:rPr>
              <a:t>Thứ</a:t>
            </a:r>
            <a:r>
              <a:rPr lang="en-US" altLang="en-US" sz="5400" dirty="0">
                <a:solidFill>
                  <a:srgbClr val="FF0000"/>
                </a:solidFill>
                <a:latin typeface="Times New Roman" panose="02020603050405020304" pitchFamily="18" charset="0"/>
                <a:cs typeface="Times New Roman" panose="02020603050405020304" pitchFamily="18" charset="0"/>
              </a:rPr>
              <a:t>      </a:t>
            </a:r>
            <a:r>
              <a:rPr lang="en-US" altLang="en-US" sz="5400" dirty="0" err="1">
                <a:solidFill>
                  <a:srgbClr val="FF0000"/>
                </a:solidFill>
                <a:latin typeface="Times New Roman" panose="02020603050405020304" pitchFamily="18" charset="0"/>
                <a:cs typeface="Times New Roman" panose="02020603050405020304" pitchFamily="18" charset="0"/>
              </a:rPr>
              <a:t>ngày</a:t>
            </a:r>
            <a:r>
              <a:rPr lang="en-US" altLang="en-US" sz="5400" dirty="0">
                <a:solidFill>
                  <a:srgbClr val="FF0000"/>
                </a:solidFill>
                <a:latin typeface="Times New Roman" panose="02020603050405020304" pitchFamily="18" charset="0"/>
                <a:cs typeface="Times New Roman" panose="02020603050405020304" pitchFamily="18" charset="0"/>
              </a:rPr>
              <a:t>    </a:t>
            </a:r>
            <a:r>
              <a:rPr lang="en-US" altLang="en-US" sz="5400" dirty="0" err="1">
                <a:solidFill>
                  <a:srgbClr val="FF0000"/>
                </a:solidFill>
                <a:latin typeface="Times New Roman" panose="02020603050405020304" pitchFamily="18" charset="0"/>
                <a:cs typeface="Times New Roman" panose="02020603050405020304" pitchFamily="18" charset="0"/>
              </a:rPr>
              <a:t>tháng</a:t>
            </a:r>
            <a:r>
              <a:rPr lang="en-US" altLang="en-US" sz="5400" dirty="0">
                <a:solidFill>
                  <a:srgbClr val="FF0000"/>
                </a:solidFill>
                <a:latin typeface="Times New Roman" panose="02020603050405020304" pitchFamily="18" charset="0"/>
                <a:cs typeface="Times New Roman" panose="02020603050405020304" pitchFamily="18" charset="0"/>
              </a:rPr>
              <a:t>    </a:t>
            </a:r>
            <a:r>
              <a:rPr lang="en-US" altLang="en-US" sz="5400" dirty="0" err="1">
                <a:solidFill>
                  <a:srgbClr val="FF0000"/>
                </a:solidFill>
                <a:latin typeface="Times New Roman" panose="02020603050405020304" pitchFamily="18" charset="0"/>
                <a:cs typeface="Times New Roman" panose="02020603050405020304" pitchFamily="18" charset="0"/>
              </a:rPr>
              <a:t>năm</a:t>
            </a:r>
            <a:r>
              <a:rPr lang="en-US" altLang="en-US" sz="5400" dirty="0">
                <a:solidFill>
                  <a:srgbClr val="FF0000"/>
                </a:solidFill>
                <a:latin typeface="Times New Roman" panose="02020603050405020304" pitchFamily="18" charset="0"/>
                <a:cs typeface="Times New Roman" panose="02020603050405020304" pitchFamily="18" charset="0"/>
              </a:rPr>
              <a:t> 2021</a:t>
            </a:r>
          </a:p>
          <a:p>
            <a:pPr algn="ctr">
              <a:spcBef>
                <a:spcPct val="0"/>
              </a:spcBef>
              <a:buFontTx/>
              <a:buNone/>
            </a:pPr>
            <a:r>
              <a:rPr lang="en-US" altLang="en-US" sz="5400" dirty="0" err="1">
                <a:solidFill>
                  <a:srgbClr val="FF0000"/>
                </a:solidFill>
                <a:latin typeface="Times New Roman" panose="02020603050405020304" pitchFamily="18" charset="0"/>
                <a:cs typeface="Times New Roman" panose="02020603050405020304" pitchFamily="18" charset="0"/>
              </a:rPr>
              <a:t>Lịch</a:t>
            </a:r>
            <a:r>
              <a:rPr lang="en-US" altLang="en-US" sz="5400" dirty="0">
                <a:solidFill>
                  <a:srgbClr val="FF0000"/>
                </a:solidFill>
                <a:latin typeface="Times New Roman" panose="02020603050405020304" pitchFamily="18" charset="0"/>
                <a:cs typeface="Times New Roman" panose="02020603050405020304" pitchFamily="18" charset="0"/>
              </a:rPr>
              <a:t> </a:t>
            </a:r>
            <a:r>
              <a:rPr lang="en-US" altLang="en-US" sz="5400" dirty="0" err="1">
                <a:solidFill>
                  <a:srgbClr val="FF0000"/>
                </a:solidFill>
                <a:latin typeface="Times New Roman" panose="02020603050405020304" pitchFamily="18" charset="0"/>
                <a:cs typeface="Times New Roman" panose="02020603050405020304" pitchFamily="18" charset="0"/>
              </a:rPr>
              <a:t>sử</a:t>
            </a:r>
            <a:endParaRPr lang="en-US" altLang="en-US" sz="5400" dirty="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5400" dirty="0" err="1">
                <a:solidFill>
                  <a:srgbClr val="FF0000"/>
                </a:solidFill>
                <a:latin typeface="Times New Roman" panose="02020603050405020304" pitchFamily="18" charset="0"/>
                <a:cs typeface="Times New Roman" panose="02020603050405020304" pitchFamily="18" charset="0"/>
              </a:rPr>
              <a:t>Nhà</a:t>
            </a:r>
            <a:r>
              <a:rPr lang="en-US" altLang="en-US" sz="5400" dirty="0">
                <a:solidFill>
                  <a:srgbClr val="FF0000"/>
                </a:solidFill>
                <a:latin typeface="Times New Roman" panose="02020603050405020304" pitchFamily="18" charset="0"/>
                <a:cs typeface="Times New Roman" panose="02020603050405020304" pitchFamily="18" charset="0"/>
              </a:rPr>
              <a:t> </a:t>
            </a:r>
            <a:r>
              <a:rPr lang="en-US" altLang="en-US" sz="5400" dirty="0" err="1">
                <a:solidFill>
                  <a:srgbClr val="FF0000"/>
                </a:solidFill>
                <a:latin typeface="Times New Roman" panose="02020603050405020304" pitchFamily="18" charset="0"/>
                <a:cs typeface="Times New Roman" panose="02020603050405020304" pitchFamily="18" charset="0"/>
              </a:rPr>
              <a:t>Trần</a:t>
            </a:r>
            <a:r>
              <a:rPr lang="en-US" altLang="en-US" sz="5400" dirty="0">
                <a:solidFill>
                  <a:srgbClr val="FF0000"/>
                </a:solidFill>
                <a:latin typeface="Times New Roman" panose="02020603050405020304" pitchFamily="18" charset="0"/>
                <a:cs typeface="Times New Roman" panose="02020603050405020304" pitchFamily="18" charset="0"/>
              </a:rPr>
              <a:t> </a:t>
            </a:r>
            <a:r>
              <a:rPr lang="en-US" altLang="en-US" sz="5400" dirty="0" err="1">
                <a:solidFill>
                  <a:srgbClr val="FF0000"/>
                </a:solidFill>
                <a:latin typeface="Times New Roman" panose="02020603050405020304" pitchFamily="18" charset="0"/>
                <a:cs typeface="Times New Roman" panose="02020603050405020304" pitchFamily="18" charset="0"/>
              </a:rPr>
              <a:t>thành</a:t>
            </a:r>
            <a:r>
              <a:rPr lang="en-US" altLang="en-US" sz="5400" dirty="0">
                <a:solidFill>
                  <a:srgbClr val="FF0000"/>
                </a:solidFill>
                <a:latin typeface="Times New Roman" panose="02020603050405020304" pitchFamily="18" charset="0"/>
                <a:cs typeface="Times New Roman" panose="02020603050405020304" pitchFamily="18" charset="0"/>
              </a:rPr>
              <a:t> </a:t>
            </a:r>
            <a:r>
              <a:rPr lang="en-US" altLang="en-US" sz="5400" dirty="0" err="1">
                <a:solidFill>
                  <a:srgbClr val="FF0000"/>
                </a:solidFill>
                <a:latin typeface="Times New Roman" panose="02020603050405020304" pitchFamily="18" charset="0"/>
                <a:cs typeface="Times New Roman" panose="02020603050405020304" pitchFamily="18" charset="0"/>
              </a:rPr>
              <a:t>lập</a:t>
            </a:r>
            <a:endParaRPr lang="en-US" altLang="en-US" sz="5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p:cNvSpPr/>
          <p:nvPr/>
        </p:nvSpPr>
        <p:spPr>
          <a:xfrm>
            <a:off x="1559719" y="1996679"/>
            <a:ext cx="9201150" cy="127516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0012" tIns="60007" rIns="120012" bIns="60007"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717550" lvl="1" indent="-26035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437005" lvl="2" indent="-52260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154555" lvl="3" indent="-78295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873375" lvl="4" indent="-104457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r>
              <a:rPr lang="en-US" sz="2800">
                <a:solidFill>
                  <a:srgbClr val="0000FF"/>
                </a:solidFill>
                <a:latin typeface="Times New Roman" panose="02020603050405020304" pitchFamily="18" charset="0"/>
                <a:cs typeface="Times New Roman" panose="02020603050405020304" pitchFamily="18" charset="0"/>
              </a:rPr>
              <a:t>Biết h</a:t>
            </a:r>
            <a:r>
              <a:rPr lang="vi-VN" sz="2800">
                <a:solidFill>
                  <a:srgbClr val="0000FF"/>
                </a:solidFill>
                <a:latin typeface="Times New Roman" panose="02020603050405020304" pitchFamily="18" charset="0"/>
                <a:cs typeface="Times New Roman" panose="02020603050405020304" pitchFamily="18" charset="0"/>
              </a:rPr>
              <a:t>oàn cảnh ra đời của nhà Trần </a:t>
            </a:r>
            <a:endParaRPr sz="2800" dirty="0">
              <a:solidFill>
                <a:srgbClr val="0000FF"/>
              </a:solidFill>
              <a:latin typeface="Times New Roman" panose="02020603050405020304" pitchFamily="18" charset="0"/>
              <a:cs typeface="Times New Roman" panose="02020603050405020304" pitchFamily="18" charset="0"/>
            </a:endParaRPr>
          </a:p>
        </p:txBody>
      </p:sp>
      <p:sp>
        <p:nvSpPr>
          <p:cNvPr id="18" name="Rectangle: Rounded Corners 22"/>
          <p:cNvSpPr/>
          <p:nvPr/>
        </p:nvSpPr>
        <p:spPr>
          <a:xfrm>
            <a:off x="1459706" y="3493806"/>
            <a:ext cx="9301163" cy="176399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0012" tIns="60007" rIns="120012" bIns="60007" anchor="ctr"/>
          <a:lstStyle/>
          <a:p>
            <a:pPr defTabSz="685800">
              <a:defRPr/>
            </a:pPr>
            <a:r>
              <a:rPr lang="en-US" sz="2800" i="1">
                <a:solidFill>
                  <a:srgbClr val="0000FF"/>
                </a:solidFill>
                <a:latin typeface="Times New Roman" panose="02020603050405020304" pitchFamily="18" charset="0"/>
                <a:cs typeface="Times New Roman" panose="02020603050405020304" pitchFamily="18" charset="0"/>
              </a:rPr>
              <a:t> </a:t>
            </a:r>
            <a:endParaRPr lang="vi-VN" sz="2800" i="1" dirty="0">
              <a:solidFill>
                <a:srgbClr val="0000FF"/>
              </a:solidFill>
              <a:latin typeface="Times New Roman" panose="02020603050405020304" pitchFamily="18" charset="0"/>
              <a:cs typeface="Times New Roman" panose="02020603050405020304" pitchFamily="18" charset="0"/>
            </a:endParaRPr>
          </a:p>
        </p:txBody>
      </p:sp>
      <p:sp>
        <p:nvSpPr>
          <p:cNvPr id="61445" name="Rectangle 2"/>
          <p:cNvSpPr/>
          <p:nvPr/>
        </p:nvSpPr>
        <p:spPr>
          <a:xfrm>
            <a:off x="1736342" y="3687469"/>
            <a:ext cx="8720137" cy="1413848"/>
          </a:xfrm>
          <a:prstGeom prst="rect">
            <a:avLst/>
          </a:prstGeom>
          <a:noFill/>
          <a:ln w="9525">
            <a:noFill/>
          </a:ln>
        </p:spPr>
        <p:txBody>
          <a:bodyPr wrap="square" lIns="120012" tIns="60007" rIns="120012" bIns="60007" anchor="ctr" anchorCtr="0">
            <a:spAutoFit/>
          </a:bodyPr>
          <a:lstStyle/>
          <a:p>
            <a:pPr eaLnBrk="1" hangingPunct="1">
              <a:buNone/>
            </a:pPr>
            <a:r>
              <a:rPr sz="2800" b="1">
                <a:solidFill>
                  <a:srgbClr val="0000FF"/>
                </a:solidFill>
                <a:latin typeface="Times New Roman" panose="02020603050405020304" pitchFamily="18" charset="0"/>
                <a:cs typeface="Times New Roman" panose="02020603050405020304" pitchFamily="18" charset="0"/>
              </a:rPr>
              <a:t> </a:t>
            </a:r>
            <a:r>
              <a:rPr lang="vi-VN" sz="2800">
                <a:solidFill>
                  <a:srgbClr val="0000FF"/>
                </a:solidFill>
                <a:latin typeface="Times New Roman" panose="02020603050405020304" pitchFamily="18" charset="0"/>
                <a:cs typeface="Times New Roman" panose="02020603050405020304" pitchFamily="18" charset="0"/>
              </a:rPr>
              <a:t>Về cơ bản nhà Trần cũng như nhà Lý về tổ chức nhà nước, luật pháp và quân đội. Đặc biệt là mối quan hệ giữa vua với quan, vua với dân rất gần gũi nhau.</a:t>
            </a:r>
            <a:endParaRPr sz="2800" b="1"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4413902" y="914457"/>
            <a:ext cx="3365018" cy="666592"/>
          </a:xfrm>
          <a:prstGeom prst="rect">
            <a:avLst/>
          </a:prstGeom>
          <a:noFill/>
        </p:spPr>
        <p:txBody>
          <a:bodyPr wrap="none" lIns="120012" tIns="60007" rIns="120012" bIns="6000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800">
              <a:defRPr/>
            </a:pPr>
            <a:r>
              <a:rPr lang="en-US" sz="3544" b="1">
                <a:ln w="11430"/>
                <a:solidFill>
                  <a:srgbClr val="FF0000"/>
                </a:solidFill>
                <a:effectLst>
                  <a:outerShdw blurRad="50800" dist="39000" dir="5460000" algn="tl">
                    <a:srgbClr val="000000">
                      <a:alpha val="38000"/>
                    </a:srgbClr>
                  </a:outerShdw>
                </a:effectLst>
                <a:latin typeface="Times New Roman" panose="02020603050405020304" pitchFamily="18" charset="0"/>
                <a:cs typeface="+mn-cs"/>
              </a:rPr>
              <a:t>Yêu cầu cần đạt</a:t>
            </a:r>
          </a:p>
        </p:txBody>
      </p:sp>
    </p:spTree>
    <p:extLst>
      <p:ext uri="{BB962C8B-B14F-4D97-AF65-F5344CB8AC3E}">
        <p14:creationId xmlns:p14="http://schemas.microsoft.com/office/powerpoint/2010/main" val="402987383"/>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思想气泡: 云 38">
            <a:extLst>
              <a:ext uri="{FF2B5EF4-FFF2-40B4-BE49-F238E27FC236}">
                <a16:creationId xmlns:a16="http://schemas.microsoft.com/office/drawing/2014/main" id="{AE1FF61B-0CC7-4F80-AEBF-27D720A16A81}"/>
              </a:ext>
            </a:extLst>
          </p:cNvPr>
          <p:cNvSpPr/>
          <p:nvPr/>
        </p:nvSpPr>
        <p:spPr>
          <a:xfrm>
            <a:off x="3124200" y="1847583"/>
            <a:ext cx="6724650" cy="2689225"/>
          </a:xfrm>
          <a:prstGeom prst="cloudCallout">
            <a:avLst>
              <a:gd name="adj1" fmla="val -49777"/>
              <a:gd name="adj2" fmla="val 4337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latin typeface="字魂59号-创粗黑" panose="00000500000000000000" pitchFamily="2" charset="-122"/>
                <a:ea typeface="字魂59号-创粗黑" panose="00000500000000000000" pitchFamily="2" charset="-122"/>
              </a:rPr>
              <a:t>L</a:t>
            </a:r>
            <a:endParaRPr lang="zh-CN" altLang="en-US" sz="3600" dirty="0">
              <a:latin typeface="字魂59号-创粗黑" panose="00000500000000000000" pitchFamily="2" charset="-122"/>
              <a:ea typeface="字魂59号-创粗黑" panose="00000500000000000000" pitchFamily="2" charset="-122"/>
            </a:endParaRPr>
          </a:p>
        </p:txBody>
      </p:sp>
      <p:sp>
        <p:nvSpPr>
          <p:cNvPr id="3077" name="TextBox 2"/>
          <p:cNvSpPr txBox="1">
            <a:spLocks noChangeArrowheads="1"/>
          </p:cNvSpPr>
          <p:nvPr/>
        </p:nvSpPr>
        <p:spPr bwMode="auto">
          <a:xfrm>
            <a:off x="1489076" y="671513"/>
            <a:ext cx="354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i="1">
                <a:solidFill>
                  <a:schemeClr val="bg1"/>
                </a:solidFill>
                <a:latin typeface="Times New Roman" panose="02020603050405020304" pitchFamily="18" charset="0"/>
                <a:cs typeface="Times New Roman" panose="02020603050405020304" pitchFamily="18" charset="0"/>
              </a:rPr>
              <a:t>GV: Nguyễn Thị Liểu</a:t>
            </a:r>
          </a:p>
        </p:txBody>
      </p:sp>
      <p:sp>
        <p:nvSpPr>
          <p:cNvPr id="6" name="Rectangle 5">
            <a:extLst>
              <a:ext uri="{FF2B5EF4-FFF2-40B4-BE49-F238E27FC236}">
                <a16:creationId xmlns:a16="http://schemas.microsoft.com/office/drawing/2014/main" id="{C079A8F7-2D6A-4617-BE81-0FBF476CE67C}"/>
              </a:ext>
            </a:extLst>
          </p:cNvPr>
          <p:cNvSpPr/>
          <p:nvPr/>
        </p:nvSpPr>
        <p:spPr>
          <a:xfrm>
            <a:off x="4321760" y="2438400"/>
            <a:ext cx="3903954" cy="108491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600" b="1">
                <a:ln/>
                <a:solidFill>
                  <a:srgbClr val="FF0000"/>
                </a:solidFill>
                <a:latin typeface="UTM A&amp;S Graceland" panose="02040603050506020204" pitchFamily="18" charset="0"/>
                <a:cs typeface="Times New Roman" panose="02020603050405020304" pitchFamily="18" charset="0"/>
              </a:rPr>
              <a:t>KHÁM PHÁ</a:t>
            </a:r>
            <a:endParaRPr lang="en-US" sz="6600" b="1" dirty="0">
              <a:ln/>
              <a:solidFill>
                <a:srgbClr val="FF0000"/>
              </a:solidFill>
              <a:latin typeface="UTM A&amp;S Graceland"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94935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思想气泡: 云 38">
            <a:extLst>
              <a:ext uri="{FF2B5EF4-FFF2-40B4-BE49-F238E27FC236}">
                <a16:creationId xmlns:a16="http://schemas.microsoft.com/office/drawing/2014/main" id="{AE1FF61B-0CC7-4F80-AEBF-27D720A16A81}"/>
              </a:ext>
            </a:extLst>
          </p:cNvPr>
          <p:cNvSpPr/>
          <p:nvPr/>
        </p:nvSpPr>
        <p:spPr>
          <a:xfrm>
            <a:off x="2911414" y="671513"/>
            <a:ext cx="6724650" cy="2689225"/>
          </a:xfrm>
          <a:prstGeom prst="cloudCallout">
            <a:avLst>
              <a:gd name="adj1" fmla="val -49777"/>
              <a:gd name="adj2" fmla="val 4337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latin typeface="字魂59号-创粗黑" panose="00000500000000000000" pitchFamily="2" charset="-122"/>
                <a:ea typeface="字魂59号-创粗黑" panose="00000500000000000000" pitchFamily="2" charset="-122"/>
              </a:rPr>
              <a:t>L</a:t>
            </a:r>
            <a:endParaRPr lang="zh-CN" altLang="en-US" sz="3600" dirty="0">
              <a:latin typeface="字魂59号-创粗黑" panose="00000500000000000000" pitchFamily="2" charset="-122"/>
              <a:ea typeface="字魂59号-创粗黑" panose="00000500000000000000" pitchFamily="2" charset="-122"/>
            </a:endParaRPr>
          </a:p>
        </p:txBody>
      </p:sp>
      <p:sp>
        <p:nvSpPr>
          <p:cNvPr id="3077" name="TextBox 2"/>
          <p:cNvSpPr txBox="1">
            <a:spLocks noChangeArrowheads="1"/>
          </p:cNvSpPr>
          <p:nvPr/>
        </p:nvSpPr>
        <p:spPr bwMode="auto">
          <a:xfrm>
            <a:off x="1489076" y="671513"/>
            <a:ext cx="354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i="1">
                <a:solidFill>
                  <a:schemeClr val="bg1"/>
                </a:solidFill>
                <a:latin typeface="Times New Roman" panose="02020603050405020304" pitchFamily="18" charset="0"/>
                <a:cs typeface="Times New Roman" panose="02020603050405020304" pitchFamily="18" charset="0"/>
              </a:rPr>
              <a:t>GV: Nguyễn Thị Liểu</a:t>
            </a:r>
          </a:p>
        </p:txBody>
      </p:sp>
      <p:sp>
        <p:nvSpPr>
          <p:cNvPr id="6" name="Rectangle 5">
            <a:extLst>
              <a:ext uri="{FF2B5EF4-FFF2-40B4-BE49-F238E27FC236}">
                <a16:creationId xmlns:a16="http://schemas.microsoft.com/office/drawing/2014/main" id="{C079A8F7-2D6A-4617-BE81-0FBF476CE67C}"/>
              </a:ext>
            </a:extLst>
          </p:cNvPr>
          <p:cNvSpPr/>
          <p:nvPr/>
        </p:nvSpPr>
        <p:spPr>
          <a:xfrm>
            <a:off x="3686171" y="1473669"/>
            <a:ext cx="5175136" cy="108491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600" b="1">
                <a:ln/>
                <a:solidFill>
                  <a:srgbClr val="FF0000"/>
                </a:solidFill>
                <a:latin typeface="UTM A&amp;S Graceland" panose="02040603050506020204" pitchFamily="18" charset="0"/>
                <a:cs typeface="Times New Roman" panose="02020603050405020304" pitchFamily="18" charset="0"/>
              </a:rPr>
              <a:t>HOẠT ĐỘNG 1</a:t>
            </a:r>
            <a:endParaRPr lang="en-US" sz="6600" b="1" dirty="0">
              <a:ln/>
              <a:solidFill>
                <a:srgbClr val="FF0000"/>
              </a:solidFill>
              <a:latin typeface="UTM A&amp;S Graceland" panose="02040603050506020204" pitchFamily="18" charset="0"/>
              <a:cs typeface="Times New Roman" panose="02020603050405020304" pitchFamily="18" charset="0"/>
            </a:endParaRPr>
          </a:p>
        </p:txBody>
      </p:sp>
      <p:sp>
        <p:nvSpPr>
          <p:cNvPr id="2" name="Rectangle 1"/>
          <p:cNvSpPr/>
          <p:nvPr/>
        </p:nvSpPr>
        <p:spPr>
          <a:xfrm>
            <a:off x="2886796" y="3597206"/>
            <a:ext cx="7252242"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a:ln/>
                <a:solidFill>
                  <a:srgbClr val="0000FF"/>
                </a:solidFill>
                <a:effectLst/>
                <a:latin typeface="Times New Roman" panose="02020603050405020304" pitchFamily="18" charset="0"/>
                <a:cs typeface="Times New Roman" panose="02020603050405020304" pitchFamily="18" charset="0"/>
              </a:rPr>
              <a:t>HOÀN CẢNH RA ĐỜI </a:t>
            </a:r>
          </a:p>
          <a:p>
            <a:pPr algn="ctr"/>
            <a:r>
              <a:rPr lang="en-US" sz="5400" b="1" cap="none" spc="0">
                <a:ln/>
                <a:solidFill>
                  <a:srgbClr val="0000FF"/>
                </a:solidFill>
                <a:effectLst/>
                <a:latin typeface="Times New Roman" panose="02020603050405020304" pitchFamily="18" charset="0"/>
                <a:cs typeface="Times New Roman" panose="02020603050405020304" pitchFamily="18" charset="0"/>
              </a:rPr>
              <a:t>CỦA NHÀ TRẦN</a:t>
            </a:r>
          </a:p>
        </p:txBody>
      </p:sp>
    </p:spTree>
    <p:extLst>
      <p:ext uri="{BB962C8B-B14F-4D97-AF65-F5344CB8AC3E}">
        <p14:creationId xmlns:p14="http://schemas.microsoft.com/office/powerpoint/2010/main" val="4024954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6"/>
          <p:cNvSpPr>
            <a:spLocks noChangeArrowheads="1"/>
          </p:cNvSpPr>
          <p:nvPr/>
        </p:nvSpPr>
        <p:spPr bwMode="auto">
          <a:xfrm>
            <a:off x="914400" y="762000"/>
            <a:ext cx="105156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Dựa</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vào</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nội</a:t>
            </a:r>
            <a:r>
              <a:rPr lang="en-US" altLang="en-US" sz="3600" dirty="0">
                <a:solidFill>
                  <a:schemeClr val="tx2"/>
                </a:solidFill>
                <a:latin typeface="Times New Roman" panose="02020603050405020304" pitchFamily="18" charset="0"/>
                <a:cs typeface="Times New Roman" panose="02020603050405020304" pitchFamily="18" charset="0"/>
              </a:rPr>
              <a:t> dung </a:t>
            </a:r>
            <a:r>
              <a:rPr lang="en-US" altLang="en-US" sz="3600" dirty="0" err="1">
                <a:solidFill>
                  <a:schemeClr val="tx2"/>
                </a:solidFill>
                <a:latin typeface="Times New Roman" panose="02020603050405020304" pitchFamily="18" charset="0"/>
                <a:cs typeface="Times New Roman" panose="02020603050405020304" pitchFamily="18" charset="0"/>
              </a:rPr>
              <a:t>sách</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giáo</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khoa</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từ</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Đến</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cuối</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thế</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kỉ</a:t>
            </a:r>
            <a:r>
              <a:rPr lang="en-US" altLang="en-US" sz="3600" dirty="0">
                <a:solidFill>
                  <a:schemeClr val="tx2"/>
                </a:solidFill>
                <a:latin typeface="Times New Roman" panose="02020603050405020304" pitchFamily="18" charset="0"/>
                <a:cs typeface="Times New Roman" panose="02020603050405020304" pitchFamily="18" charset="0"/>
              </a:rPr>
              <a:t> XII...</a:t>
            </a:r>
            <a:r>
              <a:rPr lang="en-US" altLang="en-US" sz="3600" dirty="0" err="1">
                <a:solidFill>
                  <a:schemeClr val="tx2"/>
                </a:solidFill>
                <a:latin typeface="Times New Roman" panose="02020603050405020304" pitchFamily="18" charset="0"/>
                <a:cs typeface="Times New Roman" panose="02020603050405020304" pitchFamily="18" charset="0"/>
              </a:rPr>
              <a:t>Trần</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Thủ</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Độ</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quyết</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định</a:t>
            </a:r>
            <a:r>
              <a:rPr lang="en-US" altLang="en-US" sz="3600" dirty="0">
                <a:solidFill>
                  <a:schemeClr val="tx2"/>
                </a:solidFill>
                <a:latin typeface="Times New Roman" panose="02020603050405020304" pitchFamily="18" charset="0"/>
                <a:cs typeface="Times New Roman" panose="02020603050405020304" pitchFamily="18" charset="0"/>
              </a:rPr>
              <a:t>) và </a:t>
            </a:r>
            <a:r>
              <a:rPr lang="en-US" altLang="en-US" sz="3600" dirty="0" err="1">
                <a:solidFill>
                  <a:schemeClr val="tx2"/>
                </a:solidFill>
                <a:latin typeface="Times New Roman" panose="02020603050405020304" pitchFamily="18" charset="0"/>
                <a:cs typeface="Times New Roman" panose="02020603050405020304" pitchFamily="18" charset="0"/>
              </a:rPr>
              <a:t>trả</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lời</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câu</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hỏi</a:t>
            </a:r>
            <a:r>
              <a:rPr lang="en-US" altLang="en-US" sz="3600" dirty="0">
                <a:solidFill>
                  <a:schemeClr val="tx2"/>
                </a:solidFill>
                <a:latin typeface="Times New Roman" panose="02020603050405020304" pitchFamily="18" charset="0"/>
                <a:cs typeface="Times New Roman" panose="02020603050405020304" pitchFamily="18" charset="0"/>
              </a:rPr>
              <a:t>:</a:t>
            </a:r>
            <a:br>
              <a:rPr lang="en-US" altLang="en-US" sz="3600" dirty="0">
                <a:solidFill>
                  <a:schemeClr val="tx2"/>
                </a:solidFill>
                <a:latin typeface="Times New Roman" panose="02020603050405020304" pitchFamily="18" charset="0"/>
                <a:cs typeface="Times New Roman" panose="02020603050405020304" pitchFamily="18" charset="0"/>
              </a:rPr>
            </a:br>
            <a:r>
              <a:rPr lang="en-US" altLang="en-US" sz="4000" dirty="0" err="1">
                <a:solidFill>
                  <a:srgbClr val="FF0000"/>
                </a:solidFill>
                <a:latin typeface="Times New Roman" panose="02020603050405020304" pitchFamily="18" charset="0"/>
                <a:cs typeface="Times New Roman" panose="02020603050405020304" pitchFamily="18" charset="0"/>
              </a:rPr>
              <a:t>Hoàn</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cảnh</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nước</a:t>
            </a:r>
            <a:r>
              <a:rPr lang="en-US" altLang="en-US" sz="4000" dirty="0">
                <a:solidFill>
                  <a:srgbClr val="FF0000"/>
                </a:solidFill>
                <a:latin typeface="Times New Roman" panose="02020603050405020304" pitchFamily="18" charset="0"/>
                <a:cs typeface="Times New Roman" panose="02020603050405020304" pitchFamily="18" charset="0"/>
              </a:rPr>
              <a:t> ta </a:t>
            </a:r>
            <a:r>
              <a:rPr lang="en-US" altLang="en-US" sz="4000" dirty="0" err="1">
                <a:solidFill>
                  <a:srgbClr val="FF0000"/>
                </a:solidFill>
                <a:latin typeface="Times New Roman" panose="02020603050405020304" pitchFamily="18" charset="0"/>
                <a:cs typeface="Times New Roman" panose="02020603050405020304" pitchFamily="18" charset="0"/>
              </a:rPr>
              <a:t>cuối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thế</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kỉ</a:t>
            </a:r>
            <a:r>
              <a:rPr lang="en-US" altLang="en-US" sz="4000" dirty="0">
                <a:solidFill>
                  <a:srgbClr val="FF0000"/>
                </a:solidFill>
                <a:latin typeface="Times New Roman" panose="02020603050405020304" pitchFamily="18" charset="0"/>
                <a:cs typeface="Times New Roman" panose="02020603050405020304" pitchFamily="18" charset="0"/>
              </a:rPr>
              <a:t> XII </a:t>
            </a:r>
            <a:r>
              <a:rPr lang="en-US" altLang="en-US" sz="4000" dirty="0" err="1">
                <a:solidFill>
                  <a:srgbClr val="FF0000"/>
                </a:solidFill>
                <a:latin typeface="Times New Roman" panose="02020603050405020304" pitchFamily="18" charset="0"/>
                <a:cs typeface="Times New Roman" panose="02020603050405020304" pitchFamily="18" charset="0"/>
              </a:rPr>
              <a:t>như</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thế</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nào</a:t>
            </a:r>
            <a:r>
              <a:rPr lang="en-US" altLang="en-US" sz="4000" dirty="0">
                <a:solidFill>
                  <a:srgbClr val="FF0000"/>
                </a:solidFill>
                <a:latin typeface="Times New Roman" panose="02020603050405020304" pitchFamily="18" charset="0"/>
                <a:cs typeface="Times New Roman" panose="02020603050405020304" pitchFamily="18" charset="0"/>
              </a:rPr>
              <a:t>?</a:t>
            </a:r>
            <a:br>
              <a:rPr lang="en-US" altLang="en-US" sz="1800" dirty="0">
                <a:solidFill>
                  <a:schemeClr val="tx2"/>
                </a:solidFill>
                <a:latin typeface="Times New Roman" panose="02020603050405020304" pitchFamily="18" charset="0"/>
                <a:cs typeface="Times New Roman" panose="02020603050405020304" pitchFamily="18" charset="0"/>
              </a:rPr>
            </a:br>
            <a:r>
              <a:rPr lang="en-US" altLang="en-US" sz="1800" dirty="0">
                <a:solidFill>
                  <a:schemeClr val="tx2"/>
                </a:solidFill>
                <a:latin typeface="Times New Roman" panose="02020603050405020304" pitchFamily="18" charset="0"/>
                <a:cs typeface="Times New Roman" panose="02020603050405020304" pitchFamily="18" charset="0"/>
              </a:rPr>
              <a:t>				</a:t>
            </a:r>
            <a:endParaRPr lang="en-US" altLang="en-US" sz="1800" dirty="0">
              <a:latin typeface="Times New Roman" panose="02020603050405020304" pitchFamily="18" charset="0"/>
              <a:cs typeface="Times New Roman" panose="02020603050405020304" pitchFamily="18" charset="0"/>
            </a:endParaRPr>
          </a:p>
        </p:txBody>
      </p:sp>
      <p:sp>
        <p:nvSpPr>
          <p:cNvPr id="5126" name="Text Box 24"/>
          <p:cNvSpPr txBox="1">
            <a:spLocks noChangeArrowheads="1"/>
          </p:cNvSpPr>
          <p:nvPr/>
        </p:nvSpPr>
        <p:spPr bwMode="auto">
          <a:xfrm>
            <a:off x="914400" y="2604007"/>
            <a:ext cx="10668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latin typeface="Times New Roman" panose="02020603050405020304" pitchFamily="18" charset="0"/>
                <a:cs typeface="Times New Roman" panose="02020603050405020304" pitchFamily="18" charset="0"/>
              </a:rPr>
              <a:t>=&gt; Cuối thế kỉ XII, nhà Lý suy yếu, nội bộ triều </a:t>
            </a:r>
            <a:r>
              <a:rPr lang="vi-VN" altLang="en-US" sz="3600">
                <a:latin typeface="Times New Roman" panose="02020603050405020304" pitchFamily="18" charset="0"/>
                <a:cs typeface="Times New Roman" panose="02020603050405020304" pitchFamily="18" charset="0"/>
              </a:rPr>
              <a:t>đình</a:t>
            </a:r>
            <a:r>
              <a:rPr lang="en-US" altLang="en-US" sz="3600">
                <a:latin typeface="Times New Roman" panose="02020603050405020304" pitchFamily="18" charset="0"/>
                <a:cs typeface="Times New Roman" panose="02020603050405020304" pitchFamily="18" charset="0"/>
              </a:rPr>
              <a:t> lục </a:t>
            </a:r>
            <a:r>
              <a:rPr lang="vi-VN" altLang="en-US" sz="3600">
                <a:latin typeface="Times New Roman" panose="02020603050405020304" pitchFamily="18" charset="0"/>
                <a:cs typeface="Times New Roman" panose="02020603050405020304" pitchFamily="18" charset="0"/>
              </a:rPr>
              <a:t>đục</a:t>
            </a:r>
            <a:r>
              <a:rPr lang="en-US" altLang="en-US" sz="3600">
                <a:latin typeface="Times New Roman" panose="02020603050405020304" pitchFamily="18" charset="0"/>
                <a:cs typeface="Times New Roman" panose="02020603050405020304" pitchFamily="18" charset="0"/>
              </a:rPr>
              <a:t>, </a:t>
            </a:r>
            <a:r>
              <a:rPr lang="vi-VN" altLang="en-US" sz="3600">
                <a:latin typeface="Times New Roman" panose="02020603050405020304" pitchFamily="18" charset="0"/>
                <a:cs typeface="Times New Roman" panose="02020603050405020304" pitchFamily="18" charset="0"/>
              </a:rPr>
              <a:t>đời</a:t>
            </a:r>
            <a:r>
              <a:rPr lang="en-US" altLang="en-US" sz="3600">
                <a:latin typeface="Times New Roman" panose="02020603050405020304" pitchFamily="18" charset="0"/>
                <a:cs typeface="Times New Roman" panose="02020603050405020304" pitchFamily="18" charset="0"/>
              </a:rPr>
              <a:t> sống nhân dân khổ cực, giặc l</a:t>
            </a:r>
            <a:r>
              <a:rPr lang="vi-VN" altLang="en-US" sz="3600">
                <a:latin typeface="Times New Roman" panose="02020603050405020304" pitchFamily="18" charset="0"/>
                <a:cs typeface="Times New Roman" panose="02020603050405020304" pitchFamily="18" charset="0"/>
              </a:rPr>
              <a:t>ă</a:t>
            </a:r>
            <a:r>
              <a:rPr lang="en-US" altLang="en-US" sz="3600">
                <a:latin typeface="Times New Roman" panose="02020603050405020304" pitchFamily="18" charset="0"/>
                <a:cs typeface="Times New Roman" panose="02020603050405020304" pitchFamily="18" charset="0"/>
              </a:rPr>
              <a:t>m le xâm l</a:t>
            </a:r>
            <a:r>
              <a:rPr lang="vi-VN" altLang="en-US" sz="3600">
                <a:latin typeface="Times New Roman" panose="02020603050405020304" pitchFamily="18" charset="0"/>
                <a:cs typeface="Times New Roman" panose="02020603050405020304" pitchFamily="18" charset="0"/>
              </a:rPr>
              <a:t>ược</a:t>
            </a:r>
            <a:r>
              <a:rPr lang="en-US" altLang="en-US" sz="3600">
                <a:latin typeface="Times New Roman" panose="02020603050405020304" pitchFamily="18" charset="0"/>
                <a:cs typeface="Times New Roman" panose="02020603050405020304" pitchFamily="18" charset="0"/>
              </a:rPr>
              <a:t> n</a:t>
            </a:r>
            <a:r>
              <a:rPr lang="vi-VN" altLang="en-US" sz="3600">
                <a:latin typeface="Times New Roman" panose="02020603050405020304" pitchFamily="18" charset="0"/>
                <a:cs typeface="Times New Roman" panose="02020603050405020304" pitchFamily="18" charset="0"/>
              </a:rPr>
              <a:t>ước</a:t>
            </a:r>
            <a:r>
              <a:rPr lang="en-US" altLang="en-US" sz="3600">
                <a:latin typeface="Times New Roman" panose="02020603050405020304" pitchFamily="18" charset="0"/>
                <a:cs typeface="Times New Roman" panose="02020603050405020304" pitchFamily="18" charset="0"/>
              </a:rPr>
              <a:t> ta. Vua Lý phải dựa vào thế lực của nhà Trần (Trần Thủ Độ) </a:t>
            </a:r>
            <a:r>
              <a:rPr lang="vi-VN" altLang="en-US" sz="3600">
                <a:latin typeface="Times New Roman" panose="02020603050405020304" pitchFamily="18" charset="0"/>
                <a:cs typeface="Times New Roman" panose="02020603050405020304" pitchFamily="18" charset="0"/>
              </a:rPr>
              <a:t>để</a:t>
            </a:r>
            <a:r>
              <a:rPr lang="en-US" altLang="en-US" sz="3600">
                <a:latin typeface="Times New Roman" panose="02020603050405020304" pitchFamily="18" charset="0"/>
                <a:cs typeface="Times New Roman" panose="02020603050405020304" pitchFamily="18" charset="0"/>
              </a:rPr>
              <a:t> giữ ngai vàng.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circle(in)">
                                      <p:cBhvr>
                                        <p:cTn id="7" dur="500"/>
                                        <p:tgtEl>
                                          <p:spTgt spid="5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slide(fromBottom)">
                                      <p:cBhvr>
                                        <p:cTn id="1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TotalTime>
  <Words>1172</Words>
  <Application>Microsoft Office PowerPoint</Application>
  <PresentationFormat>Widescreen</PresentationFormat>
  <Paragraphs>106</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Times New Roman</vt:lpstr>
      <vt:lpstr>UTM A&amp;S Graceland</vt:lpstr>
      <vt:lpstr>VNI-Times</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Trần Thị Kim Tuyến</cp:lastModifiedBy>
  <cp:revision>75</cp:revision>
  <dcterms:created xsi:type="dcterms:W3CDTF">2014-11-11T14:02:20Z</dcterms:created>
  <dcterms:modified xsi:type="dcterms:W3CDTF">2021-12-05T06:16:22Z</dcterms:modified>
</cp:coreProperties>
</file>