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9" r:id="rId2"/>
    <p:sldId id="298" r:id="rId3"/>
    <p:sldId id="315" r:id="rId4"/>
    <p:sldId id="322" r:id="rId5"/>
    <p:sldId id="324" r:id="rId6"/>
    <p:sldId id="325" r:id="rId7"/>
    <p:sldId id="326" r:id="rId8"/>
    <p:sldId id="301" r:id="rId9"/>
    <p:sldId id="292" r:id="rId10"/>
    <p:sldId id="293" r:id="rId11"/>
    <p:sldId id="294" r:id="rId12"/>
    <p:sldId id="302" r:id="rId13"/>
    <p:sldId id="271" r:id="rId14"/>
    <p:sldId id="295" r:id="rId15"/>
    <p:sldId id="272" r:id="rId16"/>
    <p:sldId id="307" r:id="rId17"/>
    <p:sldId id="308" r:id="rId18"/>
    <p:sldId id="309" r:id="rId19"/>
    <p:sldId id="274" r:id="rId20"/>
    <p:sldId id="306" r:id="rId21"/>
    <p:sldId id="313" r:id="rId22"/>
    <p:sldId id="310" r:id="rId23"/>
    <p:sldId id="296" r:id="rId24"/>
    <p:sldId id="311" r:id="rId25"/>
    <p:sldId id="312" r:id="rId26"/>
    <p:sldId id="314" r:id="rId27"/>
    <p:sldId id="279" r:id="rId28"/>
    <p:sldId id="284" r:id="rId29"/>
    <p:sldId id="285" r:id="rId30"/>
    <p:sldId id="289" r:id="rId31"/>
    <p:sldId id="282" r:id="rId32"/>
    <p:sldId id="287" r:id="rId33"/>
    <p:sldId id="323" r:id="rId34"/>
    <p:sldId id="321" r:id="rId35"/>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F5"/>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07" autoAdjust="0"/>
  </p:normalViewPr>
  <p:slideViewPr>
    <p:cSldViewPr>
      <p:cViewPr varScale="1">
        <p:scale>
          <a:sx n="85" d="100"/>
          <a:sy n="85" d="100"/>
        </p:scale>
        <p:origin x="9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EEF7503-006E-4C1D-9265-EF1C4E978059}" type="datetimeFigureOut">
              <a:rPr lang="en-US" smtClean="0"/>
              <a:pPr/>
              <a:t>12/18/2021</a:t>
            </a:fld>
            <a:endParaRPr lang="en-US"/>
          </a:p>
        </p:txBody>
      </p:sp>
      <p:sp>
        <p:nvSpPr>
          <p:cNvPr id="9" name="Slide Number Placeholder 8"/>
          <p:cNvSpPr>
            <a:spLocks noGrp="1"/>
          </p:cNvSpPr>
          <p:nvPr>
            <p:ph type="sldNum" sz="quarter" idx="11"/>
          </p:nvPr>
        </p:nvSpPr>
        <p:spPr/>
        <p:txBody>
          <a:bodyPr/>
          <a:lstStyle/>
          <a:p>
            <a:fld id="{2DD86FA7-8A13-420B-B0C3-31AB7F8478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D86FA7-8A13-420B-B0C3-31AB7F8478B7}"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EEF7503-006E-4C1D-9265-EF1C4E978059}" type="datetimeFigureOut">
              <a:rPr lang="en-US" smtClean="0"/>
              <a:pPr/>
              <a:t>12/18/2021</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31: Không khí có </a:t>
            </a:r>
          </a:p>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p>
        </p:txBody>
      </p:sp>
      <p:sp>
        <p:nvSpPr>
          <p:cNvPr id="10" name="TextBox 3"/>
          <p:cNvSpPr txBox="1">
            <a:spLocks noChangeArrowheads="1"/>
          </p:cNvSpPr>
          <p:nvPr/>
        </p:nvSpPr>
        <p:spPr bwMode="auto">
          <a:xfrm>
            <a:off x="491331" y="268069"/>
            <a:ext cx="8237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b="1">
                <a:solidFill>
                  <a:srgbClr val="FF0000"/>
                </a:solidFill>
                <a:latin typeface="Times New Roman" pitchFamily="18" charset="0"/>
                <a:cs typeface="Times New Roman" pitchFamily="18" charset="0"/>
              </a:rPr>
              <a:t>PHÒNG GIÁO DỤC  VÀ  ĐÀO TẠO QUẬN LONG BIÊN</a:t>
            </a:r>
          </a:p>
          <a:p>
            <a:pPr algn="ctr" eaLnBrk="1" hangingPunct="1"/>
            <a:r>
              <a:rPr lang="en-US" b="1">
                <a:solidFill>
                  <a:srgbClr val="FF0000"/>
                </a:solidFill>
                <a:latin typeface="Times New Roman" pitchFamily="18" charset="0"/>
                <a:cs typeface="Times New Roman" pitchFamily="18" charset="0"/>
              </a:rPr>
              <a:t>TRƯỜNG TIỂU HỌC ÁI MỘ B</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1323439"/>
          </a:xfrm>
          <a:prstGeom prst="rect">
            <a:avLst/>
          </a:prstGeom>
          <a:noFill/>
          <a:ln w="9525">
            <a:noFill/>
            <a:miter lim="800000"/>
            <a:headEnd/>
            <a:tailEnd/>
          </a:ln>
          <a:effectLst/>
        </p:spPr>
        <p:txBody>
          <a:bodyPr wrap="square">
            <a:spAutoFit/>
          </a:bodyPr>
          <a:lstStyle/>
          <a:p>
            <a:pPr>
              <a:spcBef>
                <a:spcPct val="50000"/>
              </a:spcBef>
            </a:pPr>
            <a:r>
              <a:rPr lang="en-US" sz="4000" b="1" dirty="0" err="1">
                <a:solidFill>
                  <a:srgbClr val="0000CC"/>
                </a:solidFill>
                <a:latin typeface="Times New Roman" panose="02020603050405020304" pitchFamily="18" charset="0"/>
                <a:cs typeface="Times New Roman" pitchFamily="18" charset="0"/>
              </a:rPr>
              <a:t>Dùng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mũi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ngửi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dùng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lưỡi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em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vị</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a:t>
            </a:r>
          </a:p>
        </p:txBody>
      </p:sp>
      <p:sp>
        <p:nvSpPr>
          <p:cNvPr id="2" name="Rectangle 1"/>
          <p:cNvSpPr/>
          <p:nvPr/>
        </p:nvSpPr>
        <p:spPr>
          <a:xfrm>
            <a:off x="228600" y="3429000"/>
            <a:ext cx="8343900" cy="707886"/>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Không khí không mùi và không có vị.</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2585323"/>
          </a:xfrm>
          <a:prstGeom prst="rect">
            <a:avLst/>
          </a:prstGeom>
          <a:noFill/>
        </p:spPr>
        <p:txBody>
          <a:bodyPr wrap="square" rtlCol="0">
            <a:spAutoFit/>
          </a:bodyPr>
          <a:lstStyle/>
          <a:p>
            <a:r>
              <a:rPr lang="en-US" sz="5400" dirty="0"/>
              <a:t>Chu </a:t>
            </a:r>
            <a:r>
              <a:rPr lang="en-US" sz="5400" dirty="0" err="1"/>
              <a:t>Thị</a:t>
            </a:r>
            <a:r>
              <a:rPr lang="en-US" sz="5400" dirty="0"/>
              <a:t> </a:t>
            </a:r>
            <a:r>
              <a:rPr lang="en-US" sz="5400" dirty="0" err="1"/>
              <a:t>Soa</a:t>
            </a:r>
            <a:r>
              <a:rPr lang="en-US" sz="5400" dirty="0"/>
              <a:t> – </a:t>
            </a:r>
            <a:r>
              <a:rPr lang="en-US" sz="5400" dirty="0" err="1"/>
              <a:t>Thành</a:t>
            </a:r>
            <a:r>
              <a:rPr lang="en-US" sz="5400" dirty="0"/>
              <a:t> </a:t>
            </a:r>
            <a:r>
              <a:rPr lang="en-US" sz="5400" dirty="0" err="1"/>
              <a:t>phố</a:t>
            </a:r>
            <a:r>
              <a:rPr lang="en-US" sz="5400" dirty="0"/>
              <a:t> </a:t>
            </a:r>
            <a:r>
              <a:rPr lang="en-US" sz="5400" dirty="0" err="1"/>
              <a:t>Đà</a:t>
            </a:r>
            <a:r>
              <a:rPr lang="en-US" sz="5400" dirty="0"/>
              <a:t> </a:t>
            </a:r>
            <a:r>
              <a:rPr lang="en-US" sz="5400" dirty="0" err="1"/>
              <a:t>Nẵng</a:t>
            </a:r>
            <a:endParaRPr lang="en-US" sz="5400"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p>
        </p:txBody>
      </p:sp>
      <p:sp>
        <p:nvSpPr>
          <p:cNvPr id="7" name="Text Box 7"/>
          <p:cNvSpPr txBox="1">
            <a:spLocks noChangeArrowheads="1"/>
          </p:cNvSpPr>
          <p:nvPr/>
        </p:nvSpPr>
        <p:spPr bwMode="auto">
          <a:xfrm>
            <a:off x="-76200" y="838200"/>
            <a:ext cx="8001000" cy="2769989"/>
          </a:xfrm>
          <a:prstGeom prst="rect">
            <a:avLst/>
          </a:prstGeom>
          <a:noFill/>
          <a:ln w="9525">
            <a:noFill/>
            <a:miter lim="800000"/>
            <a:headEnd/>
            <a:tailEnd/>
          </a:ln>
          <a:effectLst/>
        </p:spPr>
        <p:txBody>
          <a:bodyPr wrap="square">
            <a:spAutoFit/>
          </a:bodyPr>
          <a:lstStyle/>
          <a:p>
            <a:pPr algn="just">
              <a:spcBef>
                <a:spcPct val="50000"/>
              </a:spcBef>
            </a:pPr>
            <a:r>
              <a:rPr lang="en-US" sz="54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Đôi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ngửi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hương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thơm</a:t>
            </a:r>
            <a:r>
              <a:rPr lang="en-US" sz="4000" b="1" dirty="0">
                <a:solidFill>
                  <a:srgbClr val="0000CC"/>
                </a:solidFill>
                <a:latin typeface="Times New Roman" pitchFamily="18" charset="0"/>
                <a:cs typeface="Times New Roman" pitchFamily="18" charset="0"/>
              </a:rPr>
              <a:t> hay </a:t>
            </a:r>
            <a:r>
              <a:rPr lang="en-US" sz="4000" b="1" dirty="0" err="1">
                <a:solidFill>
                  <a:srgbClr val="0000CC"/>
                </a:solidFill>
                <a:latin typeface="Times New Roman" pitchFamily="18" charset="0"/>
                <a:cs typeface="Times New Roman" pitchFamily="18" charset="0"/>
              </a:rPr>
              <a:t>một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chịu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mùi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của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Cho </a:t>
            </a:r>
            <a:r>
              <a:rPr lang="en-US" sz="4000" b="1" dirty="0" err="1">
                <a:solidFill>
                  <a:srgbClr val="0000CC"/>
                </a:solidFill>
                <a:latin typeface="Times New Roman" pitchFamily="18" charset="0"/>
                <a:cs typeface="Times New Roman" pitchFamily="18" charset="0"/>
              </a:rPr>
              <a:t>ví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dụ</a:t>
            </a:r>
            <a:r>
              <a:rPr lang="en-US" sz="4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03260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7620000" cy="3489673"/>
          </a:xfrm>
          <a:prstGeom prst="rect">
            <a:avLst/>
          </a:prstGeom>
        </p:spPr>
        <p:txBody>
          <a:bodyPr wrap="square">
            <a:spAutoFit/>
          </a:bodyPr>
          <a:lstStyle/>
          <a:p>
            <a:pPr algn="just">
              <a:lnSpc>
                <a:spcPct val="150000"/>
              </a:lnSpc>
            </a:pPr>
            <a:r>
              <a:rPr lang="vi-VN" sz="7200" b="1" dirty="0">
                <a:latin typeface="+mj-lt"/>
                <a:cs typeface="Arial" pitchFamily="34" charset="0"/>
              </a:rPr>
              <a:t>	</a:t>
            </a:r>
            <a:r>
              <a:rPr lang="vi-VN" sz="4000" b="1" dirty="0">
                <a:latin typeface="+mj-lt"/>
                <a:cs typeface="Arial" pitchFamily="34" charset="0"/>
              </a:rPr>
              <a:t>Đó không phải là mùi của không khí mà là các chất khác trong không khí. </a:t>
            </a:r>
            <a:endParaRPr lang="en-US" sz="40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609600" y="762000"/>
            <a:ext cx="7620000" cy="2308324"/>
          </a:xfrm>
          <a:prstGeom prst="rect">
            <a:avLst/>
          </a:prstGeom>
          <a:solidFill>
            <a:schemeClr val="bg1"/>
          </a:solidFill>
        </p:spPr>
        <p:txBody>
          <a:bodyPr wrap="square">
            <a:spAutoFit/>
          </a:bodyPr>
          <a:lstStyle/>
          <a:p>
            <a:r>
              <a:rPr lang="en-US" sz="3600" b="1" dirty="0" err="1">
                <a:solidFill>
                  <a:srgbClr val="0B0BF5"/>
                </a:solidFill>
                <a:latin typeface="Times New Roman" pitchFamily="18" charset="0"/>
                <a:cs typeface="Times New Roman" pitchFamily="18" charset="0"/>
              </a:rPr>
              <a:t>Tính</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chất</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của</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không</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khí</a:t>
            </a:r>
            <a:r>
              <a:rPr lang="en-US" sz="3600" b="1" dirty="0">
                <a:solidFill>
                  <a:srgbClr val="0B0BF5"/>
                </a:solidFill>
                <a:latin typeface="Times New Roman" pitchFamily="18" charset="0"/>
                <a:cs typeface="Times New Roman" pitchFamily="18" charset="0"/>
              </a:rPr>
              <a:t>:</a:t>
            </a:r>
          </a:p>
          <a:p>
            <a:r>
              <a:rPr lang="en-US" sz="3600" b="1" dirty="0">
                <a:latin typeface="Times New Roman" pitchFamily="18" charset="0"/>
                <a:cs typeface="Times New Roman" pitchFamily="18" charset="0"/>
              </a:rPr>
              <a:t>- Trong suốt</a:t>
            </a:r>
          </a:p>
          <a:p>
            <a:r>
              <a:rPr lang="en-US" sz="3600" b="1" dirty="0">
                <a:latin typeface="Times New Roman" pitchFamily="18" charset="0"/>
                <a:cs typeface="Times New Roman" pitchFamily="18" charset="0"/>
              </a:rPr>
              <a:t>- Không có màu. </a:t>
            </a:r>
          </a:p>
          <a:p>
            <a:r>
              <a:rPr lang="en-US" sz="3600" b="1" dirty="0">
                <a:latin typeface="Times New Roman" pitchFamily="18" charset="0"/>
                <a:cs typeface="Times New Roman" pitchFamily="18" charset="0"/>
              </a:rPr>
              <a:t>- Không có mùi, không có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13" y="1058883"/>
            <a:ext cx="8305800" cy="1754326"/>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2.Tìm </a:t>
            </a:r>
            <a:r>
              <a:rPr lang="en-US" sz="5400" b="1" dirty="0" err="1">
                <a:solidFill>
                  <a:srgbClr val="FF0000"/>
                </a:solidFill>
                <a:latin typeface="Times New Roman" pitchFamily="18" charset="0"/>
                <a:cs typeface="Times New Roman" pitchFamily="18" charset="0"/>
              </a:rPr>
              <a:t>hiểu</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hình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dạng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không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khí</a:t>
            </a:r>
            <a:r>
              <a:rPr lang="en-US" sz="5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61332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6211669"/>
            <a:ext cx="2864887" cy="646331"/>
          </a:xfrm>
          <a:prstGeom prst="rect">
            <a:avLst/>
          </a:prstGeom>
        </p:spPr>
        <p:txBody>
          <a:bodyPr wrap="none">
            <a:spAutoFit/>
          </a:bodyPr>
          <a:lstStyle/>
          <a:p>
            <a:pPr algn="ctr"/>
            <a:r>
              <a:rPr lang="en-US" sz="3600" b="1" dirty="0">
                <a:solidFill>
                  <a:srgbClr val="0B0BF5"/>
                </a:solidFill>
                <a:latin typeface="Times New Roman" pitchFamily="18" charset="0"/>
                <a:cs typeface="Times New Roman" pitchFamily="18" charset="0"/>
              </a:rPr>
              <a:t>THỔI 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323439"/>
          </a:xfrm>
          <a:prstGeom prst="rect">
            <a:avLst/>
          </a:prstGeom>
        </p:spPr>
        <p:txBody>
          <a:bodyPr wrap="square">
            <a:spAutoFit/>
          </a:bodyPr>
          <a:lstStyle/>
          <a:p>
            <a:r>
              <a:rPr lang="en-US" sz="4000" b="1" dirty="0" err="1">
                <a:solidFill>
                  <a:srgbClr val="0B0BF5"/>
                </a:solidFill>
                <a:latin typeface="Times New Roman" pitchFamily="18" charset="0"/>
                <a:cs typeface="Times New Roman" pitchFamily="18" charset="0"/>
              </a:rPr>
              <a:t>Cái</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gì</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làm</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cho</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những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quả</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bóng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căng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phồng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lên</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342900" y="2362200"/>
            <a:ext cx="8382000" cy="1323439"/>
          </a:xfrm>
          <a:prstGeom prst="rect">
            <a:avLst/>
          </a:prstGeom>
        </p:spPr>
        <p:txBody>
          <a:bodyPr wrap="square">
            <a:spAutoFit/>
          </a:bodyPr>
          <a:lstStyle/>
          <a:p>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bóng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phồng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lên</a:t>
            </a:r>
            <a:r>
              <a:rPr lang="en-US" sz="4000" b="1" dirty="0">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1"/>
            <a:ext cx="8458200" cy="5019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18" y="304800"/>
            <a:ext cx="8638082" cy="1200329"/>
          </a:xfrm>
          <a:prstGeom prst="rect">
            <a:avLst/>
          </a:prstGeom>
        </p:spPr>
        <p:txBody>
          <a:bodyPr wrap="square">
            <a:spAutoFit/>
          </a:bodyPr>
          <a:lstStyle/>
          <a:p>
            <a:r>
              <a:rPr lang="vi-VN" sz="3600" b="1" dirty="0">
                <a:latin typeface="Arial" pitchFamily="34" charset="0"/>
                <a:cs typeface="Arial" pitchFamily="34" charset="0"/>
              </a:rPr>
              <a:t>Các quả bóng này có hình dạng như thế nào?</a:t>
            </a:r>
            <a:endParaRPr lang="en-US" sz="3600" b="1" dirty="0">
              <a:latin typeface="Arial" pitchFamily="34" charset="0"/>
              <a:cs typeface="Arial" pitchFamily="34" charset="0"/>
            </a:endParaRPr>
          </a:p>
        </p:txBody>
      </p:sp>
      <p:sp>
        <p:nvSpPr>
          <p:cNvPr id="3" name="Rectangle 2"/>
          <p:cNvSpPr/>
          <p:nvPr/>
        </p:nvSpPr>
        <p:spPr>
          <a:xfrm>
            <a:off x="152400" y="152400"/>
            <a:ext cx="8229600" cy="1200329"/>
          </a:xfrm>
          <a:prstGeom prst="rect">
            <a:avLst/>
          </a:prstGeom>
          <a:solidFill>
            <a:schemeClr val="bg1"/>
          </a:solidFill>
        </p:spPr>
        <p:txBody>
          <a:bodyPr wrap="square">
            <a:spAutoFit/>
          </a:bodyPr>
          <a:lstStyle/>
          <a:p>
            <a:r>
              <a:rPr lang="en-US" sz="3600" b="1" dirty="0" err="1">
                <a:solidFill>
                  <a:srgbClr val="0B0BF5"/>
                </a:solidFill>
                <a:latin typeface="Times New Roman" pitchFamily="18" charset="0"/>
                <a:cs typeface="Times New Roman" pitchFamily="18" charset="0"/>
              </a:rPr>
              <a:t>Các</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quả</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bóng</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này</a:t>
            </a:r>
            <a:r>
              <a:rPr lang="en-US" sz="3600" b="1" dirty="0">
                <a:solidFill>
                  <a:srgbClr val="0B0BF5"/>
                </a:solidFill>
                <a:latin typeface="Times New Roman" pitchFamily="18" charset="0"/>
                <a:cs typeface="Times New Roman" pitchFamily="18" charset="0"/>
              </a:rPr>
              <a:t>: To, </a:t>
            </a:r>
            <a:r>
              <a:rPr lang="en-US" sz="3600" b="1" dirty="0" err="1">
                <a:solidFill>
                  <a:srgbClr val="0B0BF5"/>
                </a:solidFill>
                <a:latin typeface="Times New Roman" pitchFamily="18" charset="0"/>
                <a:cs typeface="Times New Roman" pitchFamily="18" charset="0"/>
              </a:rPr>
              <a:t>nhỏ</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hình</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thù</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các</a:t>
            </a:r>
            <a:r>
              <a:rPr lang="en-US" sz="3600" b="1" dirty="0">
                <a:solidFill>
                  <a:srgbClr val="0B0BF5"/>
                </a:solidFill>
                <a:latin typeface="Times New Roman" pitchFamily="18" charset="0"/>
                <a:cs typeface="Times New Roman" pitchFamily="18" charset="0"/>
              </a:rPr>
              <a:t> con </a:t>
            </a:r>
            <a:r>
              <a:rPr lang="en-US" sz="3600" b="1" dirty="0" err="1">
                <a:solidFill>
                  <a:srgbClr val="0B0BF5"/>
                </a:solidFill>
                <a:latin typeface="Times New Roman" pitchFamily="18" charset="0"/>
                <a:cs typeface="Times New Roman" pitchFamily="18" charset="0"/>
              </a:rPr>
              <a:t>vật</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khác</a:t>
            </a:r>
            <a:r>
              <a:rPr lang="en-US" sz="3600" b="1" dirty="0">
                <a:solidFill>
                  <a:srgbClr val="0B0BF5"/>
                </a:solidFill>
                <a:latin typeface="Times New Roman" pitchFamily="18" charset="0"/>
                <a:cs typeface="Times New Roman" pitchFamily="18" charset="0"/>
              </a:rPr>
              <a:t> </a:t>
            </a:r>
            <a:r>
              <a:rPr lang="en-US" sz="3600" b="1" dirty="0" err="1">
                <a:solidFill>
                  <a:srgbClr val="0B0BF5"/>
                </a:solidFill>
                <a:latin typeface="Times New Roman" pitchFamily="18" charset="0"/>
                <a:cs typeface="Times New Roman" pitchFamily="18" charset="0"/>
              </a:rPr>
              <a:t>nhau</a:t>
            </a:r>
            <a:r>
              <a:rPr lang="en-US" sz="36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696200" cy="1938992"/>
          </a:xfrm>
          <a:prstGeom prst="rect">
            <a:avLst/>
          </a:prstGeom>
        </p:spPr>
        <p:txBody>
          <a:bodyPr wrap="square">
            <a:spAutoFit/>
          </a:bodyPr>
          <a:lstStyle/>
          <a:p>
            <a:r>
              <a:rPr lang="vi-VN" sz="4000" b="1" dirty="0">
                <a:solidFill>
                  <a:srgbClr val="0B0BF5"/>
                </a:solidFill>
                <a:latin typeface="Times New Roman" panose="02020603050405020304" pitchFamily="18" charset="0"/>
                <a:cs typeface="Times New Roman" panose="02020603050405020304" pitchFamily="18" charset="0"/>
              </a:rPr>
              <a:t>Điều đó chứng tỏ không khí có hình dạng nhất định không? </a:t>
            </a:r>
            <a:endParaRPr lang="en-US" sz="4000" b="1" dirty="0">
              <a:solidFill>
                <a:srgbClr val="0B0BF5"/>
              </a:solidFill>
              <a:latin typeface="Times New Roman" panose="02020603050405020304" pitchFamily="18" charset="0"/>
              <a:cs typeface="Times New Roman" panose="02020603050405020304" pitchFamily="18" charset="0"/>
            </a:endParaRPr>
          </a:p>
          <a:p>
            <a:r>
              <a:rPr lang="en-US" sz="4000" b="1" dirty="0" err="1">
                <a:solidFill>
                  <a:srgbClr val="0B0BF5"/>
                </a:solidFill>
                <a:latin typeface="Times New Roman" pitchFamily="18" charset="0"/>
                <a:cs typeface="Times New Roman" pitchFamily="18" charset="0"/>
              </a:rPr>
              <a:t>Vì</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sao</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304800" y="3048000"/>
            <a:ext cx="8039780" cy="1938992"/>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Không khí không có hình dạng nhất định mà nó phụ thuộc vào hình dạng của vật chứa nó.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066800"/>
            <a:ext cx="7620000" cy="2554545"/>
          </a:xfrm>
          <a:prstGeom prst="rect">
            <a:avLst/>
          </a:prstGeom>
        </p:spPr>
        <p:txBody>
          <a:bodyPr wrap="square">
            <a:spAutoFit/>
          </a:bodyPr>
          <a:lstStyle/>
          <a:p>
            <a:pPr algn="just"/>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toàn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bộ</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khoảng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vật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a:t>
            </a:r>
            <a:r>
              <a:rPr lang="en-US" sz="4000" b="1" dirty="0">
                <a:latin typeface="Times New Roman" pitchFamily="18" charset="0"/>
                <a:cs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sz="5400" b="1" dirty="0">
                <a:solidFill>
                  <a:srgbClr val="FF0000"/>
                </a:solidFill>
                <a:latin typeface="Times New Roman" pitchFamily="18" charset="0"/>
              </a:rPr>
              <a:t>KHỞI ĐỘNG</a:t>
            </a:r>
          </a:p>
        </p:txBody>
      </p:sp>
    </p:spTree>
    <p:extLst>
      <p:ext uri="{BB962C8B-B14F-4D97-AF65-F5344CB8AC3E}">
        <p14:creationId xmlns:p14="http://schemas.microsoft.com/office/powerpoint/2010/main" val="133754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7772400" cy="550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a:solidFill>
                  <a:srgbClr val="0B0BF5"/>
                </a:solidFill>
                <a:latin typeface="Times New Roman" pitchFamily="18" charset="0"/>
                <a:cs typeface="Times New Roman" pitchFamily="18" charset="0"/>
              </a:rPr>
              <a:t>Hình</a:t>
            </a:r>
            <a:r>
              <a:rPr lang="en-US" sz="4400" b="1" dirty="0">
                <a:solidFill>
                  <a:srgbClr val="0B0BF5"/>
                </a:solidFill>
                <a:latin typeface="Times New Roman" pitchFamily="18" charset="0"/>
                <a:cs typeface="Times New Roman" pitchFamily="18" charset="0"/>
              </a:rPr>
              <a:t> 2a  </a:t>
            </a:r>
            <a:r>
              <a:rPr lang="en-US" sz="4400" b="1" dirty="0" err="1">
                <a:solidFill>
                  <a:srgbClr val="0B0BF5"/>
                </a:solidFill>
                <a:latin typeface="Times New Roman" pitchFamily="18" charset="0"/>
                <a:cs typeface="Times New Roman" pitchFamily="18" charset="0"/>
              </a:rPr>
              <a:t>sơ</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đồ</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của</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một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chiếc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bơm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tiêm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đã</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được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bịt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kín</a:t>
            </a:r>
            <a:r>
              <a:rPr lang="en-US" sz="4400" b="1" dirty="0">
                <a:solidFill>
                  <a:srgbClr val="0B0BF5"/>
                </a:solidFill>
                <a:latin typeface="Times New Roman" pitchFamily="18" charset="0"/>
                <a:cs typeface="Times New Roman" pitchFamily="18" charset="0"/>
              </a:rPr>
              <a:t> ở </a:t>
            </a:r>
            <a:r>
              <a:rPr lang="en-US" sz="4400" b="1" dirty="0" err="1">
                <a:solidFill>
                  <a:srgbClr val="0B0BF5"/>
                </a:solidFill>
                <a:latin typeface="Times New Roman" pitchFamily="18" charset="0"/>
                <a:cs typeface="Times New Roman" pitchFamily="18" charset="0"/>
              </a:rPr>
              <a:t>đầu</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dưới</a:t>
            </a:r>
            <a:r>
              <a:rPr lang="en-US" sz="4400" b="1" dirty="0">
                <a:solidFill>
                  <a:srgbClr val="0B0BF5"/>
                </a:solidFill>
                <a:latin typeface="Times New Roman" pitchFamily="18" charset="0"/>
                <a:cs typeface="Times New Roman" pitchFamily="18" charset="0"/>
              </a:rPr>
              <a:t>. </a:t>
            </a:r>
          </a:p>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Hãy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mô</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tả</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hiện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xảy</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ra</a:t>
            </a:r>
            <a:r>
              <a:rPr lang="en-US" sz="4400" b="1" dirty="0">
                <a:solidFill>
                  <a:srgbClr val="FF0000"/>
                </a:solidFill>
                <a:latin typeface="Times New Roman" pitchFamily="18" charset="0"/>
                <a:cs typeface="Times New Roman" pitchFamily="18" charset="0"/>
              </a:rPr>
              <a:t> ở </a:t>
            </a:r>
            <a:r>
              <a:rPr lang="en-US" sz="4400" b="1" dirty="0" err="1">
                <a:solidFill>
                  <a:srgbClr val="FF0000"/>
                </a:solidFill>
                <a:latin typeface="Times New Roman" pitchFamily="18" charset="0"/>
                <a:cs typeface="Times New Roman" pitchFamily="18" charset="0"/>
              </a:rPr>
              <a:t>hình</a:t>
            </a:r>
            <a:r>
              <a:rPr lang="en-US" sz="4400" b="1" dirty="0">
                <a:solidFill>
                  <a:srgbClr val="FF0000"/>
                </a:solidFill>
                <a:latin typeface="Times New Roman" pitchFamily="18" charset="0"/>
                <a:cs typeface="Times New Roman" pitchFamily="18" charset="0"/>
              </a:rPr>
              <a:t> 2b </a:t>
            </a:r>
            <a:r>
              <a:rPr lang="en-US" sz="4400" b="1" dirty="0" err="1">
                <a:solidFill>
                  <a:srgbClr val="FF0000"/>
                </a:solidFill>
                <a:latin typeface="Times New Roman" pitchFamily="18" charset="0"/>
                <a:cs typeface="Times New Roman" pitchFamily="18" charset="0"/>
              </a:rPr>
              <a:t>và</a:t>
            </a:r>
            <a:r>
              <a:rPr lang="en-US" sz="4400" b="1" dirty="0">
                <a:solidFill>
                  <a:srgbClr val="FF0000"/>
                </a:solidFill>
                <a:latin typeface="Times New Roman" pitchFamily="18" charset="0"/>
                <a:cs typeface="Times New Roman" pitchFamily="18" charset="0"/>
              </a:rPr>
              <a:t> 2c. </a:t>
            </a:r>
          </a:p>
          <a:p>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Sử</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dụng</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các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từ</a:t>
            </a:r>
            <a:r>
              <a:rPr lang="en-US" sz="4400" b="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nén</a:t>
            </a:r>
            <a:r>
              <a:rPr lang="en-US" sz="4400" b="1" i="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lại</a:t>
            </a:r>
            <a:r>
              <a:rPr lang="en-US" sz="4400" b="1" i="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và</a:t>
            </a:r>
            <a:r>
              <a:rPr lang="en-US" sz="4400" b="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giãn</a:t>
            </a:r>
            <a:r>
              <a:rPr lang="en-US" sz="4400" b="1" i="1" dirty="0">
                <a:solidFill>
                  <a:srgbClr val="0B0BF5"/>
                </a:solidFill>
                <a:latin typeface="Times New Roman" pitchFamily="18" charset="0"/>
                <a:cs typeface="Times New Roman" pitchFamily="18" charset="0"/>
              </a:rPr>
              <a:t> </a:t>
            </a:r>
            <a:r>
              <a:rPr lang="en-US" sz="4400" b="1" i="1" dirty="0" err="1">
                <a:solidFill>
                  <a:srgbClr val="0B0BF5"/>
                </a:solidFill>
                <a:latin typeface="Times New Roman" pitchFamily="18" charset="0"/>
                <a:cs typeface="Times New Roman" pitchFamily="18" charset="0"/>
              </a:rPr>
              <a:t>ra</a:t>
            </a:r>
            <a:r>
              <a:rPr lang="en-US" sz="4400" b="1" i="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để</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nói</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về</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tính</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chất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của</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không</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khí</a:t>
            </a:r>
            <a:r>
              <a:rPr lang="en-US" sz="4400" b="1" dirty="0">
                <a:solidFill>
                  <a:srgbClr val="0B0BF5"/>
                </a:solidFill>
                <a:latin typeface="Times New Roman" pitchFamily="18" charset="0"/>
                <a:cs typeface="Times New Roman" pitchFamily="18" charset="0"/>
              </a:rPr>
              <a:t> qua </a:t>
            </a:r>
            <a:r>
              <a:rPr lang="en-US" sz="4400" b="1" dirty="0" err="1">
                <a:solidFill>
                  <a:srgbClr val="0B0BF5"/>
                </a:solidFill>
                <a:latin typeface="Times New Roman" pitchFamily="18" charset="0"/>
                <a:cs typeface="Times New Roman" pitchFamily="18" charset="0"/>
              </a:rPr>
              <a:t>thí</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nghiệm</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này</a:t>
            </a:r>
            <a:r>
              <a:rPr lang="en-US" sz="44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22691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7772400" cy="1569660"/>
          </a:xfrm>
          <a:prstGeom prst="rect">
            <a:avLst/>
          </a:prstGeom>
          <a:solidFill>
            <a:schemeClr val="bg1"/>
          </a:solidFill>
        </p:spPr>
        <p:txBody>
          <a:bodyPr wrap="square" rtlCol="0">
            <a:spAutoFit/>
          </a:bodyPr>
          <a:lstStyle/>
          <a:p>
            <a:r>
              <a:rPr lang="en-US" sz="4800" b="1" dirty="0">
                <a:solidFill>
                  <a:srgbClr val="FF0000"/>
                </a:solidFill>
                <a:latin typeface="Times New Roman" pitchFamily="18" charset="0"/>
                <a:cs typeface="Times New Roman" pitchFamily="18" charset="0"/>
              </a:rPr>
              <a:t>3.Tìm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tính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bị</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nén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giãn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ra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của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khí</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03035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7543800" cy="3785652"/>
          </a:xfrm>
          <a:prstGeom prst="rect">
            <a:avLst/>
          </a:prstGeom>
        </p:spPr>
        <p:txBody>
          <a:bodyPr wrap="square">
            <a:spAutoFit/>
          </a:bodyPr>
          <a:lstStyle/>
          <a:p>
            <a:r>
              <a:rPr lang="en-US" sz="4800" b="1" dirty="0" err="1">
                <a:latin typeface="Times New Roman" pitchFamily="18" charset="0"/>
                <a:cs typeface="Times New Roman" pitchFamily="18" charset="0"/>
              </a:rPr>
              <a:t>Quan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sát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vẽ</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mô</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tả</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hiện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tượng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xảy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ra</a:t>
            </a:r>
            <a:r>
              <a:rPr lang="en-US" sz="4800" b="1" dirty="0">
                <a:latin typeface="Times New Roman" pitchFamily="18" charset="0"/>
                <a:cs typeface="Times New Roman" pitchFamily="18" charset="0"/>
              </a:rPr>
              <a:t> ở </a:t>
            </a:r>
            <a:r>
              <a:rPr lang="en-US" sz="4800" b="1" dirty="0" err="1">
                <a:latin typeface="Times New Roman" pitchFamily="18" charset="0"/>
                <a:cs typeface="Times New Roman" pitchFamily="18" charset="0"/>
              </a:rPr>
              <a:t>hình</a:t>
            </a:r>
            <a:r>
              <a:rPr lang="en-US" sz="4800" b="1" dirty="0">
                <a:latin typeface="Times New Roman" pitchFamily="18" charset="0"/>
                <a:cs typeface="Times New Roman" pitchFamily="18" charset="0"/>
              </a:rPr>
              <a:t> 2b, 2c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sử</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dụng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từ</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nén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giãn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ra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nói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về</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tính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khí</a:t>
            </a:r>
            <a:r>
              <a:rPr lang="en-US" sz="4800" b="1" dirty="0">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620000" cy="1938992"/>
          </a:xfrm>
          <a:prstGeom prst="rect">
            <a:avLst/>
          </a:prstGeom>
        </p:spPr>
        <p:txBody>
          <a:bodyPr wrap="square">
            <a:spAutoFit/>
          </a:bodyPr>
          <a:lstStyle/>
          <a:p>
            <a:r>
              <a:rPr lang="en-US" sz="4000" b="1" dirty="0" err="1">
                <a:solidFill>
                  <a:srgbClr val="FF0000"/>
                </a:solidFill>
                <a:latin typeface="Times New Roman" pitchFamily="18" charset="0"/>
                <a:cs typeface="Times New Roman" pitchFamily="18" charset="0"/>
              </a:rPr>
              <a:t>Tác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động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chiếc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bơm</a:t>
            </a:r>
            <a:r>
              <a:rPr lang="en-US" sz="4000" b="1" dirty="0">
                <a:solidFill>
                  <a:srgbClr val="FF0000"/>
                </a:solidFill>
                <a:latin typeface="Times New Roman" pitchFamily="18" charset="0"/>
                <a:cs typeface="Times New Roman" pitchFamily="18" charset="0"/>
              </a:rPr>
              <a:t> n</a:t>
            </a:r>
            <a:r>
              <a:rPr lang="vi-VN" sz="4000" b="1" dirty="0">
                <a:solidFill>
                  <a:srgbClr val="FF0000"/>
                </a:solidFill>
                <a:latin typeface="Times New Roman" pitchFamily="18" charset="0"/>
                <a:cs typeface="Times New Roman" pitchFamily="18" charset="0"/>
              </a:rPr>
              <a:t>hư thế 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chứng</a:t>
            </a:r>
            <a:r>
              <a:rPr lang="en-US" sz="4000" b="1" dirty="0">
                <a:solidFill>
                  <a:srgbClr val="FF0000"/>
                </a:solidFill>
                <a:latin typeface="Times New Roman" pitchFamily="18" charset="0"/>
                <a:cs typeface="Times New Roman" pitchFamily="18" charset="0"/>
              </a:rPr>
              <a:t> minh </a:t>
            </a:r>
            <a:r>
              <a:rPr lang="en-US" sz="4000" b="1" dirty="0" err="1">
                <a:solidFill>
                  <a:srgbClr val="FF0000"/>
                </a:solidFill>
                <a:latin typeface="Times New Roman" pitchFamily="18" charset="0"/>
                <a:cs typeface="Times New Roman" pitchFamily="18" charset="0"/>
              </a:rPr>
              <a:t>không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bị</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nén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giãn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a:t>
            </a:r>
          </a:p>
        </p:txBody>
      </p:sp>
      <p:sp>
        <p:nvSpPr>
          <p:cNvPr id="3" name="Rectangle 2"/>
          <p:cNvSpPr/>
          <p:nvPr/>
        </p:nvSpPr>
        <p:spPr>
          <a:xfrm>
            <a:off x="304800" y="381000"/>
            <a:ext cx="7924800" cy="3785652"/>
          </a:xfrm>
          <a:prstGeom prst="rect">
            <a:avLst/>
          </a:prstGeom>
          <a:solidFill>
            <a:schemeClr val="bg1"/>
          </a:solidFill>
        </p:spPr>
        <p:txBody>
          <a:bodyPr wrap="square">
            <a:spAutoFit/>
          </a:bodyPr>
          <a:lstStyle/>
          <a:p>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7239000" cy="2308324"/>
          </a:xfrm>
          <a:prstGeom prst="rect">
            <a:avLst/>
          </a:prstGeom>
        </p:spPr>
        <p:txBody>
          <a:bodyPr wrap="square">
            <a:spAutoFit/>
          </a:bodyPr>
          <a:lstStyle/>
          <a:p>
            <a:r>
              <a:rPr lang="vi-VN" sz="4800" b="1" dirty="0">
                <a:latin typeface="+mj-lt"/>
                <a:cs typeface="Arial" pitchFamily="34" charset="0"/>
              </a:rPr>
              <a:t>Nêu một số VD về việc ứng dụng một số tính chất của không khí trong đời sống?</a:t>
            </a:r>
            <a:endParaRPr lang="en-US" sz="48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67" y="2819400"/>
            <a:ext cx="7744166" cy="1323439"/>
          </a:xfrm>
          <a:prstGeom prst="rect">
            <a:avLst/>
          </a:prstGeom>
        </p:spPr>
        <p:txBody>
          <a:bodyPr wrap="square">
            <a:spAutoFit/>
          </a:bodyPr>
          <a:lstStyle/>
          <a:p>
            <a:r>
              <a:rPr lang="en-US" sz="4000" b="1" dirty="0">
                <a:solidFill>
                  <a:srgbClr val="0B0BF5"/>
                </a:solidFill>
                <a:latin typeface="Times New Roman" pitchFamily="18" charset="0"/>
                <a:cs typeface="Times New Roman" pitchFamily="18" charset="0"/>
              </a:rPr>
              <a:t>	Bơm bóng bay, bơm lốp xe đạp, xe máy, xe ô tô…</a:t>
            </a:r>
          </a:p>
        </p:txBody>
      </p:sp>
      <p:sp>
        <p:nvSpPr>
          <p:cNvPr id="3" name="Rectangle 2"/>
          <p:cNvSpPr/>
          <p:nvPr/>
        </p:nvSpPr>
        <p:spPr>
          <a:xfrm>
            <a:off x="266700" y="762000"/>
            <a:ext cx="7505700" cy="1323439"/>
          </a:xfrm>
          <a:prstGeom prst="rect">
            <a:avLst/>
          </a:prstGeom>
        </p:spPr>
        <p:txBody>
          <a:bodyPr wrap="square">
            <a:spAutoFit/>
          </a:bodyPr>
          <a:lstStyle/>
          <a:p>
            <a:r>
              <a:rPr lang="en-US" sz="4000" b="1" dirty="0">
                <a:latin typeface="Times New Roman" pitchFamily="18" charset="0"/>
                <a:cs typeface="Times New Roman" pitchFamily="18" charset="0"/>
              </a:rPr>
              <a:t>Ứ</a:t>
            </a:r>
            <a:r>
              <a:rPr lang="vi-VN" sz="4000" b="1" dirty="0">
                <a:latin typeface="Times New Roman" pitchFamily="18" charset="0"/>
                <a:cs typeface="Times New Roman" pitchFamily="18" charset="0"/>
              </a:rPr>
              <a:t>ng dụng một số tính chất của không khí</a:t>
            </a: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2133600" y="2400300"/>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0" y="3657600"/>
            <a:ext cx="4495800" cy="32004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646331"/>
          </a:xfrm>
          <a:prstGeom prst="rect">
            <a:avLst/>
          </a:prstGeom>
          <a:noFill/>
          <a:ln w="9525">
            <a:noFill/>
            <a:miter lim="800000"/>
            <a:headEnd/>
            <a:tailEnd/>
          </a:ln>
          <a:effectLst/>
        </p:spPr>
        <p:txBody>
          <a:bodyPr>
            <a:spAutoFit/>
          </a:bodyPr>
          <a:lstStyle/>
          <a:p>
            <a:pPr algn="ctr">
              <a:spcBef>
                <a:spcPct val="50000"/>
              </a:spcBef>
            </a:pPr>
            <a:r>
              <a:rPr lang="en-US" sz="3600" b="1" dirty="0" err="1">
                <a:solidFill>
                  <a:srgbClr val="0000FF"/>
                </a:solidFill>
                <a:latin typeface="Times New Roman" pitchFamily="18" charset="0"/>
              </a:rPr>
              <a:t>Ứng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của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khí</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0"/>
            <a:ext cx="3048000" cy="35814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048000" y="0"/>
            <a:ext cx="2819400" cy="35814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0"/>
            <a:ext cx="3200400" cy="38862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dirty="0">
                <a:solidFill>
                  <a:srgbClr val="0B0BF5"/>
                </a:solidFill>
                <a:latin typeface="Times New Roman" pitchFamily="18" charset="0"/>
                <a:cs typeface="Times New Roman" pitchFamily="18" charset="0"/>
              </a:rPr>
              <a:t>Không khí có ở đâu?</a:t>
            </a:r>
            <a:endParaRPr lang="en-US" altLang="en-US" b="1" dirty="0">
              <a:solidFill>
                <a:srgbClr val="0B0BF5"/>
              </a:solidFill>
              <a:latin typeface="Times New Roman" pitchFamily="18" charset="0"/>
              <a:cs typeface="Times New Roman" pitchFamily="18" charset="0"/>
            </a:endParaRPr>
          </a:p>
        </p:txBody>
      </p:sp>
      <p:sp>
        <p:nvSpPr>
          <p:cNvPr id="90123" name="Text Box 11"/>
          <p:cNvSpPr txBox="1">
            <a:spLocks noChangeArrowheads="1"/>
          </p:cNvSpPr>
          <p:nvPr/>
        </p:nvSpPr>
        <p:spPr bwMode="auto">
          <a:xfrm>
            <a:off x="228600" y="1600200"/>
            <a:ext cx="8721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b="1">
                <a:latin typeface="Times New Roman" pitchFamily="18" charset="0"/>
                <a:cs typeface="Times New Roman" pitchFamily="18" charset="0"/>
              </a:rPr>
              <a:t>	Xung </a:t>
            </a:r>
            <a:r>
              <a:rPr lang="nl-NL" altLang="en-US" b="1" dirty="0">
                <a:latin typeface="Times New Roman" pitchFamily="18" charset="0"/>
                <a:cs typeface="Times New Roman" pitchFamily="18" charset="0"/>
              </a:rPr>
              <a:t>quanh mọi vật và mọi chỗ rỗng bên trong vật đều có không khí.</a:t>
            </a:r>
            <a:endParaRPr lang="en-US"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thuộc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nhớ</a:t>
            </a:r>
            <a:endParaRPr lang="en-US" sz="4800" b="1" dirty="0">
              <a:solidFill>
                <a:srgbClr val="0000FF"/>
              </a:solidFill>
              <a:latin typeface="Times New Roman" pitchFamily="18" charset="0"/>
              <a:cs typeface="Times New Roman" pitchFamily="18" charset="0"/>
            </a:endParaRPr>
          </a:p>
          <a:p>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Chuẩn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bị</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bài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sau</a:t>
            </a:r>
            <a:r>
              <a:rPr lang="en-US" sz="4800" b="1" dirty="0">
                <a:solidFill>
                  <a:srgbClr val="0000FF"/>
                </a:solidFill>
                <a:latin typeface="Times New Roman" pitchFamily="18" charset="0"/>
                <a:cs typeface="Times New Roman" pitchFamily="18" charset="0"/>
              </a:rPr>
              <a:t>: </a:t>
            </a:r>
          </a:p>
        </p:txBody>
      </p:sp>
      <p:sp>
        <p:nvSpPr>
          <p:cNvPr id="33803" name="Text Box 11"/>
          <p:cNvSpPr txBox="1">
            <a:spLocks noChangeArrowheads="1"/>
          </p:cNvSpPr>
          <p:nvPr/>
        </p:nvSpPr>
        <p:spPr bwMode="auto">
          <a:xfrm>
            <a:off x="1447800" y="900289"/>
            <a:ext cx="4343400"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Times New Roman" pitchFamily="18" charset="0"/>
              </a:rPr>
              <a:t>VẬN DỤNG:</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7467600" cy="4031873"/>
          </a:xfrm>
          <a:prstGeom prst="rect">
            <a:avLst/>
          </a:prstGeom>
        </p:spPr>
        <p:txBody>
          <a:bodyPr wrap="square">
            <a:spAutoFit/>
          </a:bodyPr>
          <a:lstStyle/>
          <a:p>
            <a:pPr algn="ctr"/>
            <a:r>
              <a:rPr lang="fr-FR" sz="3200" b="1">
                <a:solidFill>
                  <a:srgbClr val="FF0000"/>
                </a:solidFill>
                <a:latin typeface="Times New Roman" pitchFamily="18" charset="0"/>
                <a:cs typeface="Times New Roman" pitchFamily="18" charset="0"/>
              </a:rPr>
              <a:t>Bài 31: Không khí có những tính chất gì?</a:t>
            </a:r>
          </a:p>
          <a:p>
            <a:pPr marL="514350" indent="-514350">
              <a:buAutoNum type="arabicPeriod"/>
            </a:pPr>
            <a:endParaRPr lang="fr-FR" sz="3200" b="1">
              <a:latin typeface="Times New Roman" pitchFamily="18" charset="0"/>
              <a:cs typeface="Times New Roman" pitchFamily="18" charset="0"/>
            </a:endParaRPr>
          </a:p>
          <a:p>
            <a:pPr marL="514350" indent="-514350">
              <a:buAutoNum type="arabicPeriod"/>
            </a:pPr>
            <a:r>
              <a:rPr lang="fr-FR" sz="3200" b="1">
                <a:latin typeface="Times New Roman" pitchFamily="18" charset="0"/>
                <a:cs typeface="Times New Roman" pitchFamily="18" charset="0"/>
              </a:rPr>
              <a:t>Thí nghiệm:</a:t>
            </a:r>
          </a:p>
          <a:p>
            <a:pPr marL="514350" indent="-514350">
              <a:buAutoNum type="arabicPeriod"/>
            </a:pPr>
            <a:r>
              <a:rPr lang="fr-FR" sz="3200" b="1">
                <a:latin typeface="Times New Roman" pitchFamily="18" charset="0"/>
                <a:cs typeface="Times New Roman" pitchFamily="18" charset="0"/>
              </a:rPr>
              <a:t>Tính chất của không khí</a:t>
            </a:r>
            <a:endParaRPr lang="en-US" sz="3200" b="1">
              <a:latin typeface="Times New Roman" pitchFamily="18" charset="0"/>
              <a:cs typeface="Times New Roman" pitchFamily="18" charset="0"/>
            </a:endParaRPr>
          </a:p>
          <a:p>
            <a:r>
              <a:rPr lang="fr-FR" sz="3200" b="1">
                <a:latin typeface="Times New Roman" pitchFamily="18" charset="0"/>
                <a:cs typeface="Times New Roman" pitchFamily="18" charset="0"/>
              </a:rPr>
              <a:t> - Trong suốt, không màu, không mùi, không vị.</a:t>
            </a:r>
          </a:p>
          <a:p>
            <a:r>
              <a:rPr lang="fr-FR" sz="3200" b="1">
                <a:latin typeface="Times New Roman" pitchFamily="18" charset="0"/>
                <a:cs typeface="Times New Roman" pitchFamily="18" charset="0"/>
              </a:rPr>
              <a:t>- Không có hình dạng nhất định.</a:t>
            </a:r>
            <a:endParaRPr lang="en-US" sz="3200" b="1">
              <a:latin typeface="Times New Roman" pitchFamily="18" charset="0"/>
              <a:cs typeface="Times New Roman" pitchFamily="18" charset="0"/>
            </a:endParaRPr>
          </a:p>
          <a:p>
            <a:r>
              <a:rPr lang="fr-FR" sz="3200" b="1">
                <a:latin typeface="Times New Roman" pitchFamily="18" charset="0"/>
                <a:cs typeface="Times New Roman" pitchFamily="18" charset="0"/>
              </a:rPr>
              <a:t>-  Có thể bị nén lại hoặc làm cho giãn ra.</a:t>
            </a:r>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1679874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1295400" y="2728913"/>
            <a:ext cx="62865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Tạm biệt các em !</a:t>
            </a:r>
            <a:endParaRPr lang="en-US" sz="600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8"/>
          <p:cNvSpPr>
            <a:spLocks noChangeArrowheads="1" noChangeShapeType="1" noTextEdit="1"/>
          </p:cNvSpPr>
          <p:nvPr/>
        </p:nvSpPr>
        <p:spPr bwMode="auto">
          <a:xfrm>
            <a:off x="3048000" y="1752600"/>
            <a:ext cx="2971800" cy="6858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sp>
        <p:nvSpPr>
          <p:cNvPr id="2055" name="WordArt 11"/>
          <p:cNvSpPr>
            <a:spLocks noChangeArrowheads="1" noChangeShapeType="1" noTextEdit="1"/>
          </p:cNvSpPr>
          <p:nvPr/>
        </p:nvSpPr>
        <p:spPr bwMode="auto">
          <a:xfrm>
            <a:off x="457200" y="3352800"/>
            <a:ext cx="8153400" cy="14478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31: Không khí có </a:t>
            </a:r>
          </a:p>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p>
        </p:txBody>
      </p:sp>
    </p:spTree>
    <p:extLst>
      <p:ext uri="{BB962C8B-B14F-4D97-AF65-F5344CB8AC3E}">
        <p14:creationId xmlns:p14="http://schemas.microsoft.com/office/powerpoint/2010/main" val="4190251189"/>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61749" y="1246823"/>
            <a:ext cx="3522821" cy="539591"/>
          </a:xfrm>
          <a:prstGeom prst="round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US" sz="2250" b="1" dirty="0" err="1">
                <a:solidFill>
                  <a:schemeClr val="accent4">
                    <a:lumMod val="10000"/>
                  </a:schemeClr>
                </a:solidFill>
                <a:latin typeface="Times New Roman" panose="02020603050405020304" pitchFamily="18" charset="0"/>
                <a:cs typeface="Times New Roman" panose="02020603050405020304" pitchFamily="18" charset="0"/>
              </a:rPr>
              <a:t>Yêu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cầu</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cần</a:t>
            </a:r>
            <a:r>
              <a:rPr lang="en-US" sz="2250" b="1" dirty="0">
                <a:solidFill>
                  <a:schemeClr val="accent4">
                    <a:lumMod val="10000"/>
                  </a:schemeClr>
                </a:solidFill>
                <a:latin typeface="Times New Roman" panose="02020603050405020304" pitchFamily="18" charset="0"/>
                <a:cs typeface="Times New Roman" panose="02020603050405020304" pitchFamily="18" charset="0"/>
              </a:rPr>
              <a:t> </a:t>
            </a:r>
            <a:r>
              <a:rPr lang="en-US" sz="2250" b="1" dirty="0" err="1">
                <a:solidFill>
                  <a:schemeClr val="accent4">
                    <a:lumMod val="10000"/>
                  </a:schemeClr>
                </a:solidFill>
                <a:latin typeface="Times New Roman" panose="02020603050405020304" pitchFamily="18" charset="0"/>
                <a:cs typeface="Times New Roman" panose="02020603050405020304" pitchFamily="18" charset="0"/>
              </a:rPr>
              <a:t>đạt</a:t>
            </a:r>
          </a:p>
        </p:txBody>
      </p:sp>
      <p:sp>
        <p:nvSpPr>
          <p:cNvPr id="5" name="Rectangle 4"/>
          <p:cNvSpPr/>
          <p:nvPr/>
        </p:nvSpPr>
        <p:spPr bwMode="auto">
          <a:xfrm>
            <a:off x="1228307" y="2286000"/>
            <a:ext cx="6940203" cy="754380"/>
          </a:xfrm>
          <a:prstGeom prst="rect">
            <a:avLst/>
          </a:prstGeom>
          <a:solidFill>
            <a:schemeClr val="tx2">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fontAlgn="base">
              <a:spcBef>
                <a:spcPct val="0"/>
              </a:spcBef>
              <a:spcAft>
                <a:spcPct val="0"/>
              </a:spcAft>
              <a:defRPr/>
            </a:pP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Biết</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được không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khí</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có</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tính</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chất</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nào</a:t>
            </a:r>
            <a:r>
              <a:rPr lang="en-US" sz="2100" dirty="0">
                <a:solidFill>
                  <a:schemeClr val="accent4">
                    <a:lumMod val="1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13" name="Rectangle 12"/>
          <p:cNvSpPr/>
          <p:nvPr/>
        </p:nvSpPr>
        <p:spPr bwMode="auto">
          <a:xfrm>
            <a:off x="1228308" y="3307080"/>
            <a:ext cx="6912710" cy="682943"/>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fontAlgn="base">
              <a:spcBef>
                <a:spcPct val="0"/>
              </a:spcBef>
              <a:spcAft>
                <a:spcPct val="0"/>
              </a:spcAft>
              <a:defRPr/>
            </a:pPr>
            <a:endParaRPr lang="en-US" sz="2100" i="1" dirty="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18441" name="Text Box 1"/>
          <p:cNvSpPr txBox="1"/>
          <p:nvPr/>
        </p:nvSpPr>
        <p:spPr>
          <a:xfrm>
            <a:off x="1200150" y="3314700"/>
            <a:ext cx="6830616" cy="738664"/>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vi-VN" sz="2100" dirty="0">
                <a:solidFill>
                  <a:srgbClr val="000000"/>
                </a:solidFill>
                <a:latin typeface="Times New Roman" panose="02020603050405020304" pitchFamily="18" charset="0"/>
                <a:cs typeface="Arial" panose="020B0604020202020204" pitchFamily="34" charset="0"/>
              </a:rPr>
              <a:t> - Nắm được các ứng dụng một số tính chất của không khí trong đời sống.</a:t>
            </a:r>
            <a:endParaRPr lang="en-US" altLang="vi-VN" sz="2100"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sz="5400" b="1" dirty="0">
                <a:solidFill>
                  <a:srgbClr val="FF0000"/>
                </a:solidFill>
                <a:latin typeface="Times New Roman" pitchFamily="18" charset="0"/>
              </a:rPr>
              <a:t>KHÁM PHÁ</a:t>
            </a:r>
          </a:p>
        </p:txBody>
      </p:sp>
    </p:spTree>
    <p:extLst>
      <p:ext uri="{BB962C8B-B14F-4D97-AF65-F5344CB8AC3E}">
        <p14:creationId xmlns:p14="http://schemas.microsoft.com/office/powerpoint/2010/main" val="215645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213" y="1058883"/>
            <a:ext cx="8305800" cy="1754326"/>
          </a:xfrm>
          <a:prstGeom prst="rect">
            <a:avLst/>
          </a:prstGeom>
          <a:noFill/>
        </p:spPr>
        <p:txBody>
          <a:bodyPr wrap="square" rtlCol="0">
            <a:spAutoFit/>
          </a:bodyPr>
          <a:lstStyle/>
          <a:p>
            <a:r>
              <a:rPr lang="en-US" sz="5400" b="1" dirty="0">
                <a:solidFill>
                  <a:srgbClr val="FF0000"/>
                </a:solidFill>
                <a:latin typeface="Times New Roman" pitchFamily="18" charset="0"/>
                <a:cs typeface="Times New Roman" pitchFamily="18" charset="0"/>
              </a:rPr>
              <a:t>1.Tìm </a:t>
            </a:r>
            <a:r>
              <a:rPr lang="en-US" sz="5400" b="1" dirty="0" err="1">
                <a:solidFill>
                  <a:srgbClr val="FF0000"/>
                </a:solidFill>
                <a:latin typeface="Times New Roman" pitchFamily="18" charset="0"/>
                <a:cs typeface="Times New Roman" pitchFamily="18" charset="0"/>
              </a:rPr>
              <a:t>hiểu</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tính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chất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của</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không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khí</a:t>
            </a:r>
            <a:r>
              <a:rPr lang="en-US" sz="5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67701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7848600" cy="1323439"/>
          </a:xfrm>
          <a:prstGeom prst="rect">
            <a:avLst/>
          </a:prstGeom>
        </p:spPr>
        <p:txBody>
          <a:bodyPr wrap="square">
            <a:spAutoFit/>
          </a:bodyPr>
          <a:lstStyle/>
          <a:p>
            <a:r>
              <a:rPr lang="en-US" sz="4000" b="1" dirty="0">
                <a:solidFill>
                  <a:srgbClr val="0B0BF5"/>
                </a:solidFill>
                <a:latin typeface="Times New Roman" pitchFamily="18" charset="0"/>
                <a:cs typeface="Times New Roman" pitchFamily="18" charset="0"/>
              </a:rPr>
              <a:t>Q</a:t>
            </a:r>
            <a:r>
              <a:rPr lang="vi-VN" sz="4000" b="1" dirty="0">
                <a:solidFill>
                  <a:srgbClr val="0B0BF5"/>
                </a:solidFill>
                <a:latin typeface="Times New Roman" pitchFamily="18" charset="0"/>
                <a:cs typeface="Times New Roman" pitchFamily="18" charset="0"/>
              </a:rPr>
              <a:t>uan sát chiếc cốc thuỷ tinh rỗng </a:t>
            </a:r>
            <a:r>
              <a:rPr lang="en-US" sz="4000" b="1" dirty="0" err="1">
                <a:solidFill>
                  <a:srgbClr val="0B0BF5"/>
                </a:solidFill>
                <a:latin typeface="Times New Roman" pitchFamily="18" charset="0"/>
                <a:cs typeface="Times New Roman" pitchFamily="18" charset="0"/>
              </a:rPr>
              <a:t>cho</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biết</a:t>
            </a:r>
            <a:r>
              <a:rPr lang="vi-VN" sz="4000" b="1" dirty="0">
                <a:solidFill>
                  <a:srgbClr val="0B0BF5"/>
                </a:solidFill>
                <a:latin typeface="Times New Roman" pitchFamily="18" charset="0"/>
                <a:cs typeface="Times New Roman" pitchFamily="18" charset="0"/>
              </a:rPr>
              <a:t>: </a:t>
            </a:r>
            <a:r>
              <a:rPr lang="vi-VN" sz="4000" b="1" dirty="0">
                <a:latin typeface="Times New Roman" pitchFamily="18" charset="0"/>
                <a:cs typeface="Times New Roman" pitchFamily="18" charset="0"/>
              </a:rPr>
              <a:t>Trong cốc có chứa gì?</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04907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a:t>Chu </a:t>
            </a:r>
            <a:r>
              <a:rPr lang="en-US" dirty="0" err="1"/>
              <a:t>Thị</a:t>
            </a:r>
            <a:r>
              <a:rPr lang="en-US" dirty="0"/>
              <a:t> </a:t>
            </a:r>
            <a:r>
              <a:rPr lang="en-US" dirty="0" err="1"/>
              <a:t>Soa</a:t>
            </a:r>
            <a:r>
              <a:rPr lang="en-US" dirty="0"/>
              <a:t> – </a:t>
            </a:r>
            <a:r>
              <a:rPr lang="en-US" dirty="0" err="1"/>
              <a:t>Thành</a:t>
            </a:r>
            <a:r>
              <a:rPr lang="en-US" dirty="0"/>
              <a:t> </a:t>
            </a:r>
            <a:r>
              <a:rPr lang="en-US" dirty="0" err="1"/>
              <a:t>phố</a:t>
            </a:r>
            <a:r>
              <a:rPr lang="en-US" dirty="0"/>
              <a:t> </a:t>
            </a:r>
            <a:r>
              <a:rPr lang="en-US" dirty="0" err="1"/>
              <a:t>Đà</a:t>
            </a:r>
            <a:r>
              <a:rPr lang="en-US" dirty="0"/>
              <a:t> </a:t>
            </a:r>
            <a:r>
              <a:rPr lang="en-US" dirty="0" err="1"/>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323439"/>
          </a:xfrm>
          <a:prstGeom prst="rect">
            <a:avLst/>
          </a:prstGeom>
          <a:noFill/>
          <a:ln w="9525">
            <a:noFill/>
            <a:miter lim="800000"/>
            <a:headEnd/>
            <a:tailEnd/>
          </a:ln>
          <a:effectLst/>
        </p:spPr>
        <p:txBody>
          <a:bodyPr wrap="square">
            <a:spAutoFit/>
          </a:bodyPr>
          <a:lstStyle/>
          <a:p>
            <a:pPr algn="just">
              <a:spcBef>
                <a:spcPct val="50000"/>
              </a:spcBef>
            </a:pPr>
            <a:r>
              <a:rPr lang="en-US" sz="4000" b="1" dirty="0" err="1">
                <a:solidFill>
                  <a:srgbClr val="0B0BF5"/>
                </a:solidFill>
                <a:latin typeface="Times New Roman" panose="02020603050405020304" pitchFamily="18" charset="0"/>
                <a:cs typeface="Times New Roman" pitchFamily="18" charset="0"/>
              </a:rPr>
              <a:t>Em</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có</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nhận</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thấy</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không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khí</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không</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Tại</a:t>
            </a:r>
            <a:r>
              <a:rPr lang="en-US" sz="4000" b="1" dirty="0">
                <a:solidFill>
                  <a:srgbClr val="0B0BF5"/>
                </a:solidFill>
                <a:latin typeface="Times New Roman" pitchFamily="18" charset="0"/>
                <a:cs typeface="Times New Roman" pitchFamily="18" charset="0"/>
              </a:rPr>
              <a:t> </a:t>
            </a:r>
            <a:r>
              <a:rPr lang="en-US" sz="4000" b="1" dirty="0" err="1">
                <a:solidFill>
                  <a:srgbClr val="0B0BF5"/>
                </a:solidFill>
                <a:latin typeface="Times New Roman" pitchFamily="18" charset="0"/>
                <a:cs typeface="Times New Roman" pitchFamily="18" charset="0"/>
              </a:rPr>
              <a:t>sao</a:t>
            </a:r>
            <a:r>
              <a:rPr lang="en-US" sz="4000" b="1" dirty="0">
                <a:solidFill>
                  <a:srgbClr val="0B0BF5"/>
                </a:solidFill>
                <a:latin typeface="Times New Roman" pitchFamily="18" charset="0"/>
                <a:cs typeface="Times New Roman" pitchFamily="18" charset="0"/>
              </a:rPr>
              <a:t>?</a:t>
            </a:r>
          </a:p>
        </p:txBody>
      </p:sp>
      <p:sp>
        <p:nvSpPr>
          <p:cNvPr id="3" name="Rectangle 2"/>
          <p:cNvSpPr/>
          <p:nvPr/>
        </p:nvSpPr>
        <p:spPr>
          <a:xfrm>
            <a:off x="252334" y="2259557"/>
            <a:ext cx="8891666" cy="1323439"/>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	Mắt ta không nhìn thấy không khí vì không khí trong suốt và không màu.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9&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315&quot;/&gt;&lt;/object&gt;&lt;object type=&quot;3&quot; unique_id=&quot;10008&quot;&gt;&lt;property id=&quot;20148&quot; value=&quot;5&quot;/&gt;&lt;property id=&quot;20300&quot; value=&quot;Slide 5&quot;/&gt;&lt;property id=&quot;20307&quot; value=&quot;301&quot;/&gt;&lt;/object&gt;&lt;object type=&quot;3&quot; unique_id=&quot;10009&quot;&gt;&lt;property id=&quot;20148&quot; value=&quot;5&quot;/&gt;&lt;property id=&quot;20300&quot; value=&quot;Slide 6&quot;/&gt;&lt;property id=&quot;20307&quot; value=&quot;292&quot;/&gt;&lt;/object&gt;&lt;object type=&quot;3&quot; unique_id=&quot;10010&quot;&gt;&lt;property id=&quot;20148&quot; value=&quot;5&quot;/&gt;&lt;property id=&quot;20300&quot; value=&quot;Slide 7&quot;/&gt;&lt;property id=&quot;20307&quot; value=&quot;293&quot;/&gt;&lt;/object&gt;&lt;object type=&quot;3&quot; unique_id=&quot;10011&quot;&gt;&lt;property id=&quot;20148&quot; value=&quot;5&quot;/&gt;&lt;property id=&quot;20300&quot; value=&quot;Slide 8&quot;/&gt;&lt;property id=&quot;20307&quot; value=&quot;294&quot;/&gt;&lt;/object&gt;&lt;object type=&quot;3&quot; unique_id=&quot;10012&quot;&gt;&lt;property id=&quot;20148&quot; value=&quot;5&quot;/&gt;&lt;property id=&quot;20300&quot; value=&quot;Slide 9&quot;/&gt;&lt;property id=&quot;20307&quot; value=&quot;302&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295&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307&quot;/&gt;&lt;/object&gt;&lt;object type=&quot;3&quot; unique_id=&quot;10017&quot;&gt;&lt;property id=&quot;20148&quot; value=&quot;5&quot;/&gt;&lt;property id=&quot;20300&quot; value=&quot;Slide 14&quot;/&gt;&lt;property id=&quot;20307&quot; value=&quot;308&quot;/&gt;&lt;/object&gt;&lt;object type=&quot;3&quot; unique_id=&quot;10018&quot;&gt;&lt;property id=&quot;20148&quot; value=&quot;5&quot;/&gt;&lt;property id=&quot;20300&quot; value=&quot;Slide 15&quot;/&gt;&lt;property id=&quot;20307&quot; value=&quot;309&quot;/&gt;&lt;/object&gt;&lt;object type=&quot;3&quot; unique_id=&quot;10019&quot;&gt;&lt;property id=&quot;20148&quot; value=&quot;5&quot;/&gt;&lt;property id=&quot;20300&quot; value=&quot;Slide 16&quot;/&gt;&lt;property id=&quot;20307&quot; value=&quot;274&quot;/&gt;&lt;/object&gt;&lt;object type=&quot;3&quot; unique_id=&quot;10020&quot;&gt;&lt;property id=&quot;20148&quot; value=&quot;5&quot;/&gt;&lt;property id=&quot;20300&quot; value=&quot;Slide 17&quot;/&gt;&lt;property id=&quot;20307&quot; value=&quot;306&quot;/&gt;&lt;/object&gt;&lt;object type=&quot;3&quot; unique_id=&quot;10021&quot;&gt;&lt;property id=&quot;20148&quot; value=&quot;5&quot;/&gt;&lt;property id=&quot;20300&quot; value=&quot;Slide 18&quot;/&gt;&lt;property id=&quot;20307&quot; value=&quot;313&quot;/&gt;&lt;/object&gt;&lt;object type=&quot;3&quot; unique_id=&quot;10022&quot;&gt;&lt;property id=&quot;20148&quot; value=&quot;5&quot;/&gt;&lt;property id=&quot;20300&quot; value=&quot;Slide 19&quot;/&gt;&lt;property id=&quot;20307&quot; value=&quot;310&quot;/&gt;&lt;/object&gt;&lt;object type=&quot;3&quot; unique_id=&quot;10023&quot;&gt;&lt;property id=&quot;20148&quot; value=&quot;5&quot;/&gt;&lt;property id=&quot;20300&quot; value=&quot;Slide 20&quot;/&gt;&lt;property id=&quot;20307&quot; value=&quot;296&quot;/&gt;&lt;/object&gt;&lt;object type=&quot;3&quot; unique_id=&quot;10024&quot;&gt;&lt;property id=&quot;20148&quot; value=&quot;5&quot;/&gt;&lt;property id=&quot;20300&quot; value=&quot;Slide 21&quot;/&gt;&lt;property id=&quot;20307&quot; value=&quot;311&quot;/&gt;&lt;/object&gt;&lt;object type=&quot;3&quot; unique_id=&quot;10025&quot;&gt;&lt;property id=&quot;20148&quot; value=&quot;5&quot;/&gt;&lt;property id=&quot;20300&quot; value=&quot;Slide 22&quot;/&gt;&lt;property id=&quot;20307&quot; value=&quot;312&quot;/&gt;&lt;/object&gt;&lt;object type=&quot;3&quot; unique_id=&quot;10026&quot;&gt;&lt;property id=&quot;20148&quot; value=&quot;5&quot;/&gt;&lt;property id=&quot;20300&quot; value=&quot;Slide 23&quot;/&gt;&lt;property id=&quot;20307&quot; value=&quot;314&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4&quot;/&gt;&lt;/object&gt;&lt;object type=&quot;3&quot; unique_id=&quot;10029&quot;&gt;&lt;property id=&quot;20148&quot; value=&quot;5&quot;/&gt;&lt;property id=&quot;20300&quot; value=&quot;Slide 26&quot;/&gt;&lt;property id=&quot;20307&quot; value=&quot;285&quot;/&gt;&lt;/object&gt;&lt;object type=&quot;3&quot; unique_id=&quot;10030&quot;&gt;&lt;property id=&quot;20148&quot; value=&quot;5&quot;/&gt;&lt;property id=&quot;20300&quot; value=&quot;Slide 27&quot;/&gt;&lt;property id=&quot;20307&quot; value=&quot;289&quot;/&gt;&lt;/object&gt;&lt;object type=&quot;3&quot; unique_id=&quot;10031&quot;&gt;&lt;property id=&quot;20148&quot; value=&quot;5&quot;/&gt;&lt;property id=&quot;20300&quot; value=&quot;Slide 28&quot;/&gt;&lt;property id=&quot;20307&quot; value=&quot;282&quot;/&gt;&lt;/object&gt;&lt;object type=&quot;3&quot; unique_id=&quot;10032&quot;&gt;&lt;property id=&quot;20148&quot; value=&quot;5&quot;/&gt;&lt;property id=&quot;20300&quot; value=&quot;Slide 29&quot;/&gt;&lt;property id=&quot;20307&quot; value=&quot;287&quot;/&gt;&lt;/object&gt;&lt;object type=&quot;3&quot; unique_id=&quot;10033&quot;&gt;&lt;property id=&quot;20148&quot; value=&quot;5&quot;/&gt;&lt;property id=&quot;20300&quot; value=&quot;Slide 31&quot;/&gt;&lt;property id=&quot;20307&quot; value=&quot;321&quot;/&gt;&lt;/object&gt;&lt;object type=&quot;3&quot; unique_id=&quot;31282&quot;&gt;&lt;property id=&quot;20148&quot; value=&quot;5&quot;/&gt;&lt;property id=&quot;20300&quot; value=&quot;Slide 4&quot;/&gt;&lt;property id=&quot;20307&quot; value=&quot;322&quot;/&gt;&lt;/object&gt;&lt;object type=&quot;3&quot; unique_id=&quot;31413&quot;&gt;&lt;property id=&quot;20148&quot; value=&quot;5&quot;/&gt;&lt;property id=&quot;20300&quot; value=&quot;Slide 30&quot;/&gt;&lt;property id=&quot;20307&quot; value=&quot;32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600</TotalTime>
  <Words>623</Words>
  <Application>Microsoft Office PowerPoint</Application>
  <PresentationFormat>On-screen Show (4:3)</PresentationFormat>
  <Paragraphs>70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.VnTime</vt:lpstr>
      <vt:lpstr>Arial</vt:lpstr>
      <vt:lpstr>Calibri</vt:lpstr>
      <vt:lpstr>Cambria</vt:lpstr>
      <vt:lpstr>Tahoma</vt:lpstr>
      <vt:lpstr>Times New Roman</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Trần Thị Kim Tuyến</cp:lastModifiedBy>
  <cp:revision>81</cp:revision>
  <dcterms:created xsi:type="dcterms:W3CDTF">2014-12-11T02:12:34Z</dcterms:created>
  <dcterms:modified xsi:type="dcterms:W3CDTF">2021-12-18T21:26:19Z</dcterms:modified>
</cp:coreProperties>
</file>