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3"/>
  </p:notesMasterIdLst>
  <p:sldIdLst>
    <p:sldId id="445" r:id="rId3"/>
    <p:sldId id="282" r:id="rId4"/>
    <p:sldId id="280" r:id="rId5"/>
    <p:sldId id="384" r:id="rId6"/>
    <p:sldId id="446" r:id="rId7"/>
    <p:sldId id="447" r:id="rId8"/>
    <p:sldId id="448" r:id="rId9"/>
    <p:sldId id="449" r:id="rId10"/>
    <p:sldId id="450" r:id="rId11"/>
    <p:sldId id="283" r:id="rId12"/>
    <p:sldId id="278" r:id="rId13"/>
    <p:sldId id="416" r:id="rId14"/>
    <p:sldId id="385" r:id="rId15"/>
    <p:sldId id="451" r:id="rId16"/>
    <p:sldId id="461" r:id="rId17"/>
    <p:sldId id="452" r:id="rId18"/>
    <p:sldId id="453" r:id="rId19"/>
    <p:sldId id="462" r:id="rId20"/>
    <p:sldId id="394" r:id="rId21"/>
    <p:sldId id="454" r:id="rId22"/>
    <p:sldId id="463" r:id="rId23"/>
    <p:sldId id="292" r:id="rId24"/>
    <p:sldId id="455" r:id="rId25"/>
    <p:sldId id="456" r:id="rId26"/>
    <p:sldId id="457" r:id="rId27"/>
    <p:sldId id="458" r:id="rId28"/>
    <p:sldId id="459" r:id="rId29"/>
    <p:sldId id="460" r:id="rId30"/>
    <p:sldId id="293" r:id="rId31"/>
    <p:sldId id="27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a:srgbClr val="FFCCCC"/>
    <a:srgbClr val="FFFF99"/>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4" d="100"/>
          <a:sy n="74" d="100"/>
        </p:scale>
        <p:origin x="47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292381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782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30668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364042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4633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277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8971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1630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3" r:id="rId3"/>
    <p:sldLayoutId id="2147483732" r:id="rId4"/>
    <p:sldLayoutId id="2147483731" r:id="rId5"/>
    <p:sldLayoutId id="2147483730" r:id="rId6"/>
    <p:sldLayoutId id="2147483729"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72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4"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4.xml"/><Relationship Id="rId5" Type="http://schemas.openxmlformats.org/officeDocument/2006/relationships/audio" Target="../media/audio1.wav"/><Relationship Id="rId4"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http://vtc.vn/media/vtcnews/2010/07/06/67.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32000" y="1363508"/>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Ý chí – Nghị lực</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22" name="Group 21"/>
          <p:cNvGrpSpPr>
            <a:grpSpLocks/>
          </p:cNvGrpSpPr>
          <p:nvPr/>
        </p:nvGrpSpPr>
        <p:grpSpPr bwMode="auto">
          <a:xfrm>
            <a:off x="899077" y="434930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a:solidFill>
                    <a:schemeClr val="tx1"/>
                  </a:solidFill>
                  <a:latin typeface="Times New Roman" panose="02020603050405020304" pitchFamily="18" charset="0"/>
                  <a:cs typeface="Times New Roman" panose="02020603050405020304" pitchFamily="18" charset="0"/>
                </a:rPr>
                <a:t> Có chí thì nên. </a:t>
              </a:r>
              <a:r>
                <a:rPr lang="en-US" sz="280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ChangeArrowheads="1"/>
          </p:cNvSpPr>
          <p:nvPr/>
        </p:nvSpPr>
        <p:spPr bwMode="auto">
          <a:xfrm>
            <a:off x="2939143" y="1279662"/>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endParaRPr lang="vi-VN" altLang="en-US" sz="2800" b="1" i="1"/>
          </a:p>
        </p:txBody>
      </p:sp>
      <p:sp>
        <p:nvSpPr>
          <p:cNvPr id="9" name="AutoShape 20"/>
          <p:cNvSpPr>
            <a:spLocks noChangeArrowheads="1"/>
          </p:cNvSpPr>
          <p:nvPr/>
        </p:nvSpPr>
        <p:spPr bwMode="auto">
          <a:xfrm>
            <a:off x="1824718" y="1287599"/>
            <a:ext cx="2895600" cy="838200"/>
          </a:xfrm>
          <a:prstGeom prst="ribbon2">
            <a:avLst>
              <a:gd name="adj1" fmla="val 12500"/>
              <a:gd name="adj2" fmla="val 50000"/>
            </a:avLst>
          </a:prstGeom>
          <a:gradFill rotWithShape="1">
            <a:gsLst>
              <a:gs pos="0">
                <a:srgbClr val="FF9900"/>
              </a:gs>
              <a:gs pos="50000">
                <a:schemeClr val="bg1"/>
              </a:gs>
              <a:gs pos="100000">
                <a:srgbClr val="FF9900"/>
              </a:gs>
            </a:gsLst>
            <a:lin ang="5400000" scaled="1"/>
          </a:gradFill>
          <a:ln w="9525">
            <a:solidFill>
              <a:schemeClr val="tx1"/>
            </a:solidFill>
            <a:round/>
            <a:headEnd/>
            <a:tailEnd/>
          </a:ln>
          <a:effectLst/>
        </p:spPr>
        <p:txBody>
          <a:bodyPr wrap="none" anchor="ctr"/>
          <a:lstStyle/>
          <a:p>
            <a:pPr algn="ctr">
              <a:defRPr/>
            </a:pPr>
            <a:r>
              <a:rPr lang="en-US" sz="3200" b="1" u="sng" dirty="0">
                <a:latin typeface="Times New Roman" panose="02020603050405020304" pitchFamily="18" charset="0"/>
                <a:cs typeface="Times New Roman" panose="02020603050405020304" pitchFamily="18" charset="0"/>
              </a:rPr>
              <a:t>B</a:t>
            </a:r>
            <a:r>
              <a:rPr lang="vi-VN" sz="3200" b="1" u="sng" dirty="0">
                <a:latin typeface="Times New Roman" panose="02020603050405020304" pitchFamily="18" charset="0"/>
                <a:cs typeface="Times New Roman" panose="02020603050405020304" pitchFamily="18" charset="0"/>
              </a:rPr>
              <a:t>ài</a:t>
            </a:r>
            <a:r>
              <a:rPr lang="en-US" sz="3200" b="1" u="sng" dirty="0">
                <a:latin typeface="Times New Roman" panose="02020603050405020304" pitchFamily="18" charset="0"/>
                <a:cs typeface="Times New Roman" panose="02020603050405020304" pitchFamily="18" charset="0"/>
              </a:rPr>
              <a:t> 1</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872343" y="2614749"/>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a. N</a:t>
            </a:r>
            <a:r>
              <a:rPr lang="vi-VN" altLang="en-US" sz="3600" b="1"/>
              <a:t>ói</a:t>
            </a:r>
            <a:r>
              <a:rPr lang="en-US" altLang="en-US" sz="3600" b="1"/>
              <a:t> l</a:t>
            </a:r>
            <a:r>
              <a:rPr lang="vi-VN" altLang="en-US" sz="3600" b="1"/>
              <a:t>ê</a:t>
            </a:r>
            <a:r>
              <a:rPr lang="en-US" altLang="en-US" sz="3600" b="1"/>
              <a:t>n </a:t>
            </a:r>
            <a:r>
              <a:rPr lang="vi-VN" altLang="en-US" sz="3600" b="1"/>
              <a:t>ý</a:t>
            </a:r>
            <a:r>
              <a:rPr lang="en-US" altLang="en-US" sz="3600" b="1"/>
              <a:t> ch</a:t>
            </a:r>
            <a:r>
              <a:rPr lang="vi-VN" altLang="en-US" sz="3600" b="1"/>
              <a:t>í, </a:t>
            </a:r>
            <a:r>
              <a:rPr lang="en-US" altLang="en-US" sz="3600" b="1"/>
              <a:t>ngh</a:t>
            </a:r>
            <a:r>
              <a:rPr lang="vi-VN" altLang="en-US" sz="3600" b="1"/>
              <a:t>ị</a:t>
            </a:r>
            <a:r>
              <a:rPr lang="en-US" altLang="en-US" sz="3600" b="1"/>
              <a:t> l</a:t>
            </a:r>
            <a:r>
              <a:rPr lang="vi-VN" altLang="en-US" sz="3600" b="1"/>
              <a:t>ực</a:t>
            </a:r>
            <a:r>
              <a:rPr lang="en-US" altLang="en-US" sz="3600" b="1"/>
              <a:t> c</a:t>
            </a:r>
            <a:r>
              <a:rPr lang="vi-VN" altLang="en-US" sz="3600" b="1"/>
              <a:t>ủa</a:t>
            </a:r>
            <a:r>
              <a:rPr lang="en-US" altLang="en-US" sz="3600" b="1"/>
              <a:t> con ng</a:t>
            </a:r>
            <a:r>
              <a:rPr lang="vi-VN" altLang="en-US" sz="3600" b="1"/>
              <a:t>ười.</a:t>
            </a:r>
          </a:p>
        </p:txBody>
      </p:sp>
      <p:sp>
        <p:nvSpPr>
          <p:cNvPr id="11" name="Rectangle 6"/>
          <p:cNvSpPr>
            <a:spLocks noChangeArrowheads="1"/>
          </p:cNvSpPr>
          <p:nvPr/>
        </p:nvSpPr>
        <p:spPr bwMode="auto">
          <a:xfrm>
            <a:off x="1850118" y="3681549"/>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b. Nêu lên những thử thách đối với ý chí, nghị lực của con người.</a:t>
            </a:r>
            <a:endParaRPr lang="vi-VN" altLang="en-US" sz="3600" b="1"/>
          </a:p>
        </p:txBody>
      </p:sp>
    </p:spTree>
    <p:extLst>
      <p:ext uri="{BB962C8B-B14F-4D97-AF65-F5344CB8AC3E}">
        <p14:creationId xmlns:p14="http://schemas.microsoft.com/office/powerpoint/2010/main" val="15073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77833" y="945073"/>
            <a:ext cx="9821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a.Từ n</a:t>
            </a:r>
            <a:r>
              <a:rPr lang="vi-VN" altLang="en-US" sz="3200" b="1"/>
              <a:t>ói</a:t>
            </a:r>
            <a:r>
              <a:rPr lang="en-US" altLang="en-US" sz="3200" b="1"/>
              <a:t> l</a:t>
            </a:r>
            <a:r>
              <a:rPr lang="vi-VN" altLang="en-US" sz="3200" b="1"/>
              <a:t>ê</a:t>
            </a:r>
            <a:r>
              <a:rPr lang="en-US" altLang="en-US" sz="3200" b="1"/>
              <a:t>n </a:t>
            </a:r>
            <a:r>
              <a:rPr lang="vi-VN" altLang="en-US" sz="3200" b="1"/>
              <a:t> ý</a:t>
            </a:r>
            <a:r>
              <a:rPr lang="en-US" altLang="en-US" sz="3200" b="1"/>
              <a:t> ch</a:t>
            </a:r>
            <a:r>
              <a:rPr lang="vi-VN" altLang="en-US" sz="3200" b="1"/>
              <a:t>í, </a:t>
            </a:r>
            <a:r>
              <a:rPr lang="en-US" altLang="en-US" sz="3200" b="1"/>
              <a:t>ngh</a:t>
            </a:r>
            <a:r>
              <a:rPr lang="vi-VN" altLang="en-US" sz="3200" b="1"/>
              <a:t>ị</a:t>
            </a:r>
            <a:r>
              <a:rPr lang="en-US" altLang="en-US" sz="3200" b="1"/>
              <a:t> l</a:t>
            </a:r>
            <a:r>
              <a:rPr lang="vi-VN" altLang="en-US" sz="3200" b="1"/>
              <a:t>ực</a:t>
            </a:r>
            <a:r>
              <a:rPr lang="en-US" altLang="en-US" sz="3200" b="1"/>
              <a:t> c</a:t>
            </a:r>
            <a:r>
              <a:rPr lang="vi-VN" altLang="en-US" sz="3200" b="1"/>
              <a:t>ủa</a:t>
            </a:r>
            <a:r>
              <a:rPr lang="en-US" altLang="en-US" sz="3200" b="1"/>
              <a:t> con ng</a:t>
            </a:r>
            <a:r>
              <a:rPr lang="vi-VN" altLang="en-US" sz="3200" b="1"/>
              <a:t>ười.</a:t>
            </a:r>
            <a:endParaRPr lang="en-US" altLang="en-US" sz="3200" b="1"/>
          </a:p>
        </p:txBody>
      </p:sp>
      <p:sp>
        <p:nvSpPr>
          <p:cNvPr id="3" name="Rectangle 2"/>
          <p:cNvSpPr>
            <a:spLocks noChangeArrowheads="1"/>
          </p:cNvSpPr>
          <p:nvPr/>
        </p:nvSpPr>
        <p:spPr bwMode="auto">
          <a:xfrm>
            <a:off x="1177833" y="1576542"/>
            <a:ext cx="98210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vững lòng, vũng chí, vững dạ, quyết tâm, bền gan, bền chí, bền lòng, kiên nhẫn, kiên trì, kiên nghị, kiên tâm, kiên cường,... </a:t>
            </a:r>
          </a:p>
        </p:txBody>
      </p:sp>
      <p:sp>
        <p:nvSpPr>
          <p:cNvPr id="4" name="Rectangle 3"/>
          <p:cNvSpPr>
            <a:spLocks noChangeArrowheads="1"/>
          </p:cNvSpPr>
          <p:nvPr/>
        </p:nvSpPr>
        <p:spPr bwMode="auto">
          <a:xfrm>
            <a:off x="1177834" y="3239590"/>
            <a:ext cx="98210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b. Từ nêu lên những thử thách đối với ý chí, nghị lực của con người</a:t>
            </a:r>
            <a:endParaRPr lang="en-US" altLang="en-US" sz="3200"/>
          </a:p>
        </p:txBody>
      </p:sp>
      <p:sp>
        <p:nvSpPr>
          <p:cNvPr id="5" name="Rectangle 4"/>
          <p:cNvSpPr>
            <a:spLocks noChangeArrowheads="1"/>
          </p:cNvSpPr>
          <p:nvPr/>
        </p:nvSpPr>
        <p:spPr bwMode="auto">
          <a:xfrm>
            <a:off x="1177832" y="4410196"/>
            <a:ext cx="98210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khó khăn, gian khổ, gian khó, gian nan, gian lao, gian truân, thử thách, thách thức, chông gai,...</a:t>
            </a:r>
            <a:endParaRPr lang="en-US" altLang="en-US" sz="3200">
              <a:solidFill>
                <a:srgbClr val="0070C0"/>
              </a:solidFill>
            </a:endParaRPr>
          </a:p>
        </p:txBody>
      </p:sp>
    </p:spTree>
    <p:extLst>
      <p:ext uri="{BB962C8B-B14F-4D97-AF65-F5344CB8AC3E}">
        <p14:creationId xmlns:p14="http://schemas.microsoft.com/office/powerpoint/2010/main" val="8786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25843"/>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22" name="Group 21"/>
          <p:cNvGrpSpPr>
            <a:grpSpLocks/>
          </p:cNvGrpSpPr>
          <p:nvPr/>
        </p:nvGrpSpPr>
        <p:grpSpPr bwMode="auto">
          <a:xfrm>
            <a:off x="877132" y="4453206"/>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a:solidFill>
                    <a:schemeClr val="tx1"/>
                  </a:solidFill>
                  <a:latin typeface="Times New Roman" panose="02020603050405020304" pitchFamily="18" charset="0"/>
                  <a:cs typeface="Times New Roman" panose="02020603050405020304" pitchFamily="18" charset="0"/>
                </a:rPr>
                <a:t> Có chí thì nên. </a:t>
              </a:r>
              <a:r>
                <a:rPr lang="en-US" sz="280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9912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97240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341857" y="419024"/>
            <a:ext cx="2447108" cy="838200"/>
          </a:xfrm>
          <a:prstGeom prst="ribbon2">
            <a:avLst>
              <a:gd name="adj1" fmla="val 12500"/>
              <a:gd name="adj2" fmla="val 50000"/>
            </a:avLst>
          </a:prstGeom>
          <a:gradFill rotWithShape="1">
            <a:gsLst>
              <a:gs pos="0">
                <a:srgbClr val="FF9900"/>
              </a:gs>
              <a:gs pos="50000">
                <a:schemeClr val="bg1"/>
              </a:gs>
              <a:gs pos="100000">
                <a:srgbClr val="FF9900"/>
              </a:gs>
            </a:gsLst>
            <a:lin ang="5400000" scaled="1"/>
          </a:gradFill>
          <a:ln w="9525">
            <a:solidFill>
              <a:schemeClr val="tx1"/>
            </a:solidFill>
            <a:round/>
            <a:headEnd/>
            <a:tailEnd/>
          </a:ln>
          <a:effectLst/>
        </p:spPr>
        <p:txBody>
          <a:bodyPr wrap="none" anchor="ctr"/>
          <a:lstStyle/>
          <a:p>
            <a:pPr algn="ctr">
              <a:defRPr/>
            </a:pPr>
            <a:r>
              <a:rPr lang="en-US" sz="3200" b="1" u="sng">
                <a:latin typeface="Times New Roman" panose="02020603050405020304" pitchFamily="18" charset="0"/>
                <a:cs typeface="Times New Roman" panose="02020603050405020304" pitchFamily="18" charset="0"/>
              </a:rPr>
              <a:t>B</a:t>
            </a:r>
            <a:r>
              <a:rPr lang="vi-VN" sz="3200" b="1" u="sng">
                <a:latin typeface="Times New Roman" panose="02020603050405020304" pitchFamily="18" charset="0"/>
                <a:cs typeface="Times New Roman" panose="02020603050405020304" pitchFamily="18" charset="0"/>
              </a:rPr>
              <a:t>ài</a:t>
            </a:r>
            <a:r>
              <a:rPr lang="en-US" sz="3200" b="1" u="sng">
                <a:latin typeface="Times New Roman" panose="02020603050405020304" pitchFamily="18" charset="0"/>
                <a:cs typeface="Times New Roman" panose="02020603050405020304" pitchFamily="18" charset="0"/>
              </a:rPr>
              <a:t> 2</a:t>
            </a:r>
            <a:r>
              <a:rPr lang="en-US" sz="3200" b="1">
                <a:latin typeface="Times New Roman" panose="02020603050405020304" pitchFamily="18" charset="0"/>
                <a:cs typeface="Times New Roman" panose="02020603050405020304" pitchFamily="18" charset="0"/>
              </a:rPr>
              <a:t> :</a:t>
            </a:r>
            <a:endParaRPr lang="vi-VN" sz="3200" b="1">
              <a:latin typeface="Times New Roman" panose="02020603050405020304" pitchFamily="18" charset="0"/>
              <a:cs typeface="Times New Roman" panose="02020603050405020304" pitchFamily="18" charset="0"/>
            </a:endParaRPr>
          </a:p>
        </p:txBody>
      </p:sp>
      <p:sp>
        <p:nvSpPr>
          <p:cNvPr id="3" name="Text Box 24" descr="Divot"/>
          <p:cNvSpPr txBox="1">
            <a:spLocks noChangeArrowheads="1"/>
          </p:cNvSpPr>
          <p:nvPr/>
        </p:nvSpPr>
        <p:spPr bwMode="auto">
          <a:xfrm>
            <a:off x="2788965" y="614089"/>
            <a:ext cx="8763001" cy="584775"/>
          </a:xfrm>
          <a:prstGeom prst="rect">
            <a:avLst/>
          </a:prstGeom>
          <a:pattFill prst="divot">
            <a:fgClr>
              <a:srgbClr val="66FF33"/>
            </a:fgClr>
            <a:bgClr>
              <a:srgbClr val="FFFF99"/>
            </a:bgClr>
          </a:pattFill>
          <a:ln w="76200" cmpd="tri">
            <a:solidFill>
              <a:schemeClr val="tx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3200" b="1"/>
              <a:t>Đặt câu với một từ em vừa tìm được ở bài tập 1:</a:t>
            </a:r>
          </a:p>
        </p:txBody>
      </p:sp>
      <p:grpSp>
        <p:nvGrpSpPr>
          <p:cNvPr id="4" name="Group 25"/>
          <p:cNvGrpSpPr>
            <a:grpSpLocks/>
          </p:cNvGrpSpPr>
          <p:nvPr/>
        </p:nvGrpSpPr>
        <p:grpSpPr bwMode="auto">
          <a:xfrm>
            <a:off x="994697" y="245649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rgbClr val="66FFFF"/>
            </a:solidFill>
            <a:ln w="5715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673" y="1988"/>
              <a:ext cx="2016" cy="16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b</a:t>
              </a:r>
              <a:r>
                <a:rPr lang="vi-VN" altLang="en-US" sz="2800" b="1"/>
                <a:t>ền</a:t>
              </a:r>
              <a:r>
                <a:rPr lang="en-US" altLang="en-US" sz="2800" b="1"/>
                <a:t> gan, b</a:t>
              </a:r>
              <a:r>
                <a:rPr lang="vi-VN" altLang="en-US" sz="2800" b="1"/>
                <a:t>ền</a:t>
              </a:r>
              <a:r>
                <a:rPr lang="en-US" altLang="en-US" sz="2800" b="1"/>
                <a:t> ch</a:t>
              </a:r>
              <a:r>
                <a:rPr lang="vi-VN" altLang="en-US" sz="2800" b="1"/>
                <a:t>í</a:t>
              </a:r>
              <a:r>
                <a:rPr lang="en-US" altLang="en-US" sz="2800" b="1"/>
                <a:t>, b</a:t>
              </a:r>
              <a:r>
                <a:rPr lang="vi-VN" altLang="en-US" sz="2800" b="1"/>
                <a:t>ền</a:t>
              </a:r>
              <a:r>
                <a:rPr lang="en-US" altLang="en-US" sz="2800" b="1"/>
                <a:t> l</a:t>
              </a:r>
              <a:r>
                <a:rPr lang="vi-VN" altLang="en-US" sz="2800" b="1"/>
                <a:t>òng, vững tâm, vững chí, vững dạ,</a:t>
              </a:r>
              <a:r>
                <a:rPr lang="en-US" altLang="en-US" sz="2800" b="1"/>
                <a:t> </a:t>
              </a:r>
              <a:r>
                <a:rPr lang="vi-VN" altLang="en-US" sz="2800" b="1"/>
                <a:t>vững lòng, quyết tâm, quyết chí, kiên nhẫn, kiên trì, kiên nghị, kiên tâm, kiên cường, kiên quyết,...</a:t>
              </a:r>
              <a:endParaRPr lang="en-US" altLang="en-US" sz="2800" b="1"/>
            </a:p>
          </p:txBody>
        </p:sp>
      </p:grpSp>
      <p:sp>
        <p:nvSpPr>
          <p:cNvPr id="7" name="AutoShape 28"/>
          <p:cNvSpPr>
            <a:spLocks noChangeArrowheads="1"/>
          </p:cNvSpPr>
          <p:nvPr/>
        </p:nvSpPr>
        <p:spPr bwMode="auto">
          <a:xfrm>
            <a:off x="775199" y="1512433"/>
            <a:ext cx="1117721" cy="1164544"/>
          </a:xfrm>
          <a:prstGeom prst="wedgeRoundRectCallout">
            <a:avLst>
              <a:gd name="adj1" fmla="val 105182"/>
              <a:gd name="adj2" fmla="val 57147"/>
              <a:gd name="adj3" fmla="val 16667"/>
            </a:avLst>
          </a:prstGeom>
          <a:solidFill>
            <a:srgbClr val="FFFF00"/>
          </a:solidFill>
          <a:ln w="57150" cmpd="thickThin">
            <a:solidFill>
              <a:schemeClr val="tx1"/>
            </a:solidFill>
            <a:miter lim="800000"/>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t>1.a</a:t>
            </a:r>
          </a:p>
        </p:txBody>
      </p:sp>
      <p:sp>
        <p:nvSpPr>
          <p:cNvPr id="8" name="AutoShape 30"/>
          <p:cNvSpPr>
            <a:spLocks noChangeArrowheads="1"/>
          </p:cNvSpPr>
          <p:nvPr/>
        </p:nvSpPr>
        <p:spPr bwMode="auto">
          <a:xfrm>
            <a:off x="6536130" y="3904297"/>
            <a:ext cx="791633" cy="914400"/>
          </a:xfrm>
          <a:prstGeom prst="rightArrow">
            <a:avLst>
              <a:gd name="adj1" fmla="val 50000"/>
              <a:gd name="adj2" fmla="val 27083"/>
            </a:avLst>
          </a:prstGeom>
          <a:solidFill>
            <a:schemeClr val="accent5">
              <a:lumMod val="20000"/>
              <a:lumOff val="80000"/>
            </a:schemeClr>
          </a:solidFill>
          <a:ln w="38100">
            <a:solidFill>
              <a:schemeClr val="tx1"/>
            </a:solidFill>
            <a:miter lim="800000"/>
            <a:headEnd/>
            <a:tailEnd/>
          </a:ln>
        </p:spPr>
        <p:txBody>
          <a:bodyPr wrap="none" anchor="ctr"/>
          <a:lstStyle/>
          <a:p>
            <a:pPr algn="ctr">
              <a:defRPr/>
            </a:pPr>
            <a:r>
              <a:rPr lang="en-US" sz="3200" b="1"/>
              <a:t>VD:</a:t>
            </a:r>
          </a:p>
        </p:txBody>
      </p:sp>
      <p:sp>
        <p:nvSpPr>
          <p:cNvPr id="9" name="Text Box 31"/>
          <p:cNvSpPr txBox="1">
            <a:spLocks noChangeArrowheads="1"/>
          </p:cNvSpPr>
          <p:nvPr/>
        </p:nvSpPr>
        <p:spPr bwMode="auto">
          <a:xfrm>
            <a:off x="7327763" y="3540034"/>
            <a:ext cx="4286251" cy="1569660"/>
          </a:xfrm>
          <a:prstGeom prst="rect">
            <a:avLst/>
          </a:prstGeom>
          <a:gradFill rotWithShape="1">
            <a:gsLst>
              <a:gs pos="0">
                <a:srgbClr val="00FF00"/>
              </a:gs>
              <a:gs pos="50000">
                <a:srgbClr val="FFFFFF"/>
              </a:gs>
              <a:gs pos="100000">
                <a:srgbClr val="00FF00"/>
              </a:gs>
            </a:gsLst>
            <a:lin ang="5400000" scaled="1"/>
          </a:gradFill>
          <a:ln w="38100">
            <a:no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t>Lớp 4A2 quyết tâm giành nhiều điểm 10 trong đợt thi cuối kỳ I.</a:t>
            </a:r>
          </a:p>
        </p:txBody>
      </p:sp>
      <p:sp>
        <p:nvSpPr>
          <p:cNvPr id="10" name="Text Box 32"/>
          <p:cNvSpPr txBox="1">
            <a:spLocks noChangeArrowheads="1"/>
          </p:cNvSpPr>
          <p:nvPr/>
        </p:nvSpPr>
        <p:spPr bwMode="auto">
          <a:xfrm>
            <a:off x="3375130" y="3863199"/>
            <a:ext cx="197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2800" b="1" u="sng">
                <a:solidFill>
                  <a:srgbClr val="FF3300"/>
                </a:solidFill>
              </a:rPr>
              <a:t>quyết tâm</a:t>
            </a:r>
            <a:endParaRPr lang="en-US" altLang="en-US" sz="2800" b="1" u="sng">
              <a:solidFill>
                <a:srgbClr val="FF3300"/>
              </a:solidFill>
            </a:endParaRPr>
          </a:p>
        </p:txBody>
      </p:sp>
      <p:sp>
        <p:nvSpPr>
          <p:cNvPr id="11" name="Text Box 33"/>
          <p:cNvSpPr txBox="1">
            <a:spLocks noChangeArrowheads="1"/>
          </p:cNvSpPr>
          <p:nvPr/>
        </p:nvSpPr>
        <p:spPr bwMode="auto">
          <a:xfrm>
            <a:off x="8955722" y="354003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3200" b="1" u="sng">
                <a:solidFill>
                  <a:srgbClr val="FF3300"/>
                </a:solidFill>
              </a:rPr>
              <a:t>quyết tâm</a:t>
            </a:r>
            <a:endParaRPr lang="en-US" altLang="en-US" sz="3200" b="1" u="sng">
              <a:solidFill>
                <a:srgbClr val="FF3300"/>
              </a:solidFill>
            </a:endParaRPr>
          </a:p>
        </p:txBody>
      </p:sp>
    </p:spTree>
    <p:extLst>
      <p:ext uri="{BB962C8B-B14F-4D97-AF65-F5344CB8AC3E}">
        <p14:creationId xmlns:p14="http://schemas.microsoft.com/office/powerpoint/2010/main" val="10183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341857" y="419024"/>
            <a:ext cx="2447108" cy="838200"/>
          </a:xfrm>
          <a:prstGeom prst="ribbon2">
            <a:avLst>
              <a:gd name="adj1" fmla="val 12500"/>
              <a:gd name="adj2" fmla="val 50000"/>
            </a:avLst>
          </a:prstGeom>
          <a:gradFill rotWithShape="1">
            <a:gsLst>
              <a:gs pos="0">
                <a:srgbClr val="FF9900"/>
              </a:gs>
              <a:gs pos="50000">
                <a:schemeClr val="bg1"/>
              </a:gs>
              <a:gs pos="100000">
                <a:srgbClr val="FF9900"/>
              </a:gs>
            </a:gsLst>
            <a:lin ang="5400000" scaled="1"/>
          </a:gradFill>
          <a:ln w="9525">
            <a:solidFill>
              <a:schemeClr val="tx1"/>
            </a:solidFill>
            <a:round/>
            <a:headEnd/>
            <a:tailEnd/>
          </a:ln>
          <a:effectLst/>
        </p:spPr>
        <p:txBody>
          <a:bodyPr wrap="none" anchor="ctr"/>
          <a:lstStyle/>
          <a:p>
            <a:pPr algn="ctr">
              <a:defRPr/>
            </a:pPr>
            <a:r>
              <a:rPr lang="en-US" sz="3200" b="1" u="sng">
                <a:latin typeface="Times New Roman" panose="02020603050405020304" pitchFamily="18" charset="0"/>
                <a:cs typeface="Times New Roman" panose="02020603050405020304" pitchFamily="18" charset="0"/>
              </a:rPr>
              <a:t>B</a:t>
            </a:r>
            <a:r>
              <a:rPr lang="vi-VN" sz="3200" b="1" u="sng">
                <a:latin typeface="Times New Roman" panose="02020603050405020304" pitchFamily="18" charset="0"/>
                <a:cs typeface="Times New Roman" panose="02020603050405020304" pitchFamily="18" charset="0"/>
              </a:rPr>
              <a:t>ài</a:t>
            </a:r>
            <a:r>
              <a:rPr lang="en-US" sz="3200" b="1" u="sng">
                <a:latin typeface="Times New Roman" panose="02020603050405020304" pitchFamily="18" charset="0"/>
                <a:cs typeface="Times New Roman" panose="02020603050405020304" pitchFamily="18" charset="0"/>
              </a:rPr>
              <a:t> 2</a:t>
            </a:r>
            <a:r>
              <a:rPr lang="en-US" sz="3200" b="1">
                <a:latin typeface="Times New Roman" panose="02020603050405020304" pitchFamily="18" charset="0"/>
                <a:cs typeface="Times New Roman" panose="02020603050405020304" pitchFamily="18" charset="0"/>
              </a:rPr>
              <a:t> :</a:t>
            </a:r>
            <a:endParaRPr lang="vi-VN" sz="3200" b="1">
              <a:latin typeface="Times New Roman" panose="02020603050405020304" pitchFamily="18" charset="0"/>
              <a:cs typeface="Times New Roman" panose="02020603050405020304" pitchFamily="18" charset="0"/>
            </a:endParaRPr>
          </a:p>
        </p:txBody>
      </p:sp>
      <p:sp>
        <p:nvSpPr>
          <p:cNvPr id="3" name="Text Box 24" descr="Divot"/>
          <p:cNvSpPr txBox="1">
            <a:spLocks noChangeArrowheads="1"/>
          </p:cNvSpPr>
          <p:nvPr/>
        </p:nvSpPr>
        <p:spPr bwMode="auto">
          <a:xfrm>
            <a:off x="2788965" y="614089"/>
            <a:ext cx="8763001" cy="584775"/>
          </a:xfrm>
          <a:prstGeom prst="rect">
            <a:avLst/>
          </a:prstGeom>
          <a:pattFill prst="divot">
            <a:fgClr>
              <a:srgbClr val="66FF33"/>
            </a:fgClr>
            <a:bgClr>
              <a:srgbClr val="FFFF99"/>
            </a:bgClr>
          </a:pattFill>
          <a:ln w="76200" cmpd="tri">
            <a:solidFill>
              <a:schemeClr val="tx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3200" b="1"/>
              <a:t>Đặt câu với một từ em vừa tìm được ở bài tập 1:</a:t>
            </a:r>
          </a:p>
        </p:txBody>
      </p:sp>
      <p:grpSp>
        <p:nvGrpSpPr>
          <p:cNvPr id="4" name="Group 25"/>
          <p:cNvGrpSpPr>
            <a:grpSpLocks/>
          </p:cNvGrpSpPr>
          <p:nvPr/>
        </p:nvGrpSpPr>
        <p:grpSpPr bwMode="auto">
          <a:xfrm>
            <a:off x="994697" y="245649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rgbClr val="66FFFF"/>
            </a:solidFill>
            <a:ln w="5715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720" y="2159"/>
              <a:ext cx="1680"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khó khăn, gian khó, gian khổ, gian nan, gian lao, gian truân, thử thách, thách thức, chông gai,...</a:t>
              </a:r>
            </a:p>
          </p:txBody>
        </p:sp>
      </p:grpSp>
      <p:sp>
        <p:nvSpPr>
          <p:cNvPr id="7" name="AutoShape 28"/>
          <p:cNvSpPr>
            <a:spLocks noChangeArrowheads="1"/>
          </p:cNvSpPr>
          <p:nvPr/>
        </p:nvSpPr>
        <p:spPr bwMode="auto">
          <a:xfrm>
            <a:off x="775199" y="1512433"/>
            <a:ext cx="1117721" cy="1164544"/>
          </a:xfrm>
          <a:prstGeom prst="wedgeRoundRectCallout">
            <a:avLst>
              <a:gd name="adj1" fmla="val 105182"/>
              <a:gd name="adj2" fmla="val 57147"/>
              <a:gd name="adj3" fmla="val 16667"/>
            </a:avLst>
          </a:prstGeom>
          <a:solidFill>
            <a:srgbClr val="FFFF00"/>
          </a:solidFill>
          <a:ln w="57150" cmpd="thickThin">
            <a:solidFill>
              <a:schemeClr val="tx1"/>
            </a:solidFill>
            <a:miter lim="800000"/>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t>1.b</a:t>
            </a:r>
          </a:p>
        </p:txBody>
      </p:sp>
      <p:sp>
        <p:nvSpPr>
          <p:cNvPr id="8" name="AutoShape 30"/>
          <p:cNvSpPr>
            <a:spLocks noChangeArrowheads="1"/>
          </p:cNvSpPr>
          <p:nvPr/>
        </p:nvSpPr>
        <p:spPr bwMode="auto">
          <a:xfrm>
            <a:off x="6536130" y="3904297"/>
            <a:ext cx="791633" cy="914400"/>
          </a:xfrm>
          <a:prstGeom prst="rightArrow">
            <a:avLst>
              <a:gd name="adj1" fmla="val 50000"/>
              <a:gd name="adj2" fmla="val 27083"/>
            </a:avLst>
          </a:prstGeom>
          <a:solidFill>
            <a:schemeClr val="accent5">
              <a:lumMod val="20000"/>
              <a:lumOff val="80000"/>
            </a:schemeClr>
          </a:solidFill>
          <a:ln w="38100">
            <a:solidFill>
              <a:schemeClr val="tx1"/>
            </a:solidFill>
            <a:miter lim="800000"/>
            <a:headEnd/>
            <a:tailEnd/>
          </a:ln>
        </p:spPr>
        <p:txBody>
          <a:bodyPr wrap="none" anchor="ctr"/>
          <a:lstStyle/>
          <a:p>
            <a:pPr algn="ctr">
              <a:defRPr/>
            </a:pPr>
            <a:r>
              <a:rPr lang="en-US" sz="3200" b="1"/>
              <a:t>VD:</a:t>
            </a:r>
          </a:p>
        </p:txBody>
      </p:sp>
      <p:sp>
        <p:nvSpPr>
          <p:cNvPr id="9" name="Text Box 31"/>
          <p:cNvSpPr txBox="1">
            <a:spLocks noChangeArrowheads="1"/>
          </p:cNvSpPr>
          <p:nvPr/>
        </p:nvSpPr>
        <p:spPr bwMode="auto">
          <a:xfrm>
            <a:off x="7327763" y="3540034"/>
            <a:ext cx="4286251" cy="2062103"/>
          </a:xfrm>
          <a:prstGeom prst="rect">
            <a:avLst/>
          </a:prstGeom>
          <a:gradFill rotWithShape="1">
            <a:gsLst>
              <a:gs pos="0">
                <a:srgbClr val="00FF00"/>
              </a:gs>
              <a:gs pos="50000">
                <a:srgbClr val="FFFFFF"/>
              </a:gs>
              <a:gs pos="100000">
                <a:srgbClr val="00FF00"/>
              </a:gs>
            </a:gsLst>
            <a:lin ang="5400000" scaled="1"/>
          </a:gradFill>
          <a:ln w="38100">
            <a:solidFill>
              <a:schemeClr val="tx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Gia đình bạn Ngọc </a:t>
            </a:r>
          </a:p>
          <a:p>
            <a:pPr eaLnBrk="1" hangingPunct="1"/>
            <a:r>
              <a:rPr lang="en-US" altLang="en-US" sz="3200" b="1"/>
              <a:t>Thảo rất khó khăn nhưng bạn ấy luôn học giỏi.</a:t>
            </a:r>
            <a:endParaRPr lang="en-US" altLang="en-US" sz="4400" b="1"/>
          </a:p>
        </p:txBody>
      </p:sp>
      <p:sp>
        <p:nvSpPr>
          <p:cNvPr id="10" name="Text Box 32"/>
          <p:cNvSpPr txBox="1">
            <a:spLocks noChangeArrowheads="1"/>
          </p:cNvSpPr>
          <p:nvPr/>
        </p:nvSpPr>
        <p:spPr bwMode="auto">
          <a:xfrm>
            <a:off x="1617663" y="3294687"/>
            <a:ext cx="19700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u="sng">
                <a:solidFill>
                  <a:srgbClr val="FF0000"/>
                </a:solidFill>
              </a:rPr>
              <a:t>kh</a:t>
            </a:r>
            <a:r>
              <a:rPr lang="vi-VN" altLang="en-US" sz="2800" b="1" u="sng">
                <a:solidFill>
                  <a:srgbClr val="FF0000"/>
                </a:solidFill>
              </a:rPr>
              <a:t>ó</a:t>
            </a:r>
            <a:r>
              <a:rPr lang="en-US" altLang="en-US" sz="2800" b="1" u="sng">
                <a:solidFill>
                  <a:srgbClr val="FF0000"/>
                </a:solidFill>
              </a:rPr>
              <a:t> kh</a:t>
            </a:r>
            <a:r>
              <a:rPr lang="vi-VN" altLang="en-US" sz="2800" b="1" u="sng">
                <a:solidFill>
                  <a:srgbClr val="FF0000"/>
                </a:solidFill>
              </a:rPr>
              <a:t>ă</a:t>
            </a:r>
            <a:r>
              <a:rPr lang="en-US" altLang="en-US" sz="2800" b="1" u="sng">
                <a:solidFill>
                  <a:srgbClr val="FF0000"/>
                </a:solidFill>
              </a:rPr>
              <a:t>n</a:t>
            </a:r>
          </a:p>
        </p:txBody>
      </p:sp>
      <p:sp>
        <p:nvSpPr>
          <p:cNvPr id="11" name="Text Box 33"/>
          <p:cNvSpPr txBox="1">
            <a:spLocks noChangeArrowheads="1"/>
          </p:cNvSpPr>
          <p:nvPr/>
        </p:nvSpPr>
        <p:spPr bwMode="auto">
          <a:xfrm>
            <a:off x="8877345" y="4016857"/>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u="sng">
                <a:solidFill>
                  <a:srgbClr val="FF0000"/>
                </a:solidFill>
              </a:rPr>
              <a:t>kh</a:t>
            </a:r>
            <a:r>
              <a:rPr lang="vi-VN" altLang="en-US" sz="3200" b="1" u="sng">
                <a:solidFill>
                  <a:srgbClr val="FF0000"/>
                </a:solidFill>
              </a:rPr>
              <a:t>ó</a:t>
            </a:r>
            <a:r>
              <a:rPr lang="en-US" altLang="en-US" sz="3200" b="1" u="sng">
                <a:solidFill>
                  <a:srgbClr val="FF0000"/>
                </a:solidFill>
              </a:rPr>
              <a:t> kh</a:t>
            </a:r>
            <a:r>
              <a:rPr lang="vi-VN" altLang="en-US" sz="3200" b="1" u="sng">
                <a:solidFill>
                  <a:srgbClr val="FF0000"/>
                </a:solidFill>
              </a:rPr>
              <a:t>ă</a:t>
            </a:r>
            <a:r>
              <a:rPr lang="en-US" altLang="en-US" sz="3200" b="1" u="sng">
                <a:solidFill>
                  <a:srgbClr val="FF0000"/>
                </a:solidFill>
              </a:rPr>
              <a:t>n</a:t>
            </a:r>
          </a:p>
        </p:txBody>
      </p:sp>
    </p:spTree>
    <p:extLst>
      <p:ext uri="{BB962C8B-B14F-4D97-AF65-F5344CB8AC3E}">
        <p14:creationId xmlns:p14="http://schemas.microsoft.com/office/powerpoint/2010/main" val="27336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22" name="Group 21"/>
          <p:cNvGrpSpPr>
            <a:grpSpLocks/>
          </p:cNvGrpSpPr>
          <p:nvPr/>
        </p:nvGrpSpPr>
        <p:grpSpPr bwMode="auto">
          <a:xfrm>
            <a:off x="899077" y="438156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a:solidFill>
                    <a:schemeClr val="tx1"/>
                  </a:solidFill>
                  <a:latin typeface="Times New Roman" panose="02020603050405020304" pitchFamily="18" charset="0"/>
                  <a:cs typeface="Times New Roman" panose="02020603050405020304" pitchFamily="18" charset="0"/>
                </a:rPr>
                <a:t> Có chí thì nên. </a:t>
              </a:r>
              <a:r>
                <a:rPr lang="en-US" sz="280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624261" y="251951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135801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1" descr="Divot"/>
          <p:cNvSpPr txBox="1">
            <a:spLocks noChangeArrowheads="1"/>
          </p:cNvSpPr>
          <p:nvPr/>
        </p:nvSpPr>
        <p:spPr bwMode="auto">
          <a:xfrm>
            <a:off x="1075095" y="556844"/>
            <a:ext cx="9983079" cy="954107"/>
          </a:xfrm>
          <a:prstGeom prst="rect">
            <a:avLst/>
          </a:prstGeom>
          <a:solidFill>
            <a:schemeClr val="bg1"/>
          </a:solidFill>
          <a:ln w="76200" cmpd="tri">
            <a:no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a:t>
            </a:r>
            <a:r>
              <a:rPr lang="vi-VN" altLang="en-US" sz="2800" b="1"/>
              <a:t>Viết một đoạn văn ngắn nói về</a:t>
            </a:r>
            <a:r>
              <a:rPr lang="en-US" altLang="en-US" sz="2800" b="1"/>
              <a:t> </a:t>
            </a:r>
            <a:r>
              <a:rPr lang="vi-VN" altLang="en-US" sz="2800" b="1"/>
              <a:t>một người do có ý chí, nghị lực</a:t>
            </a:r>
            <a:r>
              <a:rPr lang="en-US" altLang="en-US" sz="2800" b="1"/>
              <a:t> </a:t>
            </a:r>
            <a:r>
              <a:rPr lang="vi-VN" altLang="en-US" sz="2800" b="1"/>
              <a:t>nên đã vượt qua nhiều thử thách, đạt được thành công.</a:t>
            </a:r>
          </a:p>
        </p:txBody>
      </p:sp>
      <p:grpSp>
        <p:nvGrpSpPr>
          <p:cNvPr id="18" name="Group 33"/>
          <p:cNvGrpSpPr>
            <a:grpSpLocks/>
          </p:cNvGrpSpPr>
          <p:nvPr/>
        </p:nvGrpSpPr>
        <p:grpSpPr bwMode="auto">
          <a:xfrm>
            <a:off x="2255469" y="1003515"/>
            <a:ext cx="8716963" cy="430213"/>
            <a:chOff x="1086" y="1728"/>
            <a:chExt cx="5491" cy="271"/>
          </a:xfrm>
        </p:grpSpPr>
        <p:sp>
          <p:nvSpPr>
            <p:cNvPr id="19" name="Line 29"/>
            <p:cNvSpPr>
              <a:spLocks noChangeShapeType="1"/>
            </p:cNvSpPr>
            <p:nvPr/>
          </p:nvSpPr>
          <p:spPr bwMode="auto">
            <a:xfrm>
              <a:off x="3376" y="1728"/>
              <a:ext cx="320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1" name="Line 31"/>
            <p:cNvSpPr>
              <a:spLocks noChangeShapeType="1"/>
            </p:cNvSpPr>
            <p:nvPr/>
          </p:nvSpPr>
          <p:spPr bwMode="auto">
            <a:xfrm>
              <a:off x="1086" y="1999"/>
              <a:ext cx="44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3" name="TextBox 22"/>
          <p:cNvSpPr txBox="1">
            <a:spLocks noChangeArrowheads="1"/>
          </p:cNvSpPr>
          <p:nvPr/>
        </p:nvSpPr>
        <p:spPr bwMode="auto">
          <a:xfrm>
            <a:off x="1300503" y="1653130"/>
            <a:ext cx="5702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Đoạn văn yêu cầu viết về nội dung gì?</a:t>
            </a:r>
            <a:endParaRPr lang="vi-VN" altLang="en-US" sz="2800"/>
          </a:p>
        </p:txBody>
      </p:sp>
      <p:sp>
        <p:nvSpPr>
          <p:cNvPr id="24" name="TextBox 23"/>
          <p:cNvSpPr txBox="1">
            <a:spLocks noChangeArrowheads="1"/>
          </p:cNvSpPr>
          <p:nvPr/>
        </p:nvSpPr>
        <p:spPr bwMode="auto">
          <a:xfrm>
            <a:off x="1294153" y="2286542"/>
            <a:ext cx="6316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Bằng cách nào em biết được về người đó? </a:t>
            </a:r>
            <a:endParaRPr lang="vi-VN" altLang="en-US" sz="2800"/>
          </a:p>
        </p:txBody>
      </p:sp>
      <p:sp>
        <p:nvSpPr>
          <p:cNvPr id="25" name="TextBox 24"/>
          <p:cNvSpPr txBox="1">
            <a:spLocks noChangeArrowheads="1"/>
          </p:cNvSpPr>
          <p:nvPr/>
        </p:nvSpPr>
        <p:spPr bwMode="auto">
          <a:xfrm>
            <a:off x="1065553" y="2945355"/>
            <a:ext cx="10086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solidFill>
                  <a:srgbClr val="0000FF"/>
                </a:solidFill>
              </a:rPr>
              <a:t>  Xem qua sách, báo, thấy ở cuộc sống của những người xung quanh.</a:t>
            </a:r>
            <a:endParaRPr lang="vi-VN" altLang="en-US" sz="2800">
              <a:solidFill>
                <a:srgbClr val="0000FF"/>
              </a:solidFill>
            </a:endParaRPr>
          </a:p>
        </p:txBody>
      </p:sp>
      <p:sp>
        <p:nvSpPr>
          <p:cNvPr id="26" name="TextBox 25"/>
          <p:cNvSpPr txBox="1">
            <a:spLocks noChangeArrowheads="1"/>
          </p:cNvSpPr>
          <p:nvPr/>
        </p:nvSpPr>
        <p:spPr bwMode="auto">
          <a:xfrm>
            <a:off x="1241901" y="3633536"/>
            <a:ext cx="8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Những câu tục ngữ nào có nội dung “ Có chí thì nên”? </a:t>
            </a:r>
            <a:endParaRPr lang="vi-VN" altLang="en-US" sz="2800"/>
          </a:p>
        </p:txBody>
      </p:sp>
      <p:sp>
        <p:nvSpPr>
          <p:cNvPr id="27" name="TextBox 26"/>
          <p:cNvSpPr txBox="1"/>
          <p:nvPr/>
        </p:nvSpPr>
        <p:spPr>
          <a:xfrm>
            <a:off x="1446553" y="4321717"/>
            <a:ext cx="5538696" cy="1815882"/>
          </a:xfrm>
          <a:prstGeom prst="rect">
            <a:avLst/>
          </a:prstGeom>
          <a:noFill/>
        </p:spPr>
        <p:txBody>
          <a:bodyPr wrap="none">
            <a:spAutoFit/>
          </a:bodyPr>
          <a:lstStyle/>
          <a:p>
            <a:pPr>
              <a:defRPr/>
            </a:pPr>
            <a:r>
              <a:rPr lang="en-US" sz="2800">
                <a:solidFill>
                  <a:srgbClr val="0000FF"/>
                </a:solidFill>
                <a:latin typeface="Times New Roman" panose="02020603050405020304" pitchFamily="18" charset="0"/>
                <a:cs typeface="Times New Roman" panose="02020603050405020304" pitchFamily="18" charset="0"/>
              </a:rPr>
              <a:t>-   Có công mài sắt, có ngày nên kim.</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Có chí thì nên.</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Nhà có nên mới vững.</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Chớ thấy sóng cả mà ngã tay chèo.</a:t>
            </a:r>
            <a:endParaRPr lang="vi-VN"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113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1" fill="hold"/>
                                        <p:tgtEl>
                                          <p:spTgt spid="1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68400" y="-2895600"/>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sz="2800" b="1" i="1"/>
          </a:p>
        </p:txBody>
      </p:sp>
      <p:sp>
        <p:nvSpPr>
          <p:cNvPr id="4" name="Text Box 27"/>
          <p:cNvSpPr txBox="1">
            <a:spLocks noChangeArrowheads="1"/>
          </p:cNvSpPr>
          <p:nvPr/>
        </p:nvSpPr>
        <p:spPr bwMode="auto">
          <a:xfrm>
            <a:off x="485503" y="1771027"/>
            <a:ext cx="4953000" cy="3170238"/>
          </a:xfrm>
          <a:prstGeom prst="rect">
            <a:avLst/>
          </a:prstGeom>
          <a:solidFill>
            <a:schemeClr val="accent2">
              <a:lumMod val="20000"/>
              <a:lumOff val="80000"/>
            </a:schemeClr>
          </a:solidFill>
          <a:ln w="57150">
            <a:noFill/>
            <a:miter lim="800000"/>
            <a:headEnd/>
            <a:tailEnd/>
          </a:ln>
          <a:effectLst/>
        </p:spPr>
        <p:txBody>
          <a:bodyPr>
            <a:spAutoFit/>
          </a:bodyPr>
          <a:lstStyle/>
          <a:p>
            <a:pPr algn="just">
              <a:spcBef>
                <a:spcPct val="50000"/>
              </a:spcBef>
              <a:defRPr/>
            </a:pPr>
            <a:r>
              <a:rPr lang="en-US" sz="2800">
                <a:latin typeface="Times New Roman" panose="02020603050405020304" pitchFamily="18" charset="0"/>
                <a:cs typeface="Times New Roman" panose="02020603050405020304" pitchFamily="18" charset="0"/>
              </a:rPr>
              <a:t>Bạch Thái Bưởi là nhà kinh doanh rất có chí. Ông đã từng thất bại trên thương trường, có lúc mất trắng tay nhưng ông không nản chí. “Thua keo này, bày keo khác”, ông lại quyết chí làm lại từ đầu.</a:t>
            </a:r>
          </a:p>
        </p:txBody>
      </p:sp>
      <p:pic>
        <p:nvPicPr>
          <p:cNvPr id="5" name="Picture 28" descr="Vua_tau_thuy_Bach_Thai_B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1" y="522674"/>
            <a:ext cx="5582194" cy="566694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29"/>
          <p:cNvSpPr txBox="1">
            <a:spLocks noChangeArrowheads="1"/>
          </p:cNvSpPr>
          <p:nvPr/>
        </p:nvSpPr>
        <p:spPr bwMode="auto">
          <a:xfrm>
            <a:off x="6374674" y="6265819"/>
            <a:ext cx="5042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i="1"/>
              <a:t>“Vua t</a:t>
            </a:r>
            <a:r>
              <a:rPr lang="vi-VN" altLang="en-US" sz="2800" b="1" i="1"/>
              <a:t>àu</a:t>
            </a:r>
            <a:r>
              <a:rPr lang="en-US" altLang="en-US" sz="2800" b="1" i="1"/>
              <a:t> thu</a:t>
            </a:r>
            <a:r>
              <a:rPr lang="vi-VN" altLang="en-US" sz="2800" b="1" i="1"/>
              <a:t>ỷ</a:t>
            </a:r>
            <a:r>
              <a:rPr lang="en-US" altLang="en-US" sz="2800" b="1" i="1"/>
              <a:t>” </a:t>
            </a:r>
            <a:r>
              <a:rPr lang="en-US" altLang="en-US" sz="2800" b="1"/>
              <a:t>B</a:t>
            </a:r>
            <a:r>
              <a:rPr lang="vi-VN" altLang="en-US" sz="2800" b="1"/>
              <a:t>ạch Thái Bưởi</a:t>
            </a:r>
          </a:p>
        </p:txBody>
      </p:sp>
    </p:spTree>
    <p:extLst>
      <p:ext uri="{BB962C8B-B14F-4D97-AF65-F5344CB8AC3E}">
        <p14:creationId xmlns:p14="http://schemas.microsoft.com/office/powerpoint/2010/main" val="34418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118488"/>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22" name="Group 21"/>
          <p:cNvGrpSpPr>
            <a:grpSpLocks/>
          </p:cNvGrpSpPr>
          <p:nvPr/>
        </p:nvGrpSpPr>
        <p:grpSpPr bwMode="auto">
          <a:xfrm>
            <a:off x="899077" y="4381560"/>
            <a:ext cx="10715804" cy="910467"/>
            <a:chOff x="-8052" y="1747250"/>
            <a:chExt cx="8976506" cy="910989"/>
          </a:xfrm>
        </p:grpSpPr>
        <p:sp>
          <p:nvSpPr>
            <p:cNvPr id="23" name="Rectangle 2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a:solidFill>
                    <a:schemeClr val="tx1"/>
                  </a:solidFill>
                  <a:latin typeface="Times New Roman" panose="02020603050405020304" pitchFamily="18" charset="0"/>
                  <a:cs typeface="Times New Roman" panose="02020603050405020304" pitchFamily="18" charset="0"/>
                </a:rPr>
                <a:t> Có chí thì nên. </a:t>
              </a:r>
              <a:r>
                <a:rPr lang="en-US" sz="280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98364" y="4028955"/>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576509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7467600" y="3429000"/>
            <a:ext cx="1155700" cy="2209800"/>
          </a:xfrm>
          <a:custGeom>
            <a:avLst/>
            <a:gdLst>
              <a:gd name="T0" fmla="*/ 2147483647 w 728"/>
              <a:gd name="T1" fmla="*/ 0 h 1392"/>
              <a:gd name="T2" fmla="*/ 2147483647 w 728"/>
              <a:gd name="T3" fmla="*/ 2147483647 h 1392"/>
              <a:gd name="T4" fmla="*/ 2147483647 w 728"/>
              <a:gd name="T5" fmla="*/ 2147483647 h 1392"/>
              <a:gd name="T6" fmla="*/ 2147483647 w 728"/>
              <a:gd name="T7" fmla="*/ 2147483647 h 1392"/>
              <a:gd name="T8" fmla="*/ 0 w 728"/>
              <a:gd name="T9" fmla="*/ 2147483647 h 1392"/>
              <a:gd name="T10" fmla="*/ 0 60000 65536"/>
              <a:gd name="T11" fmla="*/ 0 60000 65536"/>
              <a:gd name="T12" fmla="*/ 0 60000 65536"/>
              <a:gd name="T13" fmla="*/ 0 60000 65536"/>
              <a:gd name="T14" fmla="*/ 0 60000 65536"/>
              <a:gd name="T15" fmla="*/ 0 w 728"/>
              <a:gd name="T16" fmla="*/ 0 h 1392"/>
              <a:gd name="T17" fmla="*/ 728 w 728"/>
              <a:gd name="T18" fmla="*/ 1392 h 1392"/>
            </a:gdLst>
            <a:ahLst/>
            <a:cxnLst>
              <a:cxn ang="T10">
                <a:pos x="T0" y="T1"/>
              </a:cxn>
              <a:cxn ang="T11">
                <a:pos x="T2" y="T3"/>
              </a:cxn>
              <a:cxn ang="T12">
                <a:pos x="T4" y="T5"/>
              </a:cxn>
              <a:cxn ang="T13">
                <a:pos x="T6" y="T7"/>
              </a:cxn>
              <a:cxn ang="T14">
                <a:pos x="T8" y="T9"/>
              </a:cxn>
            </a:cxnLst>
            <a:rect l="T15" t="T16" r="T17" b="T18"/>
            <a:pathLst>
              <a:path w="728" h="1392">
                <a:moveTo>
                  <a:pt x="528" y="0"/>
                </a:moveTo>
                <a:cubicBezTo>
                  <a:pt x="536" y="48"/>
                  <a:pt x="544" y="96"/>
                  <a:pt x="576" y="192"/>
                </a:cubicBezTo>
                <a:cubicBezTo>
                  <a:pt x="608" y="288"/>
                  <a:pt x="728" y="448"/>
                  <a:pt x="720" y="576"/>
                </a:cubicBezTo>
                <a:cubicBezTo>
                  <a:pt x="712" y="704"/>
                  <a:pt x="648" y="824"/>
                  <a:pt x="528" y="960"/>
                </a:cubicBezTo>
                <a:cubicBezTo>
                  <a:pt x="408" y="1096"/>
                  <a:pt x="96" y="1320"/>
                  <a:pt x="0" y="1392"/>
                </a:cubicBezTo>
              </a:path>
            </a:pathLst>
          </a:custGeom>
          <a:noFill/>
          <a:ln w="38100">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87" name="Oval 3"/>
          <p:cNvSpPr>
            <a:spLocks noChangeArrowheads="1"/>
          </p:cNvSpPr>
          <p:nvPr/>
        </p:nvSpPr>
        <p:spPr bwMode="auto">
          <a:xfrm>
            <a:off x="7543800" y="1143000"/>
            <a:ext cx="1295400" cy="1066800"/>
          </a:xfrm>
          <a:prstGeom prst="ellipse">
            <a:avLst/>
          </a:prstGeom>
          <a:solidFill>
            <a:srgbClr val="FF99FF"/>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latin typeface="Arial" panose="020B0604020202020204" pitchFamily="34" charset="0"/>
            </a:endParaRPr>
          </a:p>
        </p:txBody>
      </p:sp>
      <p:sp>
        <p:nvSpPr>
          <p:cNvPr id="16388" name="Oval 4"/>
          <p:cNvSpPr>
            <a:spLocks noChangeArrowheads="1"/>
          </p:cNvSpPr>
          <p:nvPr/>
        </p:nvSpPr>
        <p:spPr bwMode="auto">
          <a:xfrm>
            <a:off x="8382000" y="1676400"/>
            <a:ext cx="1143000" cy="1066800"/>
          </a:xfrm>
          <a:prstGeom prst="ellipse">
            <a:avLst/>
          </a:prstGeom>
          <a:solidFill>
            <a:srgbClr val="FF99FF"/>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389" name="Oval 5"/>
          <p:cNvSpPr>
            <a:spLocks noChangeArrowheads="1"/>
          </p:cNvSpPr>
          <p:nvPr/>
        </p:nvSpPr>
        <p:spPr bwMode="auto">
          <a:xfrm>
            <a:off x="8229600" y="2590800"/>
            <a:ext cx="1219200" cy="1143000"/>
          </a:xfrm>
          <a:prstGeom prst="ellipse">
            <a:avLst/>
          </a:prstGeom>
          <a:solidFill>
            <a:srgbClr val="FF99FF"/>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390" name="Oval 6"/>
          <p:cNvSpPr>
            <a:spLocks noChangeArrowheads="1"/>
          </p:cNvSpPr>
          <p:nvPr/>
        </p:nvSpPr>
        <p:spPr bwMode="auto">
          <a:xfrm>
            <a:off x="7162800" y="2743200"/>
            <a:ext cx="1219200" cy="1066800"/>
          </a:xfrm>
          <a:prstGeom prst="ellipse">
            <a:avLst/>
          </a:prstGeom>
          <a:solidFill>
            <a:srgbClr val="FF99FF"/>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391" name="Oval 7"/>
          <p:cNvSpPr>
            <a:spLocks noChangeArrowheads="1"/>
          </p:cNvSpPr>
          <p:nvPr/>
        </p:nvSpPr>
        <p:spPr bwMode="auto">
          <a:xfrm>
            <a:off x="6705600" y="1752600"/>
            <a:ext cx="1219200" cy="1295400"/>
          </a:xfrm>
          <a:prstGeom prst="ellipse">
            <a:avLst/>
          </a:prstGeom>
          <a:solidFill>
            <a:srgbClr val="FF99FF"/>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392" name="Oval 8"/>
          <p:cNvSpPr>
            <a:spLocks noChangeArrowheads="1"/>
          </p:cNvSpPr>
          <p:nvPr/>
        </p:nvSpPr>
        <p:spPr bwMode="auto">
          <a:xfrm>
            <a:off x="7543800" y="2133600"/>
            <a:ext cx="1066800" cy="762000"/>
          </a:xfrm>
          <a:prstGeom prst="ellipse">
            <a:avLst/>
          </a:prstGeom>
          <a:solidFill>
            <a:srgbClr val="FFFF66"/>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393" name="Freeform 9"/>
          <p:cNvSpPr>
            <a:spLocks/>
          </p:cNvSpPr>
          <p:nvPr/>
        </p:nvSpPr>
        <p:spPr bwMode="auto">
          <a:xfrm>
            <a:off x="8534400" y="3111500"/>
            <a:ext cx="1879600" cy="1841500"/>
          </a:xfrm>
          <a:custGeom>
            <a:avLst/>
            <a:gdLst>
              <a:gd name="T0" fmla="*/ 0 w 1184"/>
              <a:gd name="T1" fmla="*/ 2147483647 h 1160"/>
              <a:gd name="T2" fmla="*/ 2147483647 w 1184"/>
              <a:gd name="T3" fmla="*/ 2147483647 h 1160"/>
              <a:gd name="T4" fmla="*/ 2147483647 w 1184"/>
              <a:gd name="T5" fmla="*/ 2147483647 h 1160"/>
              <a:gd name="T6" fmla="*/ 2147483647 w 1184"/>
              <a:gd name="T7" fmla="*/ 2147483647 h 1160"/>
              <a:gd name="T8" fmla="*/ 2147483647 w 1184"/>
              <a:gd name="T9" fmla="*/ 2147483647 h 1160"/>
              <a:gd name="T10" fmla="*/ 2147483647 w 1184"/>
              <a:gd name="T11" fmla="*/ 2147483647 h 1160"/>
              <a:gd name="T12" fmla="*/ 2147483647 w 1184"/>
              <a:gd name="T13" fmla="*/ 2147483647 h 1160"/>
              <a:gd name="T14" fmla="*/ 0 60000 65536"/>
              <a:gd name="T15" fmla="*/ 0 60000 65536"/>
              <a:gd name="T16" fmla="*/ 0 60000 65536"/>
              <a:gd name="T17" fmla="*/ 0 60000 65536"/>
              <a:gd name="T18" fmla="*/ 0 60000 65536"/>
              <a:gd name="T19" fmla="*/ 0 60000 65536"/>
              <a:gd name="T20" fmla="*/ 0 60000 65536"/>
              <a:gd name="T21" fmla="*/ 0 w 1184"/>
              <a:gd name="T22" fmla="*/ 0 h 1160"/>
              <a:gd name="T23" fmla="*/ 1184 w 1184"/>
              <a:gd name="T24" fmla="*/ 1160 h 1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1160">
                <a:moveTo>
                  <a:pt x="0" y="1016"/>
                </a:moveTo>
                <a:cubicBezTo>
                  <a:pt x="128" y="980"/>
                  <a:pt x="256" y="944"/>
                  <a:pt x="288" y="872"/>
                </a:cubicBezTo>
                <a:cubicBezTo>
                  <a:pt x="320" y="800"/>
                  <a:pt x="120" y="664"/>
                  <a:pt x="192" y="584"/>
                </a:cubicBezTo>
                <a:cubicBezTo>
                  <a:pt x="264" y="504"/>
                  <a:pt x="600" y="472"/>
                  <a:pt x="720" y="392"/>
                </a:cubicBezTo>
                <a:cubicBezTo>
                  <a:pt x="840" y="312"/>
                  <a:pt x="856" y="0"/>
                  <a:pt x="912" y="104"/>
                </a:cubicBezTo>
                <a:cubicBezTo>
                  <a:pt x="968" y="208"/>
                  <a:pt x="1184" y="872"/>
                  <a:pt x="1056" y="1016"/>
                </a:cubicBezTo>
                <a:cubicBezTo>
                  <a:pt x="928" y="1160"/>
                  <a:pt x="536" y="1064"/>
                  <a:pt x="144" y="968"/>
                </a:cubicBezTo>
              </a:path>
            </a:pathLst>
          </a:custGeom>
          <a:solidFill>
            <a:srgbClr val="009900"/>
          </a:solidFill>
          <a:ln w="38100">
            <a:solidFill>
              <a:schemeClr val="tx1"/>
            </a:solidFill>
            <a:round/>
            <a:headEnd/>
            <a:tailEnd/>
          </a:ln>
        </p:spPr>
        <p:txBody>
          <a:bodyPr/>
          <a:lstStyle/>
          <a:p>
            <a:endParaRPr lang="en-US"/>
          </a:p>
        </p:txBody>
      </p:sp>
      <p:sp>
        <p:nvSpPr>
          <p:cNvPr id="16394" name="Freeform 10"/>
          <p:cNvSpPr>
            <a:spLocks/>
          </p:cNvSpPr>
          <p:nvPr/>
        </p:nvSpPr>
        <p:spPr bwMode="auto">
          <a:xfrm>
            <a:off x="8991600" y="3352800"/>
            <a:ext cx="990600" cy="1295400"/>
          </a:xfrm>
          <a:custGeom>
            <a:avLst/>
            <a:gdLst>
              <a:gd name="T0" fmla="*/ 2147483647 w 624"/>
              <a:gd name="T1" fmla="*/ 0 h 816"/>
              <a:gd name="T2" fmla="*/ 2147483647 w 624"/>
              <a:gd name="T3" fmla="*/ 2147483647 h 816"/>
              <a:gd name="T4" fmla="*/ 2147483647 w 624"/>
              <a:gd name="T5" fmla="*/ 2147483647 h 816"/>
              <a:gd name="T6" fmla="*/ 0 w 624"/>
              <a:gd name="T7" fmla="*/ 2147483647 h 816"/>
              <a:gd name="T8" fmla="*/ 0 60000 65536"/>
              <a:gd name="T9" fmla="*/ 0 60000 65536"/>
              <a:gd name="T10" fmla="*/ 0 60000 65536"/>
              <a:gd name="T11" fmla="*/ 0 60000 65536"/>
              <a:gd name="T12" fmla="*/ 0 w 624"/>
              <a:gd name="T13" fmla="*/ 0 h 816"/>
              <a:gd name="T14" fmla="*/ 624 w 624"/>
              <a:gd name="T15" fmla="*/ 816 h 816"/>
            </a:gdLst>
            <a:ahLst/>
            <a:cxnLst>
              <a:cxn ang="T8">
                <a:pos x="T0" y="T1"/>
              </a:cxn>
              <a:cxn ang="T9">
                <a:pos x="T2" y="T3"/>
              </a:cxn>
              <a:cxn ang="T10">
                <a:pos x="T4" y="T5"/>
              </a:cxn>
              <a:cxn ang="T11">
                <a:pos x="T6" y="T7"/>
              </a:cxn>
            </a:cxnLst>
            <a:rect l="T12" t="T13" r="T14" b="T15"/>
            <a:pathLst>
              <a:path w="624" h="816">
                <a:moveTo>
                  <a:pt x="624" y="0"/>
                </a:moveTo>
                <a:cubicBezTo>
                  <a:pt x="620" y="112"/>
                  <a:pt x="616" y="224"/>
                  <a:pt x="576" y="336"/>
                </a:cubicBezTo>
                <a:cubicBezTo>
                  <a:pt x="536" y="448"/>
                  <a:pt x="480" y="592"/>
                  <a:pt x="384" y="672"/>
                </a:cubicBezTo>
                <a:cubicBezTo>
                  <a:pt x="288" y="752"/>
                  <a:pt x="64" y="792"/>
                  <a:pt x="0" y="8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p:cNvSpPr>
          <p:nvPr/>
        </p:nvSpPr>
        <p:spPr bwMode="auto">
          <a:xfrm>
            <a:off x="9207500" y="3810000"/>
            <a:ext cx="393700" cy="685800"/>
          </a:xfrm>
          <a:custGeom>
            <a:avLst/>
            <a:gdLst>
              <a:gd name="T0" fmla="*/ 2147483647 w 248"/>
              <a:gd name="T1" fmla="*/ 2147483647 h 432"/>
              <a:gd name="T2" fmla="*/ 2147483647 w 248"/>
              <a:gd name="T3" fmla="*/ 2147483647 h 432"/>
              <a:gd name="T4" fmla="*/ 2147483647 w 248"/>
              <a:gd name="T5" fmla="*/ 2147483647 h 432"/>
              <a:gd name="T6" fmla="*/ 2147483647 w 248"/>
              <a:gd name="T7" fmla="*/ 2147483647 h 432"/>
              <a:gd name="T8" fmla="*/ 2147483647 w 248"/>
              <a:gd name="T9" fmla="*/ 2147483647 h 432"/>
              <a:gd name="T10" fmla="*/ 2147483647 w 248"/>
              <a:gd name="T11" fmla="*/ 0 h 432"/>
              <a:gd name="T12" fmla="*/ 0 60000 65536"/>
              <a:gd name="T13" fmla="*/ 0 60000 65536"/>
              <a:gd name="T14" fmla="*/ 0 60000 65536"/>
              <a:gd name="T15" fmla="*/ 0 60000 65536"/>
              <a:gd name="T16" fmla="*/ 0 60000 65536"/>
              <a:gd name="T17" fmla="*/ 0 60000 65536"/>
              <a:gd name="T18" fmla="*/ 0 w 248"/>
              <a:gd name="T19" fmla="*/ 0 h 432"/>
              <a:gd name="T20" fmla="*/ 248 w 24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48" h="432">
                <a:moveTo>
                  <a:pt x="56" y="432"/>
                </a:moveTo>
                <a:cubicBezTo>
                  <a:pt x="36" y="424"/>
                  <a:pt x="16" y="416"/>
                  <a:pt x="8" y="384"/>
                </a:cubicBezTo>
                <a:cubicBezTo>
                  <a:pt x="0" y="352"/>
                  <a:pt x="8" y="280"/>
                  <a:pt x="8" y="240"/>
                </a:cubicBezTo>
                <a:cubicBezTo>
                  <a:pt x="8" y="200"/>
                  <a:pt x="0" y="168"/>
                  <a:pt x="8" y="144"/>
                </a:cubicBezTo>
                <a:cubicBezTo>
                  <a:pt x="16" y="120"/>
                  <a:pt x="16" y="120"/>
                  <a:pt x="56" y="96"/>
                </a:cubicBezTo>
                <a:cubicBezTo>
                  <a:pt x="96" y="72"/>
                  <a:pt x="216" y="24"/>
                  <a:pt x="24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12"/>
          <p:cNvSpPr>
            <a:spLocks/>
          </p:cNvSpPr>
          <p:nvPr/>
        </p:nvSpPr>
        <p:spPr bwMode="auto">
          <a:xfrm>
            <a:off x="9525000" y="3962400"/>
            <a:ext cx="685800" cy="647700"/>
          </a:xfrm>
          <a:custGeom>
            <a:avLst/>
            <a:gdLst>
              <a:gd name="T0" fmla="*/ 0 w 432"/>
              <a:gd name="T1" fmla="*/ 2147483647 h 408"/>
              <a:gd name="T2" fmla="*/ 2147483647 w 432"/>
              <a:gd name="T3" fmla="*/ 2147483647 h 408"/>
              <a:gd name="T4" fmla="*/ 2147483647 w 432"/>
              <a:gd name="T5" fmla="*/ 2147483647 h 408"/>
              <a:gd name="T6" fmla="*/ 2147483647 w 432"/>
              <a:gd name="T7" fmla="*/ 0 h 408"/>
              <a:gd name="T8" fmla="*/ 0 60000 65536"/>
              <a:gd name="T9" fmla="*/ 0 60000 65536"/>
              <a:gd name="T10" fmla="*/ 0 60000 65536"/>
              <a:gd name="T11" fmla="*/ 0 60000 65536"/>
              <a:gd name="T12" fmla="*/ 0 w 432"/>
              <a:gd name="T13" fmla="*/ 0 h 408"/>
              <a:gd name="T14" fmla="*/ 432 w 432"/>
              <a:gd name="T15" fmla="*/ 408 h 408"/>
            </a:gdLst>
            <a:ahLst/>
            <a:cxnLst>
              <a:cxn ang="T8">
                <a:pos x="T0" y="T1"/>
              </a:cxn>
              <a:cxn ang="T9">
                <a:pos x="T2" y="T3"/>
              </a:cxn>
              <a:cxn ang="T10">
                <a:pos x="T4" y="T5"/>
              </a:cxn>
              <a:cxn ang="T11">
                <a:pos x="T6" y="T7"/>
              </a:cxn>
            </a:cxnLst>
            <a:rect l="T12" t="T13" r="T14" b="T15"/>
            <a:pathLst>
              <a:path w="432" h="408">
                <a:moveTo>
                  <a:pt x="0" y="336"/>
                </a:moveTo>
                <a:cubicBezTo>
                  <a:pt x="68" y="372"/>
                  <a:pt x="136" y="408"/>
                  <a:pt x="192" y="384"/>
                </a:cubicBezTo>
                <a:cubicBezTo>
                  <a:pt x="248" y="360"/>
                  <a:pt x="296" y="256"/>
                  <a:pt x="336" y="192"/>
                </a:cubicBezTo>
                <a:cubicBezTo>
                  <a:pt x="376" y="128"/>
                  <a:pt x="416" y="32"/>
                  <a:pt x="43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p:cNvSpPr>
            <a:spLocks/>
          </p:cNvSpPr>
          <p:nvPr/>
        </p:nvSpPr>
        <p:spPr bwMode="auto">
          <a:xfrm>
            <a:off x="6223000" y="3683000"/>
            <a:ext cx="2006600" cy="1422400"/>
          </a:xfrm>
          <a:custGeom>
            <a:avLst/>
            <a:gdLst>
              <a:gd name="T0" fmla="*/ 2147483647 w 1264"/>
              <a:gd name="T1" fmla="*/ 2147483647 h 896"/>
              <a:gd name="T2" fmla="*/ 2147483647 w 1264"/>
              <a:gd name="T3" fmla="*/ 2147483647 h 896"/>
              <a:gd name="T4" fmla="*/ 2147483647 w 1264"/>
              <a:gd name="T5" fmla="*/ 2147483647 h 896"/>
              <a:gd name="T6" fmla="*/ 2147483647 w 1264"/>
              <a:gd name="T7" fmla="*/ 2147483647 h 896"/>
              <a:gd name="T8" fmla="*/ 2147483647 w 1264"/>
              <a:gd name="T9" fmla="*/ 2147483647 h 896"/>
              <a:gd name="T10" fmla="*/ 2147483647 w 1264"/>
              <a:gd name="T11" fmla="*/ 2147483647 h 896"/>
              <a:gd name="T12" fmla="*/ 2147483647 w 1264"/>
              <a:gd name="T13" fmla="*/ 2147483647 h 896"/>
              <a:gd name="T14" fmla="*/ 2147483647 w 1264"/>
              <a:gd name="T15" fmla="*/ 2147483647 h 896"/>
              <a:gd name="T16" fmla="*/ 2147483647 w 1264"/>
              <a:gd name="T17" fmla="*/ 2147483647 h 896"/>
              <a:gd name="T18" fmla="*/ 2147483647 w 1264"/>
              <a:gd name="T19" fmla="*/ 2147483647 h 896"/>
              <a:gd name="T20" fmla="*/ 2147483647 w 1264"/>
              <a:gd name="T21" fmla="*/ 2147483647 h 896"/>
              <a:gd name="T22" fmla="*/ 2147483647 w 1264"/>
              <a:gd name="T23" fmla="*/ 2147483647 h 896"/>
              <a:gd name="T24" fmla="*/ 2147483647 w 1264"/>
              <a:gd name="T25" fmla="*/ 2147483647 h 8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
              <a:gd name="T40" fmla="*/ 0 h 896"/>
              <a:gd name="T41" fmla="*/ 1264 w 1264"/>
              <a:gd name="T42" fmla="*/ 896 h 8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 h="896">
                <a:moveTo>
                  <a:pt x="1264" y="800"/>
                </a:moveTo>
                <a:cubicBezTo>
                  <a:pt x="1184" y="748"/>
                  <a:pt x="1104" y="696"/>
                  <a:pt x="1024" y="704"/>
                </a:cubicBezTo>
                <a:cubicBezTo>
                  <a:pt x="944" y="712"/>
                  <a:pt x="904" y="832"/>
                  <a:pt x="784" y="848"/>
                </a:cubicBezTo>
                <a:cubicBezTo>
                  <a:pt x="664" y="864"/>
                  <a:pt x="416" y="896"/>
                  <a:pt x="304" y="800"/>
                </a:cubicBezTo>
                <a:cubicBezTo>
                  <a:pt x="192" y="704"/>
                  <a:pt x="152" y="400"/>
                  <a:pt x="112" y="272"/>
                </a:cubicBezTo>
                <a:cubicBezTo>
                  <a:pt x="72" y="144"/>
                  <a:pt x="0" y="64"/>
                  <a:pt x="64" y="32"/>
                </a:cubicBezTo>
                <a:cubicBezTo>
                  <a:pt x="128" y="0"/>
                  <a:pt x="408" y="72"/>
                  <a:pt x="496" y="80"/>
                </a:cubicBezTo>
                <a:cubicBezTo>
                  <a:pt x="584" y="88"/>
                  <a:pt x="560" y="80"/>
                  <a:pt x="592" y="80"/>
                </a:cubicBezTo>
                <a:cubicBezTo>
                  <a:pt x="624" y="80"/>
                  <a:pt x="648" y="72"/>
                  <a:pt x="688" y="80"/>
                </a:cubicBezTo>
                <a:cubicBezTo>
                  <a:pt x="728" y="88"/>
                  <a:pt x="800" y="112"/>
                  <a:pt x="832" y="128"/>
                </a:cubicBezTo>
                <a:cubicBezTo>
                  <a:pt x="864" y="144"/>
                  <a:pt x="864" y="144"/>
                  <a:pt x="880" y="176"/>
                </a:cubicBezTo>
                <a:cubicBezTo>
                  <a:pt x="896" y="208"/>
                  <a:pt x="896" y="232"/>
                  <a:pt x="928" y="320"/>
                </a:cubicBezTo>
                <a:cubicBezTo>
                  <a:pt x="960" y="408"/>
                  <a:pt x="1048" y="640"/>
                  <a:pt x="1072" y="704"/>
                </a:cubicBezTo>
              </a:path>
            </a:pathLst>
          </a:custGeom>
          <a:solidFill>
            <a:srgbClr val="009900"/>
          </a:solidFill>
          <a:ln w="38100">
            <a:solidFill>
              <a:schemeClr val="tx1"/>
            </a:solidFill>
            <a:round/>
            <a:headEnd/>
            <a:tailEnd/>
          </a:ln>
        </p:spPr>
        <p:txBody>
          <a:bodyPr/>
          <a:lstStyle/>
          <a:p>
            <a:endParaRPr lang="en-US"/>
          </a:p>
        </p:txBody>
      </p:sp>
      <p:sp>
        <p:nvSpPr>
          <p:cNvPr id="16398" name="Freeform 14"/>
          <p:cNvSpPr>
            <a:spLocks/>
          </p:cNvSpPr>
          <p:nvPr/>
        </p:nvSpPr>
        <p:spPr bwMode="auto">
          <a:xfrm>
            <a:off x="6324600" y="3733800"/>
            <a:ext cx="1524000" cy="990600"/>
          </a:xfrm>
          <a:custGeom>
            <a:avLst/>
            <a:gdLst>
              <a:gd name="T0" fmla="*/ 0 w 960"/>
              <a:gd name="T1" fmla="*/ 0 h 624"/>
              <a:gd name="T2" fmla="*/ 2147483647 w 960"/>
              <a:gd name="T3" fmla="*/ 2147483647 h 624"/>
              <a:gd name="T4" fmla="*/ 2147483647 w 960"/>
              <a:gd name="T5" fmla="*/ 2147483647 h 624"/>
              <a:gd name="T6" fmla="*/ 2147483647 w 960"/>
              <a:gd name="T7" fmla="*/ 2147483647 h 624"/>
              <a:gd name="T8" fmla="*/ 0 60000 65536"/>
              <a:gd name="T9" fmla="*/ 0 60000 65536"/>
              <a:gd name="T10" fmla="*/ 0 60000 65536"/>
              <a:gd name="T11" fmla="*/ 0 60000 65536"/>
              <a:gd name="T12" fmla="*/ 0 w 960"/>
              <a:gd name="T13" fmla="*/ 0 h 624"/>
              <a:gd name="T14" fmla="*/ 960 w 960"/>
              <a:gd name="T15" fmla="*/ 624 h 624"/>
            </a:gdLst>
            <a:ahLst/>
            <a:cxnLst>
              <a:cxn ang="T8">
                <a:pos x="T0" y="T1"/>
              </a:cxn>
              <a:cxn ang="T9">
                <a:pos x="T2" y="T3"/>
              </a:cxn>
              <a:cxn ang="T10">
                <a:pos x="T4" y="T5"/>
              </a:cxn>
              <a:cxn ang="T11">
                <a:pos x="T6" y="T7"/>
              </a:cxn>
            </a:cxnLst>
            <a:rect l="T12" t="T13" r="T14" b="T15"/>
            <a:pathLst>
              <a:path w="960" h="624">
                <a:moveTo>
                  <a:pt x="0" y="0"/>
                </a:moveTo>
                <a:cubicBezTo>
                  <a:pt x="228" y="216"/>
                  <a:pt x="456" y="432"/>
                  <a:pt x="576" y="528"/>
                </a:cubicBezTo>
                <a:cubicBezTo>
                  <a:pt x="696" y="624"/>
                  <a:pt x="656" y="560"/>
                  <a:pt x="720" y="576"/>
                </a:cubicBezTo>
                <a:cubicBezTo>
                  <a:pt x="784" y="592"/>
                  <a:pt x="920" y="616"/>
                  <a:pt x="960" y="62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9" name="Freeform 15"/>
          <p:cNvSpPr>
            <a:spLocks/>
          </p:cNvSpPr>
          <p:nvPr/>
        </p:nvSpPr>
        <p:spPr bwMode="auto">
          <a:xfrm>
            <a:off x="6845300" y="3733800"/>
            <a:ext cx="622300" cy="914400"/>
          </a:xfrm>
          <a:custGeom>
            <a:avLst/>
            <a:gdLst>
              <a:gd name="T0" fmla="*/ 2147483647 w 392"/>
              <a:gd name="T1" fmla="*/ 2147483647 h 576"/>
              <a:gd name="T2" fmla="*/ 2147483647 w 392"/>
              <a:gd name="T3" fmla="*/ 2147483647 h 576"/>
              <a:gd name="T4" fmla="*/ 2147483647 w 392"/>
              <a:gd name="T5" fmla="*/ 2147483647 h 576"/>
              <a:gd name="T6" fmla="*/ 2147483647 w 392"/>
              <a:gd name="T7" fmla="*/ 2147483647 h 576"/>
              <a:gd name="T8" fmla="*/ 2147483647 w 392"/>
              <a:gd name="T9" fmla="*/ 2147483647 h 576"/>
              <a:gd name="T10" fmla="*/ 2147483647 w 392"/>
              <a:gd name="T11" fmla="*/ 0 h 576"/>
              <a:gd name="T12" fmla="*/ 0 60000 65536"/>
              <a:gd name="T13" fmla="*/ 0 60000 65536"/>
              <a:gd name="T14" fmla="*/ 0 60000 65536"/>
              <a:gd name="T15" fmla="*/ 0 60000 65536"/>
              <a:gd name="T16" fmla="*/ 0 60000 65536"/>
              <a:gd name="T17" fmla="*/ 0 60000 65536"/>
              <a:gd name="T18" fmla="*/ 0 w 392"/>
              <a:gd name="T19" fmla="*/ 0 h 576"/>
              <a:gd name="T20" fmla="*/ 392 w 39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392" h="576">
                <a:moveTo>
                  <a:pt x="392" y="576"/>
                </a:moveTo>
                <a:cubicBezTo>
                  <a:pt x="372" y="544"/>
                  <a:pt x="352" y="512"/>
                  <a:pt x="344" y="480"/>
                </a:cubicBezTo>
                <a:cubicBezTo>
                  <a:pt x="336" y="448"/>
                  <a:pt x="344" y="424"/>
                  <a:pt x="344" y="384"/>
                </a:cubicBezTo>
                <a:cubicBezTo>
                  <a:pt x="344" y="344"/>
                  <a:pt x="392" y="296"/>
                  <a:pt x="344" y="240"/>
                </a:cubicBezTo>
                <a:cubicBezTo>
                  <a:pt x="296" y="184"/>
                  <a:pt x="112" y="88"/>
                  <a:pt x="56" y="48"/>
                </a:cubicBezTo>
                <a:cubicBezTo>
                  <a:pt x="0" y="8"/>
                  <a:pt x="4" y="4"/>
                  <a:pt x="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0" name="Freeform 16"/>
          <p:cNvSpPr>
            <a:spLocks/>
          </p:cNvSpPr>
          <p:nvPr/>
        </p:nvSpPr>
        <p:spPr bwMode="auto">
          <a:xfrm>
            <a:off x="6400800" y="4114800"/>
            <a:ext cx="685800" cy="393700"/>
          </a:xfrm>
          <a:custGeom>
            <a:avLst/>
            <a:gdLst>
              <a:gd name="T0" fmla="*/ 2147483647 w 432"/>
              <a:gd name="T1" fmla="*/ 2147483647 h 248"/>
              <a:gd name="T2" fmla="*/ 2147483647 w 432"/>
              <a:gd name="T3" fmla="*/ 2147483647 h 248"/>
              <a:gd name="T4" fmla="*/ 2147483647 w 432"/>
              <a:gd name="T5" fmla="*/ 2147483647 h 248"/>
              <a:gd name="T6" fmla="*/ 2147483647 w 432"/>
              <a:gd name="T7" fmla="*/ 2147483647 h 248"/>
              <a:gd name="T8" fmla="*/ 2147483647 w 432"/>
              <a:gd name="T9" fmla="*/ 2147483647 h 248"/>
              <a:gd name="T10" fmla="*/ 0 w 432"/>
              <a:gd name="T11" fmla="*/ 0 h 248"/>
              <a:gd name="T12" fmla="*/ 0 60000 65536"/>
              <a:gd name="T13" fmla="*/ 0 60000 65536"/>
              <a:gd name="T14" fmla="*/ 0 60000 65536"/>
              <a:gd name="T15" fmla="*/ 0 60000 65536"/>
              <a:gd name="T16" fmla="*/ 0 60000 65536"/>
              <a:gd name="T17" fmla="*/ 0 60000 65536"/>
              <a:gd name="T18" fmla="*/ 0 w 432"/>
              <a:gd name="T19" fmla="*/ 0 h 248"/>
              <a:gd name="T20" fmla="*/ 432 w 432"/>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432" h="248">
                <a:moveTo>
                  <a:pt x="432" y="240"/>
                </a:moveTo>
                <a:cubicBezTo>
                  <a:pt x="360" y="240"/>
                  <a:pt x="288" y="240"/>
                  <a:pt x="240" y="240"/>
                </a:cubicBezTo>
                <a:cubicBezTo>
                  <a:pt x="192" y="240"/>
                  <a:pt x="168" y="248"/>
                  <a:pt x="144" y="240"/>
                </a:cubicBezTo>
                <a:cubicBezTo>
                  <a:pt x="120" y="232"/>
                  <a:pt x="104" y="224"/>
                  <a:pt x="96" y="192"/>
                </a:cubicBezTo>
                <a:cubicBezTo>
                  <a:pt x="88" y="160"/>
                  <a:pt x="112" y="80"/>
                  <a:pt x="96" y="48"/>
                </a:cubicBezTo>
                <a:cubicBezTo>
                  <a:pt x="80" y="16"/>
                  <a:pt x="16" y="8"/>
                  <a:pt x="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6401" name="Picture 18" descr="duck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0"/>
            <a:ext cx="990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0" descr="Mickey_Mouse_B4346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733800"/>
            <a:ext cx="1854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AutoShape 25">
            <a:hlinkClick r:id="rId4" action="ppaction://hlinksldjump" highlightClick="1"/>
          </p:cNvPr>
          <p:cNvSpPr>
            <a:spLocks noChangeArrowheads="1"/>
          </p:cNvSpPr>
          <p:nvPr/>
        </p:nvSpPr>
        <p:spPr bwMode="auto">
          <a:xfrm>
            <a:off x="8610600" y="1905000"/>
            <a:ext cx="609600" cy="533400"/>
          </a:xfrm>
          <a:prstGeom prst="actionButtonHome">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404" name="AutoShape 26">
            <a:hlinkClick r:id="" action="ppaction://noaction" highlightClick="1"/>
          </p:cNvPr>
          <p:cNvSpPr>
            <a:spLocks noChangeArrowheads="1"/>
          </p:cNvSpPr>
          <p:nvPr/>
        </p:nvSpPr>
        <p:spPr bwMode="auto">
          <a:xfrm>
            <a:off x="6934200" y="2057400"/>
            <a:ext cx="609600" cy="609600"/>
          </a:xfrm>
          <a:prstGeom prst="actionButtonHelp">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405" name="AutoShape 27">
            <a:hlinkClick r:id="" action="ppaction://noaction" highlightClick="1">
              <a:snd r:embed="rId5" name="applause.wav"/>
            </a:hlinkClick>
          </p:cNvPr>
          <p:cNvSpPr>
            <a:spLocks noChangeArrowheads="1"/>
          </p:cNvSpPr>
          <p:nvPr/>
        </p:nvSpPr>
        <p:spPr bwMode="auto">
          <a:xfrm>
            <a:off x="8610600" y="2819400"/>
            <a:ext cx="533400" cy="609600"/>
          </a:xfrm>
          <a:prstGeom prst="actionButtonSound">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406" name="AutoShape 28">
            <a:hlinkClick r:id="" action="ppaction://noaction" highlightClick="1"/>
          </p:cNvPr>
          <p:cNvSpPr>
            <a:spLocks noChangeArrowheads="1"/>
          </p:cNvSpPr>
          <p:nvPr/>
        </p:nvSpPr>
        <p:spPr bwMode="auto">
          <a:xfrm>
            <a:off x="7467600" y="3048000"/>
            <a:ext cx="685800" cy="533400"/>
          </a:xfrm>
          <a:prstGeom prst="actionButtonMovie">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16407" name="AutoShape 29">
            <a:hlinkClick r:id="" action="ppaction://noaction" highlightClick="1"/>
          </p:cNvPr>
          <p:cNvSpPr>
            <a:spLocks noChangeArrowheads="1"/>
          </p:cNvSpPr>
          <p:nvPr/>
        </p:nvSpPr>
        <p:spPr bwMode="auto">
          <a:xfrm>
            <a:off x="7772400" y="1371600"/>
            <a:ext cx="609600" cy="533400"/>
          </a:xfrm>
          <a:prstGeom prst="actionButtonInformation">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
        <p:nvSpPr>
          <p:cNvPr id="51260" name="WordArt 60"/>
          <p:cNvSpPr>
            <a:spLocks noChangeArrowheads="1" noChangeShapeType="1" noTextEdit="1"/>
          </p:cNvSpPr>
          <p:nvPr/>
        </p:nvSpPr>
        <p:spPr bwMode="auto">
          <a:xfrm>
            <a:off x="2590800" y="1447800"/>
            <a:ext cx="2819400" cy="1308100"/>
          </a:xfrm>
          <a:prstGeom prst="rect">
            <a:avLst/>
          </a:prstGeom>
        </p:spPr>
        <p:txBody>
          <a:bodyPr wrap="none" fromWordArt="1">
            <a:prstTxWarp prst="textPlain">
              <a:avLst>
                <a:gd name="adj" fmla="val 50000"/>
              </a:avLst>
            </a:prstTxWarp>
          </a:bodyPr>
          <a:lstStyle/>
          <a:p>
            <a:pPr algn="ctr"/>
            <a:r>
              <a:rPr lang="en-US" sz="3600" kern="10">
                <a:ln w="57150">
                  <a:solidFill>
                    <a:srgbClr val="FF3300"/>
                  </a:solidFill>
                  <a:round/>
                  <a:headEnd/>
                  <a:tailEnd/>
                </a:ln>
                <a:solidFill>
                  <a:srgbClr val="FFFF00"/>
                </a:solidFill>
                <a:effectLst>
                  <a:outerShdw dist="35921" dir="2700000" algn="ctr" rotWithShape="0">
                    <a:srgbClr val="990000"/>
                  </a:outerShdw>
                </a:effectLst>
                <a:latin typeface="+mj-lt"/>
                <a:ea typeface="+mj-lt"/>
                <a:cs typeface="+mj-lt"/>
              </a:rPr>
              <a:t>Củng cố </a:t>
            </a:r>
          </a:p>
        </p:txBody>
      </p:sp>
      <p:sp>
        <p:nvSpPr>
          <p:cNvPr id="16409" name="Rectangle 61"/>
          <p:cNvSpPr>
            <a:spLocks noChangeArrowheads="1"/>
          </p:cNvSpPr>
          <p:nvPr/>
        </p:nvSpPr>
        <p:spPr bwMode="auto">
          <a:xfrm>
            <a:off x="2895600" y="228600"/>
            <a:ext cx="6400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sz="2800" b="1" i="1"/>
          </a:p>
        </p:txBody>
      </p:sp>
    </p:spTree>
    <p:extLst>
      <p:ext uri="{BB962C8B-B14F-4D97-AF65-F5344CB8AC3E}">
        <p14:creationId xmlns:p14="http://schemas.microsoft.com/office/powerpoint/2010/main" val="1160496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51260"/>
                                        </p:tgtEl>
                                        <p:attrNameLst>
                                          <p:attrName>stroke.color</p:attrName>
                                        </p:attrNameLst>
                                      </p:cBhvr>
                                      <p:to>
                                        <a:srgbClr val="FF0000"/>
                                      </p:to>
                                    </p:animClr>
                                    <p:set>
                                      <p:cBhvr>
                                        <p:cTn id="7" dur="2000" fill="hold"/>
                                        <p:tgtEl>
                                          <p:spTgt spid="51260"/>
                                        </p:tgtEl>
                                        <p:attrNameLst>
                                          <p:attrName>stroke.on</p:attrName>
                                        </p:attrNameLst>
                                      </p:cBhvr>
                                      <p:to>
                                        <p:strVal val="true"/>
                                      </p:to>
                                    </p:set>
                                  </p:childTnLst>
                                </p:cTn>
                              </p:par>
                              <p:par>
                                <p:cTn id="8" presetID="7" presetClass="emph" presetSubtype="2" repeatCount="indefinite" fill="hold" nodeType="withEffect">
                                  <p:stCondLst>
                                    <p:cond delay="0"/>
                                  </p:stCondLst>
                                  <p:childTnLst>
                                    <p:animClr clrSpc="rgb" dir="cw">
                                      <p:cBhvr>
                                        <p:cTn id="9" dur="2000" fill="hold"/>
                                        <p:tgtEl>
                                          <p:spTgt spid="51260"/>
                                        </p:tgtEl>
                                        <p:attrNameLst>
                                          <p:attrName>stroke.color</p:attrName>
                                        </p:attrNameLst>
                                      </p:cBhvr>
                                      <p:to>
                                        <a:srgbClr val="0000FF"/>
                                      </p:to>
                                    </p:animClr>
                                    <p:set>
                                      <p:cBhvr>
                                        <p:cTn id="10" dur="2000" fill="hold"/>
                                        <p:tgtEl>
                                          <p:spTgt spid="5126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200" y="1219201"/>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p>
        </p:txBody>
      </p:sp>
      <p:pic>
        <p:nvPicPr>
          <p:cNvPr id="17411" name="Picture 3"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2209800" y="1219201"/>
            <a:ext cx="8077200" cy="3502025"/>
          </a:xfrm>
          <a:prstGeom prst="rect">
            <a:avLst/>
          </a:prstGeom>
          <a:gradFill rotWithShape="1">
            <a:gsLst>
              <a:gs pos="0">
                <a:srgbClr val="FF66CC"/>
              </a:gs>
              <a:gs pos="50000">
                <a:srgbClr val="FFFFFF"/>
              </a:gs>
              <a:gs pos="100000">
                <a:srgbClr val="FF66CC"/>
              </a:gs>
            </a:gsLst>
            <a:lin ang="5400000" scaled="1"/>
          </a:gradFill>
          <a:ln w="571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a:t>G</a:t>
            </a:r>
            <a:r>
              <a:rPr lang="vi-VN" altLang="en-US" sz="4000" b="1"/>
              <a:t>ạo</a:t>
            </a:r>
            <a:r>
              <a:rPr lang="en-US" altLang="en-US" sz="4000" b="1"/>
              <a:t> </a:t>
            </a:r>
            <a:r>
              <a:rPr lang="vi-VN" altLang="en-US" sz="4000" b="1"/>
              <a:t>đ</a:t>
            </a:r>
            <a:r>
              <a:rPr lang="en-US" altLang="en-US" sz="4000" b="1"/>
              <a:t>em v</a:t>
            </a:r>
            <a:r>
              <a:rPr lang="vi-VN" altLang="en-US" sz="4000" b="1"/>
              <a:t>ào</a:t>
            </a:r>
            <a:r>
              <a:rPr lang="en-US" altLang="en-US" sz="4000" b="1"/>
              <a:t> gi</a:t>
            </a:r>
            <a:r>
              <a:rPr lang="vi-VN" altLang="en-US" sz="4000" b="1"/>
              <a:t>ã</a:t>
            </a:r>
            <a:r>
              <a:rPr lang="en-US" altLang="en-US" sz="4000" b="1"/>
              <a:t> bao </a:t>
            </a:r>
            <a:r>
              <a:rPr lang="vi-VN" altLang="en-US" sz="4000" b="1"/>
              <a:t>đ</a:t>
            </a:r>
            <a:r>
              <a:rPr lang="en-US" altLang="en-US" sz="4000" b="1"/>
              <a:t>au </a:t>
            </a:r>
            <a:r>
              <a:rPr lang="vi-VN" altLang="en-US" sz="4000" b="1"/>
              <a:t>đớn,</a:t>
            </a:r>
          </a:p>
          <a:p>
            <a:pPr eaLnBrk="1" hangingPunct="1">
              <a:spcBef>
                <a:spcPct val="50000"/>
              </a:spcBef>
            </a:pPr>
            <a:r>
              <a:rPr lang="en-US" altLang="en-US" sz="4000" b="1"/>
              <a:t>G</a:t>
            </a:r>
            <a:r>
              <a:rPr lang="vi-VN" altLang="en-US" sz="4000" b="1"/>
              <a:t>ạo</a:t>
            </a:r>
            <a:r>
              <a:rPr lang="en-US" altLang="en-US" sz="4000" b="1"/>
              <a:t> gi</a:t>
            </a:r>
            <a:r>
              <a:rPr lang="vi-VN" altLang="en-US" sz="4000" b="1"/>
              <a:t>ã</a:t>
            </a:r>
            <a:r>
              <a:rPr lang="en-US" altLang="en-US" sz="4000" b="1"/>
              <a:t> xong r</a:t>
            </a:r>
            <a:r>
              <a:rPr lang="vi-VN" altLang="en-US" sz="4000" b="1"/>
              <a:t>ồi</a:t>
            </a:r>
            <a:r>
              <a:rPr lang="en-US" altLang="en-US" sz="4000" b="1"/>
              <a:t>, tr</a:t>
            </a:r>
            <a:r>
              <a:rPr lang="vi-VN" altLang="en-US" sz="4000" b="1"/>
              <a:t>ắng</a:t>
            </a:r>
            <a:r>
              <a:rPr lang="en-US" altLang="en-US" sz="4000" b="1"/>
              <a:t> t</a:t>
            </a:r>
            <a:r>
              <a:rPr lang="vi-VN" altLang="en-US" sz="4000" b="1"/>
              <a:t>ựa</a:t>
            </a:r>
            <a:r>
              <a:rPr lang="en-US" altLang="en-US" sz="4000" b="1"/>
              <a:t> b</a:t>
            </a:r>
            <a:r>
              <a:rPr lang="vi-VN" altLang="en-US" sz="4000" b="1"/>
              <a:t>ô</a:t>
            </a:r>
            <a:r>
              <a:rPr lang="en-US" altLang="en-US" sz="4000" b="1"/>
              <a:t>ng.</a:t>
            </a:r>
          </a:p>
          <a:p>
            <a:pPr eaLnBrk="1" hangingPunct="1">
              <a:spcBef>
                <a:spcPct val="50000"/>
              </a:spcBef>
            </a:pPr>
            <a:r>
              <a:rPr lang="en-US" altLang="en-US" sz="4000" b="1"/>
              <a:t>S</a:t>
            </a:r>
            <a:r>
              <a:rPr lang="vi-VN" altLang="en-US" sz="4000" b="1"/>
              <a:t>ống</a:t>
            </a:r>
            <a:r>
              <a:rPr lang="en-US" altLang="en-US" sz="4000" b="1"/>
              <a:t> </a:t>
            </a:r>
            <a:r>
              <a:rPr lang="vi-VN" altLang="en-US" sz="4000" b="1"/>
              <a:t>ở</a:t>
            </a:r>
            <a:r>
              <a:rPr lang="en-US" altLang="en-US" sz="4000" b="1"/>
              <a:t> tr</a:t>
            </a:r>
            <a:r>
              <a:rPr lang="vi-VN" altLang="en-US" sz="4000" b="1"/>
              <a:t>ê</a:t>
            </a:r>
            <a:r>
              <a:rPr lang="en-US" altLang="en-US" sz="4000" b="1"/>
              <a:t>n </a:t>
            </a:r>
            <a:r>
              <a:rPr lang="vi-VN" altLang="en-US" sz="4000" b="1"/>
              <a:t>đời</a:t>
            </a:r>
            <a:r>
              <a:rPr lang="en-US" altLang="en-US" sz="4000" b="1"/>
              <a:t> ng</a:t>
            </a:r>
            <a:r>
              <a:rPr lang="vi-VN" altLang="en-US" sz="4000" b="1"/>
              <a:t>ười</a:t>
            </a:r>
            <a:r>
              <a:rPr lang="en-US" altLang="en-US" sz="4000" b="1"/>
              <a:t> c</a:t>
            </a:r>
            <a:r>
              <a:rPr lang="vi-VN" altLang="en-US" sz="4000" b="1"/>
              <a:t>ũng vậy,</a:t>
            </a:r>
          </a:p>
          <a:p>
            <a:pPr eaLnBrk="1" hangingPunct="1">
              <a:spcBef>
                <a:spcPct val="50000"/>
              </a:spcBef>
            </a:pPr>
            <a:r>
              <a:rPr lang="vi-VN" altLang="en-US" sz="4000" b="1"/>
              <a:t>Gian nan rèn luyện mới thành công.</a:t>
            </a:r>
            <a:endParaRPr lang="vi-VN" altLang="en-US" sz="4000">
              <a:latin typeface="Arial" panose="020B0604020202020204" pitchFamily="34" charset="0"/>
            </a:endParaRPr>
          </a:p>
        </p:txBody>
      </p:sp>
      <p:sp>
        <p:nvSpPr>
          <p:cNvPr id="17413" name="Text Box 5"/>
          <p:cNvSpPr txBox="1">
            <a:spLocks noChangeArrowheads="1"/>
          </p:cNvSpPr>
          <p:nvPr/>
        </p:nvSpPr>
        <p:spPr bwMode="auto">
          <a:xfrm>
            <a:off x="2422526" y="381001"/>
            <a:ext cx="7262813" cy="701675"/>
          </a:xfrm>
          <a:prstGeom prst="rect">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a:t>NGHE TIẾNG GIÃ GẠO</a:t>
            </a:r>
            <a:endParaRPr lang="en-US" altLang="en-US" sz="1400" b="1"/>
          </a:p>
        </p:txBody>
      </p:sp>
      <p:pic>
        <p:nvPicPr>
          <p:cNvPr id="17414" name="Picture 8"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811463" y="4886326"/>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solidFill>
                  <a:srgbClr val="FF0000"/>
                </a:solidFill>
              </a:rPr>
              <a:t>Bài thơ khuyên chúng ta điều gì?</a:t>
            </a:r>
          </a:p>
        </p:txBody>
      </p:sp>
      <p:sp>
        <p:nvSpPr>
          <p:cNvPr id="10" name="TextBox 9"/>
          <p:cNvSpPr txBox="1">
            <a:spLocks noChangeArrowheads="1"/>
          </p:cNvSpPr>
          <p:nvPr/>
        </p:nvSpPr>
        <p:spPr bwMode="auto">
          <a:xfrm>
            <a:off x="2667000" y="4886325"/>
            <a:ext cx="7353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800">
                <a:solidFill>
                  <a:srgbClr val="FF0000"/>
                </a:solidFill>
              </a:rPr>
              <a:t>Gian nan, vất vả mới tôi luyện ý chí của con người, giúp chúng ta vượt khó khăn trong cuộc sống.</a:t>
            </a:r>
          </a:p>
        </p:txBody>
      </p:sp>
    </p:spTree>
    <p:extLst>
      <p:ext uri="{BB962C8B-B14F-4D97-AF65-F5344CB8AC3E}">
        <p14:creationId xmlns:p14="http://schemas.microsoft.com/office/powerpoint/2010/main" val="388007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76400" y="228601"/>
            <a:ext cx="8763000" cy="954107"/>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khuyên chúng ta phải vất vả mới có lúc thanh nhàn, có ngày thành đạt.</a:t>
            </a:r>
          </a:p>
        </p:txBody>
      </p:sp>
      <p:sp>
        <p:nvSpPr>
          <p:cNvPr id="18435" name="Text Box 3"/>
          <p:cNvSpPr txBox="1">
            <a:spLocks noChangeArrowheads="1"/>
          </p:cNvSpPr>
          <p:nvPr/>
        </p:nvSpPr>
        <p:spPr bwMode="auto">
          <a:xfrm>
            <a:off x="1676400" y="1525588"/>
            <a:ext cx="5943600" cy="1179512"/>
          </a:xfrm>
          <a:prstGeom prst="rect">
            <a:avLst/>
          </a:prstGeom>
          <a:gradFill rotWithShape="1">
            <a:gsLst>
              <a:gs pos="0">
                <a:srgbClr val="00FF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Có vất vả mới thanh nhàn</a:t>
            </a:r>
          </a:p>
          <a:p>
            <a:pPr eaLnBrk="1" hangingPunct="1">
              <a:spcBef>
                <a:spcPct val="50000"/>
              </a:spcBef>
            </a:pPr>
            <a:r>
              <a:rPr lang="en-US" altLang="en-US" sz="2800" b="1"/>
              <a:t>   Không dưng ai dễ cầm tàn che cho.</a:t>
            </a:r>
          </a:p>
        </p:txBody>
      </p:sp>
      <p:sp>
        <p:nvSpPr>
          <p:cNvPr id="18436" name="Text Box 4"/>
          <p:cNvSpPr txBox="1">
            <a:spLocks noChangeArrowheads="1"/>
          </p:cNvSpPr>
          <p:nvPr/>
        </p:nvSpPr>
        <p:spPr bwMode="auto">
          <a:xfrm>
            <a:off x="1676399" y="3200400"/>
            <a:ext cx="6916058" cy="523220"/>
          </a:xfrm>
          <a:prstGeom prst="rect">
            <a:avLst/>
          </a:prstGeom>
          <a:gradFill rotWithShape="1">
            <a:gsLst>
              <a:gs pos="0">
                <a:srgbClr val="FF66FF"/>
              </a:gs>
              <a:gs pos="100000">
                <a:srgbClr val="FFFFFF"/>
              </a:gs>
            </a:gsLst>
            <a:path path="shape">
              <a:fillToRect l="50000" t="50000" r="50000" b="50000"/>
            </a:path>
          </a:gradFill>
          <a:ln w="19050">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2. Người có chí thì nên, nhà có nền thì vững.</a:t>
            </a:r>
          </a:p>
        </p:txBody>
      </p:sp>
      <p:sp>
        <p:nvSpPr>
          <p:cNvPr id="18437" name="Text Box 5"/>
          <p:cNvSpPr txBox="1">
            <a:spLocks noChangeArrowheads="1"/>
          </p:cNvSpPr>
          <p:nvPr/>
        </p:nvSpPr>
        <p:spPr bwMode="auto">
          <a:xfrm>
            <a:off x="1676399" y="4244319"/>
            <a:ext cx="6019800" cy="531812"/>
          </a:xfrm>
          <a:prstGeom prst="rect">
            <a:avLst/>
          </a:prstGeom>
          <a:gradFill rotWithShape="1">
            <a:gsLst>
              <a:gs pos="0">
                <a:srgbClr val="00FF00"/>
              </a:gs>
              <a:gs pos="100000">
                <a:schemeClr val="bg1"/>
              </a:gs>
            </a:gsLst>
            <a:path path="shape">
              <a:fillToRect l="50000" t="50000" r="50000" b="50000"/>
            </a:path>
          </a:gradFill>
          <a:ln w="1270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3. Thất bại là mẹ thành công.</a:t>
            </a:r>
          </a:p>
        </p:txBody>
      </p:sp>
      <p:sp>
        <p:nvSpPr>
          <p:cNvPr id="53256" name="AutoShape 8"/>
          <p:cNvSpPr>
            <a:spLocks noChangeArrowheads="1"/>
          </p:cNvSpPr>
          <p:nvPr/>
        </p:nvSpPr>
        <p:spPr bwMode="auto">
          <a:xfrm>
            <a:off x="7924801" y="1706564"/>
            <a:ext cx="1185863" cy="973137"/>
          </a:xfrm>
          <a:prstGeom prst="smileyFace">
            <a:avLst>
              <a:gd name="adj" fmla="val 4653"/>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18439" name="Picture 1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6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93863" y="388939"/>
            <a:ext cx="8763000" cy="954107"/>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khẳng định có ý chí thì nhất định thành công.</a:t>
            </a:r>
          </a:p>
        </p:txBody>
      </p:sp>
      <p:sp>
        <p:nvSpPr>
          <p:cNvPr id="19459" name="Text Box 3"/>
          <p:cNvSpPr txBox="1">
            <a:spLocks noChangeArrowheads="1"/>
          </p:cNvSpPr>
          <p:nvPr/>
        </p:nvSpPr>
        <p:spPr bwMode="auto">
          <a:xfrm>
            <a:off x="1752600" y="3429001"/>
            <a:ext cx="5791200" cy="538163"/>
          </a:xfrm>
          <a:prstGeom prst="rect">
            <a:avLst/>
          </a:prstGeom>
          <a:gradFill rotWithShape="1">
            <a:gsLst>
              <a:gs pos="0">
                <a:srgbClr val="00FF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2. Có công mài sắt, có ngày nên kim.</a:t>
            </a:r>
          </a:p>
        </p:txBody>
      </p:sp>
      <p:sp>
        <p:nvSpPr>
          <p:cNvPr id="19460" name="Text Box 4"/>
          <p:cNvSpPr txBox="1">
            <a:spLocks noChangeArrowheads="1"/>
          </p:cNvSpPr>
          <p:nvPr/>
        </p:nvSpPr>
        <p:spPr bwMode="auto">
          <a:xfrm>
            <a:off x="1752600" y="1981201"/>
            <a:ext cx="5867400" cy="538163"/>
          </a:xfrm>
          <a:prstGeom prst="rect">
            <a:avLst/>
          </a:prstGeom>
          <a:gradFill rotWithShape="1">
            <a:gsLst>
              <a:gs pos="0">
                <a:srgbClr val="FF66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Chớ thấy sóng cả mà rã tay chèo.</a:t>
            </a:r>
          </a:p>
        </p:txBody>
      </p:sp>
      <p:sp>
        <p:nvSpPr>
          <p:cNvPr id="19461" name="Text Box 5"/>
          <p:cNvSpPr txBox="1">
            <a:spLocks noChangeArrowheads="1"/>
          </p:cNvSpPr>
          <p:nvPr/>
        </p:nvSpPr>
        <p:spPr bwMode="auto">
          <a:xfrm>
            <a:off x="1676400" y="4724400"/>
            <a:ext cx="5867400" cy="958850"/>
          </a:xfrm>
          <a:prstGeom prst="rect">
            <a:avLst/>
          </a:prstGeom>
          <a:gradFill rotWithShape="1">
            <a:gsLst>
              <a:gs pos="0">
                <a:srgbClr val="00FF00"/>
              </a:gs>
              <a:gs pos="100000">
                <a:schemeClr val="bg1"/>
              </a:gs>
            </a:gsLst>
            <a:path path="shape">
              <a:fillToRect l="50000" t="50000" r="50000" b="50000"/>
            </a:path>
          </a:gradFill>
          <a:ln w="1270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Hãy lo bền chí câu cua</a:t>
            </a:r>
          </a:p>
          <a:p>
            <a:pPr eaLnBrk="1" hangingPunct="1"/>
            <a:r>
              <a:rPr lang="en-US" altLang="en-US" sz="2800" b="1"/>
              <a:t>    Dù ai câu chạch, câu rùa mặc ai !</a:t>
            </a:r>
          </a:p>
        </p:txBody>
      </p:sp>
      <p:pic>
        <p:nvPicPr>
          <p:cNvPr id="19462" name="Picture 1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8"/>
          <p:cNvSpPr>
            <a:spLocks noChangeArrowheads="1"/>
          </p:cNvSpPr>
          <p:nvPr/>
        </p:nvSpPr>
        <p:spPr bwMode="auto">
          <a:xfrm>
            <a:off x="7848600" y="3429000"/>
            <a:ext cx="990600" cy="755650"/>
          </a:xfrm>
          <a:prstGeom prst="smileyFace">
            <a:avLst>
              <a:gd name="adj" fmla="val 4653"/>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spTree>
    <p:extLst>
      <p:ext uri="{BB962C8B-B14F-4D97-AF65-F5344CB8AC3E}">
        <p14:creationId xmlns:p14="http://schemas.microsoft.com/office/powerpoint/2010/main" val="359160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76400" y="228601"/>
            <a:ext cx="8763000" cy="954107"/>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khuyên chúng ta không nản lòng khi gặp khó khăn.</a:t>
            </a:r>
          </a:p>
        </p:txBody>
      </p:sp>
      <p:sp>
        <p:nvSpPr>
          <p:cNvPr id="20483" name="Text Box 3"/>
          <p:cNvSpPr txBox="1">
            <a:spLocks noChangeArrowheads="1"/>
          </p:cNvSpPr>
          <p:nvPr/>
        </p:nvSpPr>
        <p:spPr bwMode="auto">
          <a:xfrm>
            <a:off x="1752600" y="2030413"/>
            <a:ext cx="5105400" cy="538162"/>
          </a:xfrm>
          <a:prstGeom prst="rect">
            <a:avLst/>
          </a:prstGeom>
          <a:gradFill rotWithShape="1">
            <a:gsLst>
              <a:gs pos="0">
                <a:srgbClr val="00FF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Thua keo này, bày keo khác.</a:t>
            </a:r>
          </a:p>
        </p:txBody>
      </p:sp>
      <p:sp>
        <p:nvSpPr>
          <p:cNvPr id="20484" name="Text Box 4"/>
          <p:cNvSpPr txBox="1">
            <a:spLocks noChangeArrowheads="1"/>
          </p:cNvSpPr>
          <p:nvPr/>
        </p:nvSpPr>
        <p:spPr bwMode="auto">
          <a:xfrm>
            <a:off x="1719941" y="3194929"/>
            <a:ext cx="5867400" cy="965200"/>
          </a:xfrm>
          <a:prstGeom prst="rect">
            <a:avLst/>
          </a:prstGeom>
          <a:gradFill rotWithShape="1">
            <a:gsLst>
              <a:gs pos="0">
                <a:srgbClr val="FF66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2.      Ai ơi đã quyết thì hành,</a:t>
            </a:r>
          </a:p>
          <a:p>
            <a:pPr eaLnBrk="1" hangingPunct="1"/>
            <a:r>
              <a:rPr lang="en-US" altLang="en-US" sz="2800" b="1"/>
              <a:t>    Đã đan thì lận tròn vành mới thôi.</a:t>
            </a:r>
          </a:p>
        </p:txBody>
      </p:sp>
      <p:sp>
        <p:nvSpPr>
          <p:cNvPr id="20485" name="Text Box 5"/>
          <p:cNvSpPr txBox="1">
            <a:spLocks noChangeArrowheads="1"/>
          </p:cNvSpPr>
          <p:nvPr/>
        </p:nvSpPr>
        <p:spPr bwMode="auto">
          <a:xfrm>
            <a:off x="1719941" y="4641626"/>
            <a:ext cx="6974115" cy="523220"/>
          </a:xfrm>
          <a:prstGeom prst="rect">
            <a:avLst/>
          </a:prstGeom>
          <a:gradFill rotWithShape="1">
            <a:gsLst>
              <a:gs pos="0">
                <a:srgbClr val="00FF00"/>
              </a:gs>
              <a:gs pos="100000">
                <a:schemeClr val="bg1"/>
              </a:gs>
            </a:gsLst>
            <a:path path="shape">
              <a:fillToRect l="50000" t="50000" r="50000" b="50000"/>
            </a:path>
          </a:gradFill>
          <a:ln w="12700">
            <a:solidFill>
              <a:schemeClr val="bg1"/>
            </a:solidFill>
            <a:miter lim="800000"/>
            <a:headEnd/>
            <a:tailEnd/>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a:t>3. Người có chí thì nên, nhà có nền thì vững.</a:t>
            </a:r>
          </a:p>
        </p:txBody>
      </p:sp>
      <p:sp>
        <p:nvSpPr>
          <p:cNvPr id="55304" name="AutoShape 8"/>
          <p:cNvSpPr>
            <a:spLocks noChangeArrowheads="1"/>
          </p:cNvSpPr>
          <p:nvPr/>
        </p:nvSpPr>
        <p:spPr bwMode="auto">
          <a:xfrm>
            <a:off x="7315200" y="2030414"/>
            <a:ext cx="1066800" cy="560387"/>
          </a:xfrm>
          <a:prstGeom prst="smileyFace">
            <a:avLst>
              <a:gd name="adj" fmla="val 4653"/>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20488" name="Picture 1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3"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02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circle(in)">
                                      <p:cBhvr>
                                        <p:cTn id="7"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76400" y="381001"/>
            <a:ext cx="8763000" cy="954107"/>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khuyên chúng ta hãy giữ vững mục tiêu đã chọn.</a:t>
            </a:r>
          </a:p>
        </p:txBody>
      </p:sp>
      <p:sp>
        <p:nvSpPr>
          <p:cNvPr id="21507" name="Text Box 3"/>
          <p:cNvSpPr txBox="1">
            <a:spLocks noChangeArrowheads="1"/>
          </p:cNvSpPr>
          <p:nvPr/>
        </p:nvSpPr>
        <p:spPr bwMode="auto">
          <a:xfrm>
            <a:off x="1752600" y="4343400"/>
            <a:ext cx="6324600" cy="965200"/>
          </a:xfrm>
          <a:prstGeom prst="rect">
            <a:avLst/>
          </a:prstGeom>
          <a:gradFill rotWithShape="1">
            <a:gsLst>
              <a:gs pos="0">
                <a:srgbClr val="00FF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Hãy lo bền chí câu cua</a:t>
            </a:r>
          </a:p>
          <a:p>
            <a:pPr eaLnBrk="1" hangingPunct="1"/>
            <a:r>
              <a:rPr lang="en-US" altLang="en-US" sz="2800" b="1"/>
              <a:t>    Dù ai câu chạch, câu rùa mặc ai !</a:t>
            </a:r>
          </a:p>
        </p:txBody>
      </p:sp>
      <p:sp>
        <p:nvSpPr>
          <p:cNvPr id="21508" name="Text Box 4"/>
          <p:cNvSpPr txBox="1">
            <a:spLocks noChangeArrowheads="1"/>
          </p:cNvSpPr>
          <p:nvPr/>
        </p:nvSpPr>
        <p:spPr bwMode="auto">
          <a:xfrm>
            <a:off x="1752600" y="3017837"/>
            <a:ext cx="6400800" cy="538163"/>
          </a:xfrm>
          <a:prstGeom prst="rect">
            <a:avLst/>
          </a:prstGeom>
          <a:gradFill rotWithShape="1">
            <a:gsLst>
              <a:gs pos="0">
                <a:srgbClr val="FF66FF"/>
              </a:gs>
              <a:gs pos="100000">
                <a:srgbClr val="FFFFFF"/>
              </a:gs>
            </a:gsLst>
            <a:path path="shape">
              <a:fillToRect l="50000" t="50000" r="50000" b="50000"/>
            </a:path>
          </a:gradFill>
          <a:ln w="1905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2.  Thất bại là mẹ thành công.</a:t>
            </a:r>
          </a:p>
        </p:txBody>
      </p:sp>
      <p:sp>
        <p:nvSpPr>
          <p:cNvPr id="21509" name="Text Box 5"/>
          <p:cNvSpPr txBox="1">
            <a:spLocks noChangeArrowheads="1"/>
          </p:cNvSpPr>
          <p:nvPr/>
        </p:nvSpPr>
        <p:spPr bwMode="auto">
          <a:xfrm>
            <a:off x="1752600" y="1752601"/>
            <a:ext cx="6400800" cy="531813"/>
          </a:xfrm>
          <a:prstGeom prst="rect">
            <a:avLst/>
          </a:prstGeom>
          <a:gradFill rotWithShape="1">
            <a:gsLst>
              <a:gs pos="0">
                <a:srgbClr val="00FF00"/>
              </a:gs>
              <a:gs pos="100000">
                <a:schemeClr val="bg1"/>
              </a:gs>
            </a:gsLst>
            <a:path path="shape">
              <a:fillToRect l="50000" t="50000" r="50000" b="50000"/>
            </a:path>
          </a:gradFill>
          <a:ln w="12700">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Có công mài sắt, có ngày nên kim.</a:t>
            </a:r>
          </a:p>
        </p:txBody>
      </p:sp>
      <p:sp>
        <p:nvSpPr>
          <p:cNvPr id="56328" name="AutoShape 8"/>
          <p:cNvSpPr>
            <a:spLocks noChangeArrowheads="1"/>
          </p:cNvSpPr>
          <p:nvPr/>
        </p:nvSpPr>
        <p:spPr bwMode="auto">
          <a:xfrm>
            <a:off x="8153400" y="4529138"/>
            <a:ext cx="1143000" cy="812800"/>
          </a:xfrm>
          <a:prstGeom prst="smileyFace">
            <a:avLst>
              <a:gd name="adj" fmla="val 4653"/>
            </a:avLst>
          </a:prstGeom>
          <a:solidFill>
            <a:srgbClr val="FF0000"/>
          </a:solidFill>
          <a:ln w="38100">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21512" name="Picture 1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image0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63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fade">
                                      <p:cBhvr>
                                        <p:cTn id="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hỏi và dấu chấm hỏi</a:t>
            </a:r>
            <a:endParaRPr lang="vi-VN" sz="3200" b="1">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5657" y="809897"/>
            <a:ext cx="9056913" cy="2090057"/>
            <a:chOff x="976087" y="1281114"/>
            <a:chExt cx="5791200" cy="2925702"/>
          </a:xfrm>
        </p:grpSpPr>
        <p:sp>
          <p:nvSpPr>
            <p:cNvPr id="5" name="Cloud 4"/>
            <p:cNvSpPr/>
            <p:nvPr/>
          </p:nvSpPr>
          <p:spPr>
            <a:xfrm>
              <a:off x="976087" y="1281114"/>
              <a:ext cx="5791200" cy="292570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393464" y="1990009"/>
              <a:ext cx="495644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en-US" sz="3200" b="1">
                  <a:solidFill>
                    <a:prstClr val="black"/>
                  </a:solidFill>
                  <a:latin typeface="Times New Roman" panose="02020603050405020304" pitchFamily="18" charset="0"/>
                </a:rPr>
                <a:t>Câu tục ngữ dưới đây khuyên ta điều gì ?</a:t>
              </a:r>
            </a:p>
            <a:p>
              <a:pPr lvl="0" algn="ctr" eaLnBrk="1" fontAlgn="base" hangingPunct="1">
                <a:spcBef>
                  <a:spcPct val="0"/>
                </a:spcBef>
                <a:spcAft>
                  <a:spcPct val="0"/>
                </a:spcAft>
                <a:defRPr/>
              </a:pPr>
              <a:r>
                <a:rPr lang="en-US" sz="3200" b="1" i="1">
                  <a:solidFill>
                    <a:prstClr val="black"/>
                  </a:solidFill>
                  <a:latin typeface="Times New Roman" panose="02020603050405020304" pitchFamily="18" charset="0"/>
                </a:rPr>
                <a:t>Lửa thử vàng, gian nan thử sức</a:t>
              </a:r>
              <a:r>
                <a:rPr lang="en-US" sz="3200" b="1">
                  <a:solidFill>
                    <a:prstClr val="black"/>
                  </a:solidFill>
                  <a:latin typeface="Times New Roman" panose="02020603050405020304" pitchFamily="18" charset="0"/>
                </a:rPr>
                <a:t>.</a:t>
              </a:r>
            </a:p>
          </p:txBody>
        </p:sp>
      </p:grpSp>
      <p:sp>
        <p:nvSpPr>
          <p:cNvPr id="2" name="Rectangle 1"/>
          <p:cNvSpPr/>
          <p:nvPr/>
        </p:nvSpPr>
        <p:spPr>
          <a:xfrm>
            <a:off x="1567544" y="3406373"/>
            <a:ext cx="8987244" cy="1569660"/>
          </a:xfrm>
          <a:prstGeom prst="rect">
            <a:avLst/>
          </a:prstGeom>
          <a:solidFill>
            <a:srgbClr val="66FFFF"/>
          </a:solidFill>
        </p:spPr>
        <p:txBody>
          <a:bodyPr wrap="square">
            <a:spAutoFit/>
          </a:bodyPr>
          <a:lstStyle/>
          <a:p>
            <a:pPr algn="just">
              <a:defRPr/>
            </a:pPr>
            <a:r>
              <a:rPr lang="en-US" sz="3200">
                <a:latin typeface="Times New Roman" panose="02020603050405020304" pitchFamily="18" charset="0"/>
                <a:cs typeface="Times New Roman" panose="02020603050405020304" pitchFamily="18" charset="0"/>
              </a:rPr>
              <a:t> Khuyên người ta đừng sợ vất vả, gian nan. Gian nan,</a:t>
            </a:r>
          </a:p>
          <a:p>
            <a:pPr algn="just">
              <a:defRPr/>
            </a:pPr>
            <a:r>
              <a:rPr lang="en-US" sz="3200">
                <a:latin typeface="Times New Roman" panose="02020603050405020304" pitchFamily="18" charset="0"/>
                <a:cs typeface="Times New Roman" panose="02020603050405020304" pitchFamily="18" charset="0"/>
              </a:rPr>
              <a:t> vất vả thử thách con người, giúp con người vững vàng, cứng cỏi hơn.</a:t>
            </a:r>
          </a:p>
        </p:txBody>
      </p:sp>
    </p:spTree>
    <p:extLst>
      <p:ext uri="{BB962C8B-B14F-4D97-AF65-F5344CB8AC3E}">
        <p14:creationId xmlns:p14="http://schemas.microsoft.com/office/powerpoint/2010/main" val="406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1" y="14218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4099" name="Picture 3" descr="http://vtc.vn/media/vtcnews/2010/07/06/6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2514" y="496389"/>
            <a:ext cx="11181806" cy="521861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3505200" y="5943600"/>
            <a:ext cx="509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2060"/>
                </a:solidFill>
                <a:cs typeface="Times New Roman" panose="02020603050405020304" pitchFamily="18" charset="0"/>
              </a:rPr>
              <a:t>Em Vi Văn Đại trong giờ học trên lớp.</a:t>
            </a:r>
            <a:r>
              <a:rPr lang="en-US" altLang="en-US" sz="2400" b="1">
                <a:solidFill>
                  <a:srgbClr val="002060"/>
                </a:solidFill>
                <a:cs typeface="Times New Roman" panose="02020603050405020304" pitchFamily="18" charset="0"/>
              </a:rPr>
              <a:t> </a:t>
            </a:r>
            <a:endParaRPr lang="en-US" altLang="en-US" sz="2400" b="1">
              <a:cs typeface="Times New Roman" panose="02020603050405020304" pitchFamily="18" charset="0"/>
            </a:endParaRPr>
          </a:p>
        </p:txBody>
      </p:sp>
    </p:spTree>
    <p:extLst>
      <p:ext uri="{BB962C8B-B14F-4D97-AF65-F5344CB8AC3E}">
        <p14:creationId xmlns:p14="http://schemas.microsoft.com/office/powerpoint/2010/main" val="178379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uyenNgoc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087291" cy="381000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thay 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89" y="3657600"/>
            <a:ext cx="6087291" cy="32004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Thay Nguyen Ngoc Ky dung chan viet nen so p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290" y="0"/>
            <a:ext cx="6104710" cy="38100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66700" y="4463144"/>
            <a:ext cx="5257800" cy="1815882"/>
          </a:xfrm>
          <a:prstGeom prst="rect">
            <a:avLst/>
          </a:prstGeom>
          <a:solidFill>
            <a:schemeClr val="accent2">
              <a:lumMod val="40000"/>
              <a:lumOff val="60000"/>
            </a:schemeClr>
          </a:solidFill>
          <a:ln w="57150">
            <a:noFill/>
            <a:miter lim="800000"/>
            <a:headEnd/>
            <a:tailEnd/>
          </a:ln>
          <a:effectLst/>
        </p:spPr>
        <p:txBody>
          <a:bodyPr wrap="square">
            <a:spAutoFit/>
          </a:bodyPr>
          <a:lstStyle/>
          <a:p>
            <a:pPr algn="just">
              <a:spcBef>
                <a:spcPct val="50000"/>
              </a:spcBef>
              <a:defRPr/>
            </a:pPr>
            <a:r>
              <a:rPr lang="en-US" sz="2800">
                <a:latin typeface="Times New Roman" panose="02020603050405020304" pitchFamily="18" charset="0"/>
                <a:cs typeface="Times New Roman" panose="02020603050405020304" pitchFamily="18" charset="0"/>
              </a:rPr>
              <a:t>Nhà giáo ưu tú, nhà văn Nguyễn Ngọc Kí. Năm lên 4 tuổi, một cơn sốt cao khiến cho đôi bàn tay của thầy bị bại liệt.</a:t>
            </a:r>
          </a:p>
        </p:txBody>
      </p:sp>
    </p:spTree>
    <p:extLst>
      <p:ext uri="{BB962C8B-B14F-4D97-AF65-F5344CB8AC3E}">
        <p14:creationId xmlns:p14="http://schemas.microsoft.com/office/powerpoint/2010/main" val="1398160277"/>
      </p:ext>
    </p:extLst>
  </p:cSld>
  <p:clrMapOvr>
    <a:masterClrMapping/>
  </p:clrMapOvr>
  <p:transition spd="med">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p_be_tat__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20151"/>
            <a:ext cx="11658600" cy="476753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2169886" y="4887685"/>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000" b="1" i="1" dirty="0" err="1">
                <a:solidFill>
                  <a:srgbClr val="002060"/>
                </a:solidFill>
              </a:rPr>
              <a:t>Suốt</a:t>
            </a:r>
            <a:r>
              <a:rPr lang="en-US" altLang="en-US" sz="2000" b="1" i="1" dirty="0">
                <a:solidFill>
                  <a:srgbClr val="002060"/>
                </a:solidFill>
              </a:rPr>
              <a:t> 6 </a:t>
            </a:r>
            <a:r>
              <a:rPr lang="en-US" altLang="en-US" sz="2000" b="1" i="1" dirty="0" err="1">
                <a:solidFill>
                  <a:srgbClr val="002060"/>
                </a:solidFill>
              </a:rPr>
              <a:t>năm</a:t>
            </a:r>
            <a:r>
              <a:rPr lang="en-US" altLang="en-US" sz="2000" b="1" i="1" dirty="0">
                <a:solidFill>
                  <a:srgbClr val="002060"/>
                </a:solidFill>
              </a:rPr>
              <a:t> </a:t>
            </a:r>
            <a:r>
              <a:rPr lang="en-US" altLang="en-US" sz="2000" b="1" i="1" dirty="0" err="1">
                <a:solidFill>
                  <a:srgbClr val="002060"/>
                </a:solidFill>
              </a:rPr>
              <a:t>liền</a:t>
            </a:r>
            <a:r>
              <a:rPr lang="en-US" altLang="en-US" sz="2000" b="1" i="1" dirty="0">
                <a:solidFill>
                  <a:srgbClr val="002060"/>
                </a:solidFill>
              </a:rPr>
              <a:t>, </a:t>
            </a:r>
            <a:r>
              <a:rPr lang="en-US" altLang="en-US" sz="2000" b="1" i="1" dirty="0" err="1">
                <a:solidFill>
                  <a:srgbClr val="002060"/>
                </a:solidFill>
              </a:rPr>
              <a:t>búp</a:t>
            </a:r>
            <a:r>
              <a:rPr lang="en-US" altLang="en-US" sz="2000" b="1" i="1" dirty="0">
                <a:solidFill>
                  <a:srgbClr val="002060"/>
                </a:solidFill>
              </a:rPr>
              <a:t> </a:t>
            </a:r>
            <a:r>
              <a:rPr lang="en-US" altLang="en-US" sz="2000" b="1" i="1" dirty="0" err="1">
                <a:solidFill>
                  <a:srgbClr val="002060"/>
                </a:solidFill>
              </a:rPr>
              <a:t>bê</a:t>
            </a:r>
            <a:r>
              <a:rPr lang="en-US" altLang="en-US" sz="2000" b="1" i="1" dirty="0">
                <a:solidFill>
                  <a:srgbClr val="002060"/>
                </a:solidFill>
              </a:rPr>
              <a:t> Thu </a:t>
            </a:r>
            <a:r>
              <a:rPr lang="en-US" altLang="en-US" sz="2000" b="1" i="1" dirty="0" err="1">
                <a:solidFill>
                  <a:srgbClr val="002060"/>
                </a:solidFill>
              </a:rPr>
              <a:t>Hương</a:t>
            </a:r>
            <a:r>
              <a:rPr lang="en-US" altLang="en-US" sz="2000" b="1" i="1" dirty="0">
                <a:solidFill>
                  <a:srgbClr val="002060"/>
                </a:solidFill>
              </a:rPr>
              <a:t> </a:t>
            </a:r>
            <a:r>
              <a:rPr lang="en-US" altLang="en-US" sz="2000" b="1" i="1" dirty="0" err="1">
                <a:solidFill>
                  <a:srgbClr val="002060"/>
                </a:solidFill>
              </a:rPr>
              <a:t>là</a:t>
            </a:r>
            <a:r>
              <a:rPr lang="en-US" altLang="en-US" sz="2000" b="1" i="1" dirty="0">
                <a:solidFill>
                  <a:srgbClr val="002060"/>
                </a:solidFill>
              </a:rPr>
              <a:t> HS </a:t>
            </a:r>
            <a:r>
              <a:rPr lang="en-US" altLang="en-US" sz="2000" b="1" i="1" dirty="0" err="1">
                <a:solidFill>
                  <a:srgbClr val="002060"/>
                </a:solidFill>
              </a:rPr>
              <a:t>giỏi</a:t>
            </a:r>
            <a:r>
              <a:rPr lang="en-US" altLang="en-US" sz="2000" b="1" i="1" dirty="0">
                <a:solidFill>
                  <a:srgbClr val="002060"/>
                </a:solidFill>
              </a:rPr>
              <a:t> </a:t>
            </a:r>
            <a:r>
              <a:rPr lang="en-US" altLang="en-US" sz="2000" b="1" i="1" dirty="0" err="1">
                <a:solidFill>
                  <a:srgbClr val="002060"/>
                </a:solidFill>
              </a:rPr>
              <a:t>được</a:t>
            </a:r>
            <a:r>
              <a:rPr lang="en-US" altLang="en-US" sz="2000" b="1" i="1" dirty="0">
                <a:solidFill>
                  <a:srgbClr val="002060"/>
                </a:solidFill>
              </a:rPr>
              <a:t> </a:t>
            </a:r>
            <a:r>
              <a:rPr lang="en-US" altLang="en-US" sz="2000" b="1" i="1" dirty="0" err="1">
                <a:solidFill>
                  <a:srgbClr val="002060"/>
                </a:solidFill>
              </a:rPr>
              <a:t>thầy</a:t>
            </a:r>
            <a:r>
              <a:rPr lang="en-US" altLang="en-US" sz="2000" b="1" i="1" dirty="0">
                <a:solidFill>
                  <a:srgbClr val="002060"/>
                </a:solidFill>
              </a:rPr>
              <a:t> </a:t>
            </a:r>
            <a:r>
              <a:rPr lang="en-US" altLang="en-US" sz="2000" b="1" i="1" dirty="0" err="1">
                <a:solidFill>
                  <a:srgbClr val="002060"/>
                </a:solidFill>
              </a:rPr>
              <a:t>cô</a:t>
            </a:r>
            <a:r>
              <a:rPr lang="en-US" altLang="en-US" sz="2000" b="1" i="1" dirty="0">
                <a:solidFill>
                  <a:srgbClr val="002060"/>
                </a:solidFill>
              </a:rPr>
              <a:t>, </a:t>
            </a:r>
            <a:r>
              <a:rPr lang="en-US" altLang="en-US" sz="2000" b="1" i="1" dirty="0" err="1">
                <a:solidFill>
                  <a:srgbClr val="002060"/>
                </a:solidFill>
              </a:rPr>
              <a:t>bạn</a:t>
            </a:r>
            <a:r>
              <a:rPr lang="en-US" altLang="en-US" sz="2000" b="1" i="1" dirty="0">
                <a:solidFill>
                  <a:srgbClr val="002060"/>
                </a:solidFill>
              </a:rPr>
              <a:t> </a:t>
            </a:r>
            <a:r>
              <a:rPr lang="en-US" altLang="en-US" sz="2000" b="1" i="1" dirty="0" err="1">
                <a:solidFill>
                  <a:srgbClr val="002060"/>
                </a:solidFill>
              </a:rPr>
              <a:t>bè</a:t>
            </a:r>
            <a:r>
              <a:rPr lang="en-US" altLang="en-US" sz="2000" b="1" i="1" dirty="0">
                <a:solidFill>
                  <a:srgbClr val="002060"/>
                </a:solidFill>
              </a:rPr>
              <a:t> </a:t>
            </a:r>
            <a:r>
              <a:rPr lang="en-US" altLang="en-US" sz="2000" b="1" i="1" dirty="0" err="1">
                <a:solidFill>
                  <a:srgbClr val="002060"/>
                </a:solidFill>
              </a:rPr>
              <a:t>yêu</a:t>
            </a:r>
            <a:r>
              <a:rPr lang="en-US" altLang="en-US" sz="2000" b="1" i="1" dirty="0">
                <a:solidFill>
                  <a:srgbClr val="002060"/>
                </a:solidFill>
              </a:rPr>
              <a:t> </a:t>
            </a:r>
            <a:r>
              <a:rPr lang="en-US" altLang="en-US" sz="2000" b="1" i="1" dirty="0" err="1">
                <a:solidFill>
                  <a:srgbClr val="002060"/>
                </a:solidFill>
              </a:rPr>
              <a:t>mến</a:t>
            </a:r>
            <a:endParaRPr lang="en-US" altLang="en-US" sz="2000" b="1" i="1" dirty="0">
              <a:solidFill>
                <a:srgbClr val="002060"/>
              </a:solidFill>
            </a:endParaRPr>
          </a:p>
        </p:txBody>
      </p:sp>
      <p:sp>
        <p:nvSpPr>
          <p:cNvPr id="6149" name="Text Box 5"/>
          <p:cNvSpPr txBox="1">
            <a:spLocks noChangeArrowheads="1"/>
          </p:cNvSpPr>
          <p:nvPr/>
        </p:nvSpPr>
        <p:spPr bwMode="auto">
          <a:xfrm>
            <a:off x="0" y="5382983"/>
            <a:ext cx="12191999" cy="1472293"/>
          </a:xfrm>
          <a:prstGeom prst="rect">
            <a:avLst/>
          </a:prstGeom>
          <a:solidFill>
            <a:schemeClr val="accent2">
              <a:lumMod val="20000"/>
              <a:lumOff val="80000"/>
            </a:schemeClr>
          </a:solidFill>
          <a:ln w="57150">
            <a:noFill/>
            <a:miter lim="800000"/>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200" b="1" dirty="0" err="1">
                <a:solidFill>
                  <a:sysClr val="windowText" lastClr="000000"/>
                </a:solidFill>
                <a:cs typeface="Times New Roman" panose="02020603050405020304" pitchFamily="18" charset="0"/>
              </a:rPr>
              <a:t>Năm</a:t>
            </a:r>
            <a:r>
              <a:rPr lang="en-US" altLang="en-US" sz="2200" b="1" dirty="0">
                <a:solidFill>
                  <a:sysClr val="windowText" lastClr="000000"/>
                </a:solidFill>
                <a:cs typeface="Times New Roman" panose="02020603050405020304" pitchFamily="18" charset="0"/>
              </a:rPr>
              <a:t> nay, </a:t>
            </a:r>
            <a:r>
              <a:rPr lang="en-US" altLang="en-US" sz="2200" b="1" dirty="0" err="1">
                <a:solidFill>
                  <a:sysClr val="windowText" lastClr="000000"/>
                </a:solidFill>
                <a:cs typeface="Times New Roman" panose="02020603050405020304" pitchFamily="18" charset="0"/>
              </a:rPr>
              <a:t>Hương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lên</a:t>
            </a:r>
            <a:r>
              <a:rPr lang="en-US" altLang="en-US" sz="2200" b="1" dirty="0">
                <a:solidFill>
                  <a:sysClr val="windowText" lastClr="000000"/>
                </a:solidFill>
                <a:cs typeface="Times New Roman" panose="02020603050405020304" pitchFamily="18" charset="0"/>
              </a:rPr>
              <a:t> 15 </a:t>
            </a:r>
            <a:r>
              <a:rPr lang="en-US" altLang="en-US" sz="2200" b="1" dirty="0" err="1">
                <a:solidFill>
                  <a:sysClr val="windowText" lastClr="000000"/>
                </a:solidFill>
                <a:cs typeface="Times New Roman" panose="02020603050405020304" pitchFamily="18" charset="0"/>
              </a:rPr>
              <a:t>tuổi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a:t>
            </a:r>
            <a:r>
              <a:rPr lang="en-US" altLang="en-US" sz="2200" b="1" dirty="0" err="1">
                <a:solidFill>
                  <a:sysClr val="windowText" lastClr="000000"/>
                </a:solidFill>
              </a:rPr>
              <a:t>ân</a:t>
            </a:r>
            <a:r>
              <a:rPr lang="en-US" altLang="en-US" sz="2200" b="1" dirty="0">
                <a:solidFill>
                  <a:sysClr val="windowText" lastClr="000000"/>
                </a:solidFill>
              </a:rPr>
              <a:t> </a:t>
            </a:r>
            <a:r>
              <a:rPr lang="en-US" altLang="en-US" sz="2200" b="1" dirty="0" err="1">
                <a:solidFill>
                  <a:sysClr val="windowText" lastClr="000000"/>
                </a:solidFill>
              </a:rPr>
              <a:t>nặng</a:t>
            </a:r>
            <a:r>
              <a:rPr lang="en-US" altLang="en-US" sz="2200" b="1" dirty="0">
                <a:solidFill>
                  <a:sysClr val="windowText" lastClr="000000"/>
                </a:solidFill>
              </a:rPr>
              <a:t> 15 kg.</a:t>
            </a:r>
            <a:r>
              <a:rPr lang="en-US" altLang="en-US" b="1" dirty="0">
                <a:solidFill>
                  <a:sysClr val="windowText" lastClr="000000"/>
                </a:solidFill>
              </a:rPr>
              <a:t> </a:t>
            </a:r>
            <a:r>
              <a:rPr lang="en-US" altLang="en-US" sz="2200" b="1" dirty="0" err="1">
                <a:solidFill>
                  <a:sysClr val="windowText" lastClr="000000"/>
                </a:solidFill>
                <a:cs typeface="Times New Roman" panose="02020603050405020304" pitchFamily="18" charset="0"/>
              </a:rPr>
              <a:t>Sắp</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tới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lên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lớp</a:t>
            </a:r>
            <a:r>
              <a:rPr lang="en-US" altLang="en-US" sz="2200" b="1" dirty="0">
                <a:solidFill>
                  <a:sysClr val="windowText" lastClr="000000"/>
                </a:solidFill>
                <a:cs typeface="Times New Roman" panose="02020603050405020304" pitchFamily="18" charset="0"/>
              </a:rPr>
              <a:t> 7 </a:t>
            </a:r>
            <a:r>
              <a:rPr lang="en-US" altLang="en-US" sz="2200" b="1" dirty="0" err="1">
                <a:solidFill>
                  <a:sysClr val="windowText" lastClr="000000"/>
                </a:solidFill>
                <a:cs typeface="Times New Roman" panose="02020603050405020304" pitchFamily="18" charset="0"/>
              </a:rPr>
              <a:t>nhưng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chiều</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cao</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của</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cháu</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chỉ</a:t>
            </a:r>
            <a:r>
              <a:rPr lang="en-US" altLang="en-US" sz="2200" b="1" dirty="0">
                <a:solidFill>
                  <a:sysClr val="windowText" lastClr="000000"/>
                </a:solidFill>
                <a:cs typeface="Times New Roman" panose="02020603050405020304" pitchFamily="18" charset="0"/>
              </a:rPr>
              <a:t> 43cm </a:t>
            </a:r>
            <a:r>
              <a:rPr lang="en-US" altLang="en-US" sz="2200" b="1" dirty="0" err="1">
                <a:solidFill>
                  <a:sysClr val="windowText" lastClr="000000"/>
                </a:solidFill>
                <a:cs typeface="Times New Roman" panose="02020603050405020304" pitchFamily="18" charset="0"/>
              </a:rPr>
              <a:t>phần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chân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bị</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te</a:t>
            </a:r>
            <a:r>
              <a:rPr lang="en-US" altLang="en-US" sz="2200" b="1" dirty="0" err="1">
                <a:solidFill>
                  <a:sysClr val="windowText" lastClr="000000"/>
                </a:solidFill>
              </a:rPr>
              <a:t>o</a:t>
            </a:r>
            <a:r>
              <a:rPr lang="en-US" altLang="en-US" sz="2200" b="1" dirty="0">
                <a:solidFill>
                  <a:sysClr val="windowText" lastClr="000000"/>
                </a:solidFill>
              </a:rPr>
              <a:t> </a:t>
            </a:r>
            <a:r>
              <a:rPr lang="en-US" altLang="en-US" sz="2200" b="1" dirty="0" err="1">
                <a:solidFill>
                  <a:sysClr val="windowText" lastClr="000000"/>
                </a:solidFill>
              </a:rPr>
              <a:t>vì</a:t>
            </a:r>
            <a:r>
              <a:rPr lang="en-US" altLang="en-US" sz="2200" b="1" dirty="0">
                <a:solidFill>
                  <a:sysClr val="windowText" lastClr="000000"/>
                </a:solidFill>
              </a:rPr>
              <a:t> </a:t>
            </a:r>
            <a:r>
              <a:rPr lang="en-US" altLang="en-US" sz="2200" b="1" dirty="0" err="1">
                <a:solidFill>
                  <a:sysClr val="windowText" lastClr="000000"/>
                </a:solidFill>
              </a:rPr>
              <a:t>bại</a:t>
            </a:r>
            <a:r>
              <a:rPr lang="en-US" altLang="en-US" sz="2200" b="1" dirty="0">
                <a:solidFill>
                  <a:sysClr val="windowText" lastClr="000000"/>
                </a:solidFill>
              </a:rPr>
              <a:t> </a:t>
            </a:r>
            <a:r>
              <a:rPr lang="en-US" altLang="en-US" sz="2200" b="1" dirty="0" err="1">
                <a:solidFill>
                  <a:sysClr val="windowText" lastClr="000000"/>
                </a:solidFill>
              </a:rPr>
              <a:t>liệt</a:t>
            </a:r>
            <a:r>
              <a:rPr lang="en-US" altLang="en-US" sz="2200" b="1" dirty="0">
                <a:solidFill>
                  <a:sysClr val="windowText" lastClr="000000"/>
                </a:solidFill>
              </a:rPr>
              <a:t> </a:t>
            </a:r>
            <a:r>
              <a:rPr lang="en-US" altLang="en-US" sz="2200" b="1" dirty="0" err="1">
                <a:solidFill>
                  <a:sysClr val="windowText" lastClr="000000"/>
                </a:solidFill>
              </a:rPr>
              <a:t>nặng</a:t>
            </a:r>
            <a:r>
              <a:rPr lang="en-US" altLang="en-US" sz="2200" b="1" dirty="0">
                <a:solidFill>
                  <a:sysClr val="windowText" lastClr="000000"/>
                </a:solidFill>
              </a:rPr>
              <a:t>. Hai </a:t>
            </a:r>
            <a:r>
              <a:rPr lang="en-US" altLang="en-US" sz="2200" b="1" dirty="0" err="1">
                <a:solidFill>
                  <a:sysClr val="windowText" lastClr="000000"/>
                </a:solidFill>
              </a:rPr>
              <a:t>chân</a:t>
            </a:r>
            <a:r>
              <a:rPr lang="en-US" altLang="en-US" sz="2200" b="1" dirty="0">
                <a:solidFill>
                  <a:sysClr val="windowText" lastClr="000000"/>
                </a:solidFill>
              </a:rPr>
              <a:t> </a:t>
            </a:r>
            <a:r>
              <a:rPr lang="en-US" altLang="en-US" sz="2200" b="1" dirty="0" err="1">
                <a:solidFill>
                  <a:sysClr val="windowText" lastClr="000000"/>
                </a:solidFill>
              </a:rPr>
              <a:t>H</a:t>
            </a:r>
            <a:r>
              <a:rPr lang="en-US" altLang="en-US" sz="2200" b="1" dirty="0" err="1">
                <a:solidFill>
                  <a:sysClr val="windowText" lastClr="000000"/>
                </a:solidFill>
                <a:cs typeface="Times New Roman" panose="02020603050405020304" pitchFamily="18" charset="0"/>
              </a:rPr>
              <a:t>ương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bại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liệt</a:t>
            </a:r>
            <a:r>
              <a:rPr lang="en-US" altLang="en-US" sz="2200" b="1" dirty="0">
                <a:solidFill>
                  <a:sysClr val="windowText" lastClr="000000"/>
                </a:solidFill>
                <a:cs typeface="Times New Roman" panose="02020603050405020304" pitchFamily="18" charset="0"/>
              </a:rPr>
              <a:t>, co </a:t>
            </a:r>
            <a:r>
              <a:rPr lang="en-US" altLang="en-US" sz="2200" b="1" dirty="0" err="1">
                <a:solidFill>
                  <a:sysClr val="windowText" lastClr="000000"/>
                </a:solidFill>
                <a:cs typeface="Times New Roman" panose="02020603050405020304" pitchFamily="18" charset="0"/>
              </a:rPr>
              <a:t>quắp</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nên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em</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không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đứng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lên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được</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Hàng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ngày</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mọi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việc</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đi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lại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đến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trường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và</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sinh</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hoạt</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cá</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nhân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đều</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phải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nhờ</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sự</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hỗ</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trợ</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của</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người</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thân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cùng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bạn</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bè</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trong</a:t>
            </a:r>
            <a:r>
              <a:rPr lang="en-US" altLang="en-US" sz="2200" b="1" dirty="0">
                <a:solidFill>
                  <a:sysClr val="windowText" lastClr="000000"/>
                </a:solidFill>
                <a:cs typeface="Times New Roman" panose="02020603050405020304" pitchFamily="18" charset="0"/>
              </a:rPr>
              <a:t> </a:t>
            </a:r>
            <a:r>
              <a:rPr lang="en-US" altLang="en-US" sz="2200" b="1" dirty="0" err="1">
                <a:solidFill>
                  <a:sysClr val="windowText" lastClr="000000"/>
                </a:solidFill>
                <a:cs typeface="Times New Roman" panose="02020603050405020304" pitchFamily="18" charset="0"/>
              </a:rPr>
              <a:t>lớp</a:t>
            </a:r>
            <a:r>
              <a:rPr lang="en-US" altLang="en-US" sz="2200" b="1" dirty="0">
                <a:solidFill>
                  <a:sysClr val="windowText" lastClr="000000"/>
                </a:solidFill>
                <a:cs typeface="Times New Roman" panose="02020603050405020304" pitchFamily="18" charset="0"/>
              </a:rPr>
              <a:t>.</a:t>
            </a:r>
          </a:p>
        </p:txBody>
      </p:sp>
    </p:spTree>
    <p:extLst>
      <p:ext uri="{BB962C8B-B14F-4D97-AF65-F5344CB8AC3E}">
        <p14:creationId xmlns:p14="http://schemas.microsoft.com/office/powerpoint/2010/main" val="13636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ghị lực phi thường của cô học trò 'mặc áo gi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9" y="380999"/>
            <a:ext cx="10894422" cy="549510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7171" name="Rectangle 3"/>
          <p:cNvSpPr>
            <a:spLocks noChangeArrowheads="1"/>
          </p:cNvSpPr>
          <p:nvPr/>
        </p:nvSpPr>
        <p:spPr bwMode="auto">
          <a:xfrm>
            <a:off x="1702117" y="6058989"/>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000000"/>
                </a:solidFill>
                <a:cs typeface="Times New Roman" panose="02020603050405020304" pitchFamily="18" charset="0"/>
              </a:rPr>
              <a:t>Nguyễn Thị Nguyện bị liệt bẩm sinh, gần như bất động hoàn toàn. </a:t>
            </a:r>
            <a:endParaRPr lang="en-US" altLang="en-US" sz="2400" b="1">
              <a:latin typeface="Arial" panose="020B0604020202020204" pitchFamily="34" charset="0"/>
            </a:endParaRPr>
          </a:p>
        </p:txBody>
      </p:sp>
    </p:spTree>
    <p:extLst>
      <p:ext uri="{BB962C8B-B14F-4D97-AF65-F5344CB8AC3E}">
        <p14:creationId xmlns:p14="http://schemas.microsoft.com/office/powerpoint/2010/main" val="73397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44279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5" y="278673"/>
            <a:ext cx="5094514" cy="523385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0"/>
          <p:cNvPicPr>
            <a:picLocks noChangeAspect="1" noChangeArrowheads="1"/>
          </p:cNvPicPr>
          <p:nvPr/>
        </p:nvPicPr>
        <p:blipFill>
          <a:blip r:embed="rId3">
            <a:extLst>
              <a:ext uri="{28A0092B-C50C-407E-A947-70E740481C1C}">
                <a14:useLocalDpi xmlns:a14="http://schemas.microsoft.com/office/drawing/2010/main" val="0"/>
              </a:ext>
            </a:extLst>
          </a:blip>
          <a:srcRect b="20825"/>
          <a:stretch>
            <a:fillRect/>
          </a:stretch>
        </p:blipFill>
        <p:spPr bwMode="auto">
          <a:xfrm>
            <a:off x="5982789" y="278674"/>
            <a:ext cx="5303519" cy="5233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1638300" y="5725887"/>
            <a:ext cx="38862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CC"/>
                </a:solidFill>
                <a:cs typeface="Times New Roman" panose="02020603050405020304" pitchFamily="18" charset="0"/>
              </a:rPr>
              <a:t>Bạn Lê Thị Thắm –  Học sinh lớp 5A  Trường TH Đông Thịnh, Đông Sơn, Thanh Hóa.</a:t>
            </a:r>
          </a:p>
        </p:txBody>
      </p:sp>
    </p:spTree>
    <p:extLst>
      <p:ext uri="{BB962C8B-B14F-4D97-AF65-F5344CB8AC3E}">
        <p14:creationId xmlns:p14="http://schemas.microsoft.com/office/powerpoint/2010/main" val="2671081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17210772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TotalTime>
  <Words>1401</Words>
  <Application>Microsoft Office PowerPoint</Application>
  <PresentationFormat>Widescreen</PresentationFormat>
  <Paragraphs>120</Paragraphs>
  <Slides>30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218</cp:revision>
  <dcterms:created xsi:type="dcterms:W3CDTF">2021-08-04T18:52:07Z</dcterms:created>
  <dcterms:modified xsi:type="dcterms:W3CDTF">2021-11-23T10:41:34Z</dcterms:modified>
</cp:coreProperties>
</file>