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39"/>
  </p:notesMasterIdLst>
  <p:sldIdLst>
    <p:sldId id="259" r:id="rId3"/>
    <p:sldId id="354" r:id="rId4"/>
    <p:sldId id="375" r:id="rId5"/>
    <p:sldId id="376" r:id="rId6"/>
    <p:sldId id="377" r:id="rId7"/>
    <p:sldId id="378" r:id="rId8"/>
    <p:sldId id="257" r:id="rId9"/>
    <p:sldId id="326" r:id="rId10"/>
    <p:sldId id="355" r:id="rId11"/>
    <p:sldId id="357" r:id="rId12"/>
    <p:sldId id="320" r:id="rId13"/>
    <p:sldId id="321" r:id="rId14"/>
    <p:sldId id="322" r:id="rId15"/>
    <p:sldId id="379" r:id="rId16"/>
    <p:sldId id="276" r:id="rId17"/>
    <p:sldId id="352" r:id="rId18"/>
    <p:sldId id="374" r:id="rId19"/>
    <p:sldId id="331" r:id="rId20"/>
    <p:sldId id="263" r:id="rId21"/>
    <p:sldId id="332" r:id="rId22"/>
    <p:sldId id="333" r:id="rId23"/>
    <p:sldId id="334" r:id="rId24"/>
    <p:sldId id="369" r:id="rId25"/>
    <p:sldId id="335" r:id="rId26"/>
    <p:sldId id="358" r:id="rId27"/>
    <p:sldId id="337" r:id="rId28"/>
    <p:sldId id="342" r:id="rId29"/>
    <p:sldId id="343" r:id="rId30"/>
    <p:sldId id="338" r:id="rId31"/>
    <p:sldId id="344" r:id="rId32"/>
    <p:sldId id="258" r:id="rId33"/>
    <p:sldId id="372" r:id="rId34"/>
    <p:sldId id="373" r:id="rId35"/>
    <p:sldId id="370" r:id="rId36"/>
    <p:sldId id="371" r:id="rId37"/>
    <p:sldId id="367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39BE1"/>
    <a:srgbClr val="E1CCF0"/>
    <a:srgbClr val="FD6B6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91" autoAdjust="0"/>
  </p:normalViewPr>
  <p:slideViewPr>
    <p:cSldViewPr snapToGrid="0">
      <p:cViewPr varScale="1">
        <p:scale>
          <a:sx n="66" d="100"/>
          <a:sy n="66" d="100"/>
        </p:scale>
        <p:origin x="15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8A4BD-8DAF-48F9-AE36-40B03295A9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8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96E89-F1CB-4818-AE09-EF8CC01ACC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1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7F1C2-50FE-4152-B444-B321191159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7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456C4D-566A-4A16-B2CA-1FF552F8E9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11168"/>
      </p:ext>
    </p:extLst>
  </p:cSld>
  <p:clrMapOvr>
    <a:masterClrMapping/>
  </p:clrMapOvr>
  <p:transition>
    <p:whee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6EC2-A7A5-4294-8E32-B59F70822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43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6E766-8665-4325-A6D8-43F24C1008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91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E9109-3356-41E5-9451-7E14DCB70E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17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929CB-0854-482A-810C-2148E422D8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55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AD9B6-6E6D-47CD-A8C8-4F2DFD9896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6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D976D-AD25-413D-B0D6-FBE449C726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4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D9E01-E878-4812-A0A0-97DF0FCDD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4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83433-D259-4CE1-90FA-B964490B7D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94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A15E-7635-4A1F-AFC7-6F735B65A1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38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A68B4-61F3-4197-9FE5-7A2A61AB42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51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094E0-0EB1-42F3-AAE2-BF8CEB82F7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50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DE009-091B-483A-B51E-E4A31EC5E0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46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D36EF-B4C1-4FF0-AD93-9B4A2A4BCA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6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81DD2-DC12-45EF-8BFE-C09CB6066A9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0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3FD52-F362-4BC2-A464-A00DFB62141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4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D047-8BF5-4277-82FA-3EE1BD57BFF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FA7A1-4DAA-4144-91E3-2A4AC86AF3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2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27E72-1DC8-43BB-A22B-12A428D886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8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B642E-1DD5-41ED-93C1-E5E3B29877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2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8DBD2-8526-44A0-9814-E6D305B991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0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8E376B7-960C-4E04-B1AB-53B4610066C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1F85617-61F2-40E1-9E66-C373E57DFF83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3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9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.gif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34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4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5.png"/><Relationship Id="rId4" Type="http://schemas.openxmlformats.org/officeDocument/2006/relationships/audio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34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4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5.png"/><Relationship Id="rId4" Type="http://schemas.openxmlformats.org/officeDocument/2006/relationships/audio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34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4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5.png"/><Relationship Id="rId4" Type="http://schemas.openxmlformats.org/officeDocument/2006/relationships/audio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34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" Type="http://schemas.openxmlformats.org/officeDocument/2006/relationships/audio" Target="../media/media2.wma"/><Relationship Id="rId16" Type="http://schemas.openxmlformats.org/officeDocument/2006/relationships/image" Target="../media/image44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microsoft.com/office/2007/relationships/hdphoto" Target="../media/hdphoto19.wdp"/><Relationship Id="rId10" Type="http://schemas.microsoft.com/office/2007/relationships/hdphoto" Target="../media/hdphoto15.wdp"/><Relationship Id="rId19" Type="http://schemas.openxmlformats.org/officeDocument/2006/relationships/image" Target="../media/image45.png"/><Relationship Id="rId4" Type="http://schemas.openxmlformats.org/officeDocument/2006/relationships/audio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gif"/><Relationship Id="rId12" Type="http://schemas.openxmlformats.org/officeDocument/2006/relationships/image" Target="../media/image34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48.gif"/><Relationship Id="rId11" Type="http://schemas.openxmlformats.org/officeDocument/2006/relationships/image" Target="../media/image53.gif"/><Relationship Id="rId5" Type="http://schemas.openxmlformats.org/officeDocument/2006/relationships/image" Target="../media/image47.gif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9.gif"/><Relationship Id="rId10" Type="http://schemas.openxmlformats.org/officeDocument/2006/relationships/image" Target="../media/image48.gif"/><Relationship Id="rId4" Type="http://schemas.openxmlformats.org/officeDocument/2006/relationships/image" Target="../media/image47.gif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5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17" Type="http://schemas.openxmlformats.org/officeDocument/2006/relationships/image" Target="../media/image51.png"/><Relationship Id="rId2" Type="http://schemas.openxmlformats.org/officeDocument/2006/relationships/audio" Target="../media/media6.wav"/><Relationship Id="rId16" Type="http://schemas.openxmlformats.org/officeDocument/2006/relationships/image" Target="../media/image58.png"/><Relationship Id="rId1" Type="http://schemas.microsoft.com/office/2007/relationships/media" Target="../media/media6.wav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10" Type="http://schemas.openxmlformats.org/officeDocument/2006/relationships/image" Target="../media/image48.gif"/><Relationship Id="rId19" Type="http://schemas.openxmlformats.org/officeDocument/2006/relationships/image" Target="../media/image5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7.gif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4404"/>
            <a:ext cx="83820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783426"/>
              </a:avLst>
            </a:prstTxWarp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CON HỌC SINH ĐẾN VỚI TIẾT HỌC HÔM NAY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" y="1636455"/>
            <a:ext cx="8305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5400" b="1" dirty="0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0" cmpd="sng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5400" b="1" dirty="0">
              <a:ln w="19050" cmpd="sng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800" b="1" dirty="0">
              <a:ln w="19050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22" y="4650781"/>
            <a:ext cx="4648200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phần mềm học tiếng Anh cho bé tốt nhất - IGE IEL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8" b="100000" l="313" r="99375">
                        <a14:foregroundMark x1="15547" y1="51389" x2="19922" y2="68056"/>
                        <a14:foregroundMark x1="78828" y1="70417" x2="88906" y2="74861"/>
                        <a14:foregroundMark x1="79063" y1="90000" x2="89609" y2="92361"/>
                        <a14:foregroundMark x1="40703" y1="1528" x2="42500" y2="21111"/>
                        <a14:foregroundMark x1="38125" y1="21528" x2="42500" y2="28472"/>
                        <a14:foregroundMark x1="38125" y1="30417" x2="40469" y2="33333"/>
                        <a14:foregroundMark x1="33750" y1="22639" x2="35547" y2="25972"/>
                        <a14:foregroundMark x1="78281" y1="72917" x2="86563" y2="80278"/>
                        <a14:backgroundMark x1="27578" y1="25000" x2="35313" y2="45972"/>
                        <a14:backgroundMark x1="50781" y1="34722" x2="95313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70" y="4471007"/>
            <a:ext cx="4720771" cy="238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pinksparkle6df1[1]">
            <a:extLst>
              <a:ext uri="{FF2B5EF4-FFF2-40B4-BE49-F238E27FC236}">
                <a16:creationId xmlns:a16="http://schemas.microsoft.com/office/drawing/2014/main" id="{4CE1E998-C3D9-4549-9943-2D87F8A5E8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inksparkle6df1[1]">
            <a:extLst>
              <a:ext uri="{FF2B5EF4-FFF2-40B4-BE49-F238E27FC236}">
                <a16:creationId xmlns:a16="http://schemas.microsoft.com/office/drawing/2014/main" id="{C85092D0-5912-4712-A519-98D8BDEA0D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37563" y="34925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pinksparkle6df1[1]">
            <a:extLst>
              <a:ext uri="{FF2B5EF4-FFF2-40B4-BE49-F238E27FC236}">
                <a16:creationId xmlns:a16="http://schemas.microsoft.com/office/drawing/2014/main" id="{1CC96D38-ABE9-4142-872D-1C8382A43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pinksparkle6df1[1]">
            <a:extLst>
              <a:ext uri="{FF2B5EF4-FFF2-40B4-BE49-F238E27FC236}">
                <a16:creationId xmlns:a16="http://schemas.microsoft.com/office/drawing/2014/main" id="{81538076-C314-455C-998A-DBEB53169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21265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pinksparkle6df1[1]">
            <a:extLst>
              <a:ext uri="{FF2B5EF4-FFF2-40B4-BE49-F238E27FC236}">
                <a16:creationId xmlns:a16="http://schemas.microsoft.com/office/drawing/2014/main" id="{B44AF380-139E-417F-A30C-02CEB0773F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pinksparkle6df1[1]">
            <a:extLst>
              <a:ext uri="{FF2B5EF4-FFF2-40B4-BE49-F238E27FC236}">
                <a16:creationId xmlns:a16="http://schemas.microsoft.com/office/drawing/2014/main" id="{C157F396-2263-49C4-AC43-D16ED228D6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pinksparkle6df1[1]">
            <a:extLst>
              <a:ext uri="{FF2B5EF4-FFF2-40B4-BE49-F238E27FC236}">
                <a16:creationId xmlns:a16="http://schemas.microsoft.com/office/drawing/2014/main" id="{151BC58B-B03F-46D9-8181-BF8C7932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pinksparkle6df1[1]">
            <a:extLst>
              <a:ext uri="{FF2B5EF4-FFF2-40B4-BE49-F238E27FC236}">
                <a16:creationId xmlns:a16="http://schemas.microsoft.com/office/drawing/2014/main" id="{C43684D2-1B73-47B3-B009-00A1A2735B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pinksparkle6df1[1]">
            <a:extLst>
              <a:ext uri="{FF2B5EF4-FFF2-40B4-BE49-F238E27FC236}">
                <a16:creationId xmlns:a16="http://schemas.microsoft.com/office/drawing/2014/main" id="{63DD9E54-1993-495F-819D-8191F94287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pinksparkle6df1[1]">
            <a:extLst>
              <a:ext uri="{FF2B5EF4-FFF2-40B4-BE49-F238E27FC236}">
                <a16:creationId xmlns:a16="http://schemas.microsoft.com/office/drawing/2014/main" id="{F3E0A37C-9834-43DB-A305-9FF2F27F0E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pinksparkle6df1[1]">
            <a:extLst>
              <a:ext uri="{FF2B5EF4-FFF2-40B4-BE49-F238E27FC236}">
                <a16:creationId xmlns:a16="http://schemas.microsoft.com/office/drawing/2014/main" id="{C3546969-85B2-4A1E-8929-9B7171E8E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 descr="pinksparkle6df1[1]">
            <a:extLst>
              <a:ext uri="{FF2B5EF4-FFF2-40B4-BE49-F238E27FC236}">
                <a16:creationId xmlns:a16="http://schemas.microsoft.com/office/drawing/2014/main" id="{0D82BC82-D7D1-4C42-85E7-264C164DB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8915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inksparkle6df1[1]">
            <a:extLst>
              <a:ext uri="{FF2B5EF4-FFF2-40B4-BE49-F238E27FC236}">
                <a16:creationId xmlns:a16="http://schemas.microsoft.com/office/drawing/2014/main" id="{C75CBF8A-F3D5-461A-B20D-79BA08EA2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13763" y="6414556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pinksparkle6df1[1]">
            <a:extLst>
              <a:ext uri="{FF2B5EF4-FFF2-40B4-BE49-F238E27FC236}">
                <a16:creationId xmlns:a16="http://schemas.microsoft.com/office/drawing/2014/main" id="{A3DD684F-779B-49B3-B7BF-B216B8CE0C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8" descr="pinksparkle6df1[1]">
            <a:extLst>
              <a:ext uri="{FF2B5EF4-FFF2-40B4-BE49-F238E27FC236}">
                <a16:creationId xmlns:a16="http://schemas.microsoft.com/office/drawing/2014/main" id="{2D7C45FF-B36A-4439-A25D-7A31E30CE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358366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" descr="pinksparkle6df1[1]">
            <a:extLst>
              <a:ext uri="{FF2B5EF4-FFF2-40B4-BE49-F238E27FC236}">
                <a16:creationId xmlns:a16="http://schemas.microsoft.com/office/drawing/2014/main" id="{BAFB06D9-01E0-4494-8998-1ACB5F4A0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 descr="pinksparkle6df1[1]">
            <a:extLst>
              <a:ext uri="{FF2B5EF4-FFF2-40B4-BE49-F238E27FC236}">
                <a16:creationId xmlns:a16="http://schemas.microsoft.com/office/drawing/2014/main" id="{E4D34F47-10EC-4DB7-ACE7-5EF45CECF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1" descr="pinksparkle6df1[1]">
            <a:extLst>
              <a:ext uri="{FF2B5EF4-FFF2-40B4-BE49-F238E27FC236}">
                <a16:creationId xmlns:a16="http://schemas.microsoft.com/office/drawing/2014/main" id="{41251B26-D442-428C-8000-5382EE29D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2" descr="pinksparkle6df1[1]">
            <a:extLst>
              <a:ext uri="{FF2B5EF4-FFF2-40B4-BE49-F238E27FC236}">
                <a16:creationId xmlns:a16="http://schemas.microsoft.com/office/drawing/2014/main" id="{24EBAAD9-4572-426F-80D2-E955FDDC4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pinksparkle6df1[1]">
            <a:extLst>
              <a:ext uri="{FF2B5EF4-FFF2-40B4-BE49-F238E27FC236}">
                <a16:creationId xmlns:a16="http://schemas.microsoft.com/office/drawing/2014/main" id="{55FB98C6-639A-4A5D-8560-41B8F7EAE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4" descr="pinksparkle6df1[1]">
            <a:extLst>
              <a:ext uri="{FF2B5EF4-FFF2-40B4-BE49-F238E27FC236}">
                <a16:creationId xmlns:a16="http://schemas.microsoft.com/office/drawing/2014/main" id="{57DB9B9A-9B9C-4C54-A56E-A1F71D426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5" descr="pinksparkle6df1[1]">
            <a:extLst>
              <a:ext uri="{FF2B5EF4-FFF2-40B4-BE49-F238E27FC236}">
                <a16:creationId xmlns:a16="http://schemas.microsoft.com/office/drawing/2014/main" id="{30EDC697-E590-4C9F-99A3-F2F19C3B2E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79631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76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:a16="http://schemas.microsoft.com/office/drawing/2014/main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1619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:a16="http://schemas.microsoft.com/office/drawing/2014/main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968" y="3861412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3371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:a16="http://schemas.microsoft.com/office/drawing/2014/main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1520686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38D08E1-0C2F-444E-9034-AADB4A3F1A3B}"/>
              </a:ext>
            </a:extLst>
          </p:cNvPr>
          <p:cNvSpPr/>
          <p:nvPr/>
        </p:nvSpPr>
        <p:spPr>
          <a:xfrm>
            <a:off x="984140" y="0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79D8D0-64C6-452A-93C0-D6C9822958EC}"/>
              </a:ext>
            </a:extLst>
          </p:cNvPr>
          <p:cNvGrpSpPr/>
          <p:nvPr/>
        </p:nvGrpSpPr>
        <p:grpSpPr>
          <a:xfrm>
            <a:off x="179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0070C0"/>
                  </a:solidFill>
                </a:rPr>
                <a:t>sau</a:t>
              </a:r>
              <a:endParaRPr lang="en-US" altLang="vi-VN" sz="1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7A500E-F564-4756-832F-9576015477E4}"/>
              </a:ext>
            </a:extLst>
          </p:cNvPr>
          <p:cNvGrpSpPr/>
          <p:nvPr/>
        </p:nvGrpSpPr>
        <p:grpSpPr>
          <a:xfrm>
            <a:off x="6391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:a16="http://schemas.microsoft.com/office/drawing/2014/main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8FE72F-0D4C-4DC6-BB80-D25C1CC5C2BA}"/>
              </a:ext>
            </a:extLst>
          </p:cNvPr>
          <p:cNvGrpSpPr/>
          <p:nvPr/>
        </p:nvGrpSpPr>
        <p:grpSpPr>
          <a:xfrm>
            <a:off x="1736672" y="162740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:a16="http://schemas.microsoft.com/office/drawing/2014/main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:a16="http://schemas.microsoft.com/office/drawing/2014/main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9474F6-8B79-445E-9297-57FF3E779D3F}"/>
              </a:ext>
            </a:extLst>
          </p:cNvPr>
          <p:cNvGrpSpPr/>
          <p:nvPr/>
        </p:nvGrpSpPr>
        <p:grpSpPr>
          <a:xfrm>
            <a:off x="5008577" y="484830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sz="1800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sz="1800" b="1" dirty="0">
                  <a:solidFill>
                    <a:srgbClr val="FF0000"/>
                  </a:solidFill>
                </a:rPr>
                <a:t> </a:t>
              </a:r>
              <a:r>
                <a:rPr lang="en-US" altLang="vi-VN" sz="1800" b="1" dirty="0" err="1">
                  <a:solidFill>
                    <a:srgbClr val="FF0000"/>
                  </a:solidFill>
                </a:rPr>
                <a:t>đầu</a:t>
              </a:r>
              <a:endParaRPr lang="en-US" altLang="vi-VN" sz="1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:a16="http://schemas.microsoft.com/office/drawing/2014/main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2082246" y="4174435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1C87D9-B4A0-4753-B1A3-7DB164CC14DB}"/>
              </a:ext>
            </a:extLst>
          </p:cNvPr>
          <p:cNvSpPr txBox="1"/>
          <p:nvPr/>
        </p:nvSpPr>
        <p:spPr>
          <a:xfrm>
            <a:off x="834887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:a16="http://schemas.microsoft.com/office/drawing/2014/main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409" y="1353930"/>
            <a:ext cx="855759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1.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:a16="http://schemas.microsoft.com/office/drawing/2014/main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1899258"/>
            <a:ext cx="843030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30" y="2810788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3" descr="White marble">
            <a:extLst>
              <a:ext uri="{FF2B5EF4-FFF2-40B4-BE49-F238E27FC236}">
                <a16:creationId xmlns:a16="http://schemas.microsoft.com/office/drawing/2014/main" id="{4C340B99-D50C-49D8-9D12-8F865818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40" y="3329901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:a16="http://schemas.microsoft.com/office/drawing/2014/main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00" y="2599266"/>
            <a:ext cx="777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2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Mi-chi-a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:a16="http://schemas.microsoft.com/office/drawing/2014/main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39" y="3978607"/>
            <a:ext cx="7896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Mi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-chi-a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:a16="http://schemas.microsoft.com/office/drawing/2014/main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06" y="5118946"/>
            <a:ext cx="7776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- Sau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1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28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5" name="Text Box 8" descr="White marble">
            <a:extLst>
              <a:ext uri="{FF2B5EF4-FFF2-40B4-BE49-F238E27FC236}">
                <a16:creationId xmlns:a16="http://schemas.microsoft.com/office/drawing/2014/main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15" y="1724930"/>
            <a:ext cx="803207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11" descr="White marble">
            <a:extLst>
              <a:ext uri="{FF2B5EF4-FFF2-40B4-BE49-F238E27FC236}">
                <a16:creationId xmlns:a16="http://schemas.microsoft.com/office/drawing/2014/main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39" y="3162383"/>
            <a:ext cx="843030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15" y="4563382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tabLst>
                <a:tab pos="6069013" algn="l"/>
              </a:tabLst>
            </a:pPr>
            <a:endParaRPr lang="en-US">
              <a:latin typeface="Times New Roman" panose="02020603050405020304" pitchFamily="18" charset="0"/>
            </a:endParaRPr>
          </a:p>
          <a:p>
            <a:pPr lvl="2" eaLnBrk="1" hangingPunct="1">
              <a:tabLst>
                <a:tab pos="6069013" algn="l"/>
              </a:tabLst>
            </a:pPr>
            <a:endParaRPr lang="en-US">
              <a:latin typeface="Times New Roman" panose="02020603050405020304" pitchFamily="18" charset="0"/>
            </a:endParaRPr>
          </a:p>
          <a:p>
            <a:pPr lvl="2" eaLnBrk="1" hangingPunct="1">
              <a:buFontTx/>
              <a:buNone/>
              <a:tabLst>
                <a:tab pos="6069013" algn="l"/>
              </a:tabLst>
            </a:pPr>
            <a:endParaRPr lang="en-US" sz="36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lvl="2" eaLnBrk="1" hangingPunct="1">
              <a:buFontTx/>
              <a:buNone/>
              <a:tabLst>
                <a:tab pos="6069013" algn="l"/>
              </a:tabLst>
            </a:pPr>
            <a:endParaRPr lang="en-US" sz="36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lvl="2" eaLnBrk="1" hangingPunct="1">
              <a:buFontTx/>
              <a:buNone/>
              <a:tabLst>
                <a:tab pos="6069013" algn="l"/>
              </a:tabLst>
            </a:pPr>
            <a:endParaRPr lang="en-US" sz="2800" b="1">
              <a:latin typeface="Times New Roman" panose="02020603050405020304" pitchFamily="18" charset="0"/>
            </a:endParaRPr>
          </a:p>
          <a:p>
            <a:pPr lvl="2" eaLnBrk="1" hangingPunct="1">
              <a:buFontTx/>
              <a:buNone/>
              <a:tabLst>
                <a:tab pos="6069013" algn="l"/>
              </a:tabLst>
            </a:pPr>
            <a:endParaRPr lang="en-US" sz="2800" b="1">
              <a:latin typeface="Times New Roman" panose="02020603050405020304" pitchFamily="18" charset="0"/>
            </a:endParaRPr>
          </a:p>
        </p:txBody>
      </p:sp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1066800" y="1981200"/>
            <a:ext cx="2314575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Kiểm tra bài cũ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152400"/>
            <a:ext cx="8534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4" defTabSz="914400" fontAlgn="base">
              <a:spcAft>
                <a:spcPct val="0"/>
              </a:spcAft>
              <a:buClr>
                <a:srgbClr val="99CC00"/>
              </a:buClr>
              <a:buSzPct val="60000"/>
              <a:buFont typeface="Wingdings" panose="05000000000000000000" pitchFamily="2" charset="2"/>
              <a:buNone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Thứ ba ngày 11 tháng 10 năm 2011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38200" y="2895600"/>
            <a:ext cx="73914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1800">
                <a:solidFill>
                  <a:srgbClr val="FF9900"/>
                </a:solidFill>
                <a:latin typeface="Tahoma" panose="020B0604030504040204" pitchFamily="34" charset="0"/>
              </a:rPr>
              <a:t>                  </a:t>
            </a:r>
            <a:r>
              <a:rPr lang="en-US" sz="2400">
                <a:solidFill>
                  <a:srgbClr val="FF9900"/>
                </a:solidFill>
                <a:latin typeface="Tahoma" panose="020B0604030504040204" pitchFamily="34" charset="0"/>
              </a:rPr>
              <a:t>Tại sao chúng ta phải tiết kiệm tiền của?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sz="2400">
                <a:solidFill>
                  <a:srgbClr val="FF9900"/>
                </a:solidFill>
                <a:latin typeface="Tahoma" panose="020B0604030504040204" pitchFamily="34" charset="0"/>
              </a:rPr>
              <a:t>Em đã làm gì để tiết kiệm tền của?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85800" y="3505200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62000" y="3962400"/>
            <a:ext cx="807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914400" y="1066800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800" u="sng">
                <a:solidFill>
                  <a:srgbClr val="33CC33"/>
                </a:solidFill>
                <a:latin typeface="Times New Roman" panose="02020603050405020304" pitchFamily="18" charset="0"/>
              </a:rPr>
              <a:t>Đạo đức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14345" name="Picture 9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AutoShape 13"/>
          <p:cNvSpPr>
            <a:spLocks noChangeArrowheads="1"/>
          </p:cNvSpPr>
          <p:nvPr/>
        </p:nvSpPr>
        <p:spPr bwMode="auto">
          <a:xfrm>
            <a:off x="2224087" y="214313"/>
            <a:ext cx="4800600" cy="2667000"/>
          </a:xfrm>
          <a:prstGeom prst="irregularSeal2">
            <a:avLst/>
          </a:prstGeom>
          <a:solidFill>
            <a:srgbClr val="F6767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4000">
                <a:solidFill>
                  <a:srgbClr val="000000"/>
                </a:solidFill>
                <a:latin typeface=".VnAristote" panose="020B7200000000000000" pitchFamily="34" charset="0"/>
              </a:rPr>
              <a:t>KÕt kuËn</a:t>
            </a:r>
          </a:p>
        </p:txBody>
      </p:sp>
      <p:sp>
        <p:nvSpPr>
          <p:cNvPr id="14347" name="AutoShape 15"/>
          <p:cNvSpPr>
            <a:spLocks noChangeArrowheads="1"/>
          </p:cNvSpPr>
          <p:nvPr/>
        </p:nvSpPr>
        <p:spPr bwMode="auto">
          <a:xfrm>
            <a:off x="-276069" y="2895600"/>
            <a:ext cx="9296400" cy="2057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DCFB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2095500" y="3395663"/>
            <a:ext cx="4191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800" dirty="0">
                <a:solidFill>
                  <a:srgbClr val="CCCC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Mçi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phót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®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Òu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®¸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ng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quý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chóng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ta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cÇn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ph¶i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tiÕt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kiÖm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thêi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.VnTime" panose="020B7200000000000000" pitchFamily="34" charset="0"/>
              </a:rPr>
              <a:t>giê</a:t>
            </a:r>
            <a:r>
              <a:rPr lang="en-US" sz="2800" b="1" dirty="0">
                <a:solidFill>
                  <a:srgbClr val="FF3300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14350" name="Text Box 19"/>
          <p:cNvSpPr txBox="1">
            <a:spLocks noChangeArrowheads="1"/>
          </p:cNvSpPr>
          <p:nvPr/>
        </p:nvSpPr>
        <p:spPr bwMode="auto">
          <a:xfrm>
            <a:off x="1066800" y="38862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4351" name="Text Box 22"/>
          <p:cNvSpPr txBox="1">
            <a:spLocks noChangeArrowheads="1"/>
          </p:cNvSpPr>
          <p:nvPr/>
        </p:nvSpPr>
        <p:spPr bwMode="auto">
          <a:xfrm>
            <a:off x="838200" y="3099191"/>
            <a:ext cx="121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?</a:t>
            </a:r>
          </a:p>
        </p:txBody>
      </p:sp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6760252" y="3216275"/>
            <a:ext cx="137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Mỗi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079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1818861" y="1445999"/>
            <a:ext cx="5257800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09FB3-B585-48A8-9C82-D38A81A97192}"/>
              </a:ext>
            </a:extLst>
          </p:cNvPr>
          <p:cNvSpPr txBox="1"/>
          <p:nvPr/>
        </p:nvSpPr>
        <p:spPr>
          <a:xfrm>
            <a:off x="3802565" y="5181168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48" y="1444483"/>
            <a:ext cx="8786191" cy="45397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46" y="364504"/>
            <a:ext cx="878619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:Em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42657"/>
              </p:ext>
            </p:extLst>
          </p:nvPr>
        </p:nvGraphicFramePr>
        <p:xfrm>
          <a:off x="100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:a16="http://schemas.microsoft.com/office/drawing/2014/main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:a16="http://schemas.microsoft.com/office/drawing/2014/main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:a16="http://schemas.microsoft.com/office/drawing/2014/main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74FA7E-B22E-4DB6-BF5E-3AF4466B0634}"/>
              </a:ext>
            </a:extLst>
          </p:cNvPr>
          <p:cNvSpPr txBox="1"/>
          <p:nvPr/>
        </p:nvSpPr>
        <p:spPr>
          <a:xfrm>
            <a:off x="100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:a16="http://schemas.microsoft.com/office/drawing/2014/main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4" y="947575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99663-C572-47EA-86C2-A91D85ADE449}"/>
              </a:ext>
            </a:extLst>
          </p:cNvPr>
          <p:cNvSpPr txBox="1"/>
          <p:nvPr/>
        </p:nvSpPr>
        <p:spPr>
          <a:xfrm>
            <a:off x="100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2088988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3DE8AB-BDA6-4F64-A950-743E19E72408}"/>
              </a:ext>
            </a:extLst>
          </p:cNvPr>
          <p:cNvSpPr txBox="1"/>
          <p:nvPr/>
        </p:nvSpPr>
        <p:spPr>
          <a:xfrm>
            <a:off x="122662" y="3249027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:a16="http://schemas.microsoft.com/office/drawing/2014/main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3149163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ED3B2-AC4B-4591-8131-789223A394B6}"/>
              </a:ext>
            </a:extLst>
          </p:cNvPr>
          <p:cNvSpPr txBox="1"/>
          <p:nvPr/>
        </p:nvSpPr>
        <p:spPr>
          <a:xfrm>
            <a:off x="100362" y="4036562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:a16="http://schemas.microsoft.com/office/drawing/2014/main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503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80018-F317-45BF-8FBE-8A79100B00D6}"/>
              </a:ext>
            </a:extLst>
          </p:cNvPr>
          <p:cNvSpPr txBox="1"/>
          <p:nvPr/>
        </p:nvSpPr>
        <p:spPr>
          <a:xfrm>
            <a:off x="100360" y="4934940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:a16="http://schemas.microsoft.com/office/drawing/2014/main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4934940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3A7151-0E40-4195-921D-C6935B333D3F}"/>
              </a:ext>
            </a:extLst>
          </p:cNvPr>
          <p:cNvSpPr txBox="1"/>
          <p:nvPr/>
        </p:nvSpPr>
        <p:spPr>
          <a:xfrm>
            <a:off x="100360" y="5771905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:a16="http://schemas.microsoft.com/office/drawing/2014/main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29" y="5752433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719468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Điều gì sẽ xảy ra nếu người bệnh được đưa đến bệnh viện cấp cứu chậm?</a:t>
            </a:r>
            <a:endParaRPr lang="vi-VN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5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0018" y="3233122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174574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EF07C-FE75-46F3-A1B8-AC6B55014C8F}"/>
              </a:ext>
            </a:extLst>
          </p:cNvPr>
          <p:cNvSpPr/>
          <p:nvPr/>
        </p:nvSpPr>
        <p:spPr>
          <a:xfrm>
            <a:off x="1566967" y="3558208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7FA63C-EBBC-4E6A-9D90-8D0EA092A8D4}"/>
              </a:ext>
            </a:extLst>
          </p:cNvPr>
          <p:cNvSpPr txBox="1"/>
          <p:nvPr/>
        </p:nvSpPr>
        <p:spPr>
          <a:xfrm>
            <a:off x="1781047" y="1377521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1631503" y="2698531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630622" y="2112578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:a16="http://schemas.microsoft.com/office/drawing/2014/main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:a16="http://schemas.microsoft.com/office/drawing/2014/main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1" y="543910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993912" y="2686879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CAD05-6E9A-45B7-B954-FD26C18025BD}"/>
              </a:ext>
            </a:extLst>
          </p:cNvPr>
          <p:cNvSpPr txBox="1"/>
          <p:nvPr/>
        </p:nvSpPr>
        <p:spPr>
          <a:xfrm>
            <a:off x="993912" y="1389967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3.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:a16="http://schemas.microsoft.com/office/drawing/2014/main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:a16="http://schemas.microsoft.com/office/drawing/2014/main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5025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1" y="216446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47" y="1282390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 eaLnBrk="1" hangingPunct="1"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03" y="5279893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8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8F67B-0360-4E64-A353-BF62688823B3}"/>
              </a:ext>
            </a:extLst>
          </p:cNvPr>
          <p:cNvSpPr/>
          <p:nvPr/>
        </p:nvSpPr>
        <p:spPr>
          <a:xfrm>
            <a:off x="509873" y="420210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4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63" y="3264694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2756859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1998208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1705314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326820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281701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2652712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42830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089053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613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0B1386-5B22-4414-A5AD-1E3DC8B1635F}"/>
              </a:ext>
            </a:extLst>
          </p:cNvPr>
          <p:cNvSpPr/>
          <p:nvPr/>
        </p:nvSpPr>
        <p:spPr>
          <a:xfrm>
            <a:off x="3140040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Luật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chơi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81739-D637-4104-8EA3-9D061AF89B65}"/>
              </a:ext>
            </a:extLst>
          </p:cNvPr>
          <p:cNvSpPr txBox="1"/>
          <p:nvPr/>
        </p:nvSpPr>
        <p:spPr>
          <a:xfrm>
            <a:off x="1221299" y="2765499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29356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:a16="http://schemas.microsoft.com/office/drawing/2014/main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52" y="4292111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00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trong cùng 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5086039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1495069" y="5880746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-42863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79780" y="2712701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4593890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9" y="1028182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id="{1BAB9FC1-6344-4332-9C92-BB881858EAD3}"/>
              </a:ext>
            </a:extLst>
          </p:cNvPr>
          <p:cNvSpPr/>
          <p:nvPr/>
        </p:nvSpPr>
        <p:spPr>
          <a:xfrm>
            <a:off x="1579969" y="4469347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164807" y="4011989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662820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5201201" y="5829818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4138301" y="1658501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3868583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5376952" y="1839012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2608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75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39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378869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56" y="774964"/>
            <a:ext cx="7385670" cy="55392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2525" y="695397"/>
            <a:ext cx="6848475" cy="6191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 TRANH BÍ ẨN</a:t>
            </a: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1130053" y="1356433"/>
            <a:ext cx="6848475" cy="1352550"/>
          </a:xfrm>
          <a:prstGeom prst="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0" dirty="0">
                <a:solidFill>
                  <a:srgbClr val="FFFFFF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130053" y="2719487"/>
            <a:ext cx="6843713" cy="1650206"/>
          </a:xfrm>
          <a:prstGeom prst="rect">
            <a:avLst/>
          </a:prstGeom>
          <a:solidFill>
            <a:srgbClr val="92D05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0" dirty="0">
                <a:solidFill>
                  <a:srgbClr val="FFFFFF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130052" y="4414022"/>
            <a:ext cx="6843713" cy="1581150"/>
          </a:xfrm>
          <a:prstGeom prst="rect">
            <a:avLst/>
          </a:prstGeom>
          <a:solidFill>
            <a:srgbClr val="92D05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250" dirty="0">
                <a:solidFill>
                  <a:srgbClr val="FFFFFF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8768953" y="6474157"/>
            <a:ext cx="375047" cy="383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28877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77147"/>
              </p:ext>
            </p:extLst>
          </p:nvPr>
        </p:nvGraphicFramePr>
        <p:xfrm>
          <a:off x="0" y="1"/>
          <a:ext cx="9143998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313259">
                  <a:extLst>
                    <a:ext uri="{9D8B030D-6E8A-4147-A177-3AD203B41FA5}">
                      <a16:colId xmlns:a16="http://schemas.microsoft.com/office/drawing/2014/main" val="3302080959"/>
                    </a:ext>
                  </a:extLst>
                </a:gridCol>
                <a:gridCol w="1634015">
                  <a:extLst>
                    <a:ext uri="{9D8B030D-6E8A-4147-A177-3AD203B41FA5}">
                      <a16:colId xmlns:a16="http://schemas.microsoft.com/office/drawing/2014/main" val="2043632641"/>
                    </a:ext>
                  </a:extLst>
                </a:gridCol>
                <a:gridCol w="2196724">
                  <a:extLst>
                    <a:ext uri="{9D8B030D-6E8A-4147-A177-3AD203B41FA5}">
                      <a16:colId xmlns:a16="http://schemas.microsoft.com/office/drawing/2014/main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trong cùng 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:a16="http://schemas.microsoft.com/office/drawing/2014/main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2986858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:a16="http://schemas.microsoft.com/office/drawing/2014/main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08" y="1542574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:a16="http://schemas.microsoft.com/office/drawing/2014/main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253" y="439561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:a16="http://schemas.microsoft.com/office/drawing/2014/main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028" y="5720573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2715975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1480" y="1140692"/>
            <a:ext cx="2097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48" y="2177150"/>
            <a:ext cx="2985775" cy="28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339531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715483" y="3700178"/>
            <a:ext cx="4356740" cy="139586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>
                <a:solidFill>
                  <a:srgbClr val="FF0066"/>
                </a:solidFill>
                <a:latin typeface="Calibri" panose="020F0502020204030204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4678477" y="974533"/>
            <a:ext cx="4336935" cy="139586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100" dirty="0" err="1">
                <a:solidFill>
                  <a:schemeClr val="bg1"/>
                </a:solidFill>
              </a:rPr>
              <a:t>Đấy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là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xưa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rồi</a:t>
            </a:r>
            <a:r>
              <a:rPr lang="en-US" sz="2100" dirty="0">
                <a:solidFill>
                  <a:schemeClr val="bg1"/>
                </a:solidFill>
              </a:rPr>
              <a:t>. </a:t>
            </a:r>
            <a:r>
              <a:rPr lang="en-US" sz="2100" dirty="0" err="1">
                <a:solidFill>
                  <a:schemeClr val="bg1"/>
                </a:solidFill>
              </a:rPr>
              <a:t>Những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quả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khế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ngon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ngọt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này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bây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giờ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là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của</a:t>
            </a:r>
            <a:r>
              <a:rPr lang="en-US" sz="2100" dirty="0">
                <a:solidFill>
                  <a:schemeClr val="bg1"/>
                </a:solidFill>
              </a:rPr>
              <a:t> ta. </a:t>
            </a:r>
            <a:r>
              <a:rPr lang="en-US" sz="2100" dirty="0" err="1">
                <a:solidFill>
                  <a:schemeClr val="bg1"/>
                </a:solidFill>
              </a:rPr>
              <a:t>Muốn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ăn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khế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thì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phải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trả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lời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đúng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những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câu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hỏi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mà</a:t>
            </a:r>
            <a:r>
              <a:rPr lang="en-US" sz="2100" dirty="0">
                <a:solidFill>
                  <a:schemeClr val="bg1"/>
                </a:solidFill>
              </a:rPr>
              <a:t> ta </a:t>
            </a:r>
            <a:r>
              <a:rPr lang="en-US" sz="2100" dirty="0" err="1">
                <a:solidFill>
                  <a:schemeClr val="bg1"/>
                </a:solidFill>
              </a:rPr>
              <a:t>đưa</a:t>
            </a:r>
            <a:r>
              <a:rPr lang="en-US" sz="2100" dirty="0">
                <a:solidFill>
                  <a:schemeClr val="bg1"/>
                </a:solidFill>
              </a:rPr>
              <a:t>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1653681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1553783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1452316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2715975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3069026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895987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460018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2194503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5000806" y="996827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b"/>
          <p:cNvSpPr/>
          <p:nvPr/>
        </p:nvSpPr>
        <p:spPr>
          <a:xfrm>
            <a:off x="5000806" y="2848428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latin typeface="+mj-lt"/>
              </a:rPr>
              <a:t>Tiết kiệm thời giờ là sử dụng thời giờ một cách hợp lí, có hiệu quả.</a:t>
            </a:r>
            <a:endParaRPr lang="vi-VN" altLang="vi-VN" sz="28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2473" y="554355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5000805" y="1022633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2b"/>
          <p:cNvSpPr/>
          <p:nvPr/>
        </p:nvSpPr>
        <p:spPr>
          <a:xfrm>
            <a:off x="4889641" y="2820391"/>
            <a:ext cx="4150482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latin typeface="+mj-lt"/>
              </a:rPr>
              <a:t>Em cần tiết kiệm thời giờ vì thời gian trôi đi không trở lại.</a:t>
            </a:r>
            <a:endParaRPr lang="vi-VN" altLang="vi-VN" sz="28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5031201" y="1036222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3b"/>
          <p:cNvSpPr/>
          <p:nvPr/>
        </p:nvSpPr>
        <p:spPr>
          <a:xfrm>
            <a:off x="4849697" y="2812324"/>
            <a:ext cx="4354856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Để tiết kiệm thời giờ em cần l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à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m giờ n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à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o việc nấy.</a:t>
            </a:r>
            <a:endParaRPr lang="vi-VN" altLang="vi-VN" sz="2800" b="1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271759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5021104" y="996929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hãy đọc câu ca dao, tục ngữ nói về tiết kiệm thời giờ.</a:t>
            </a:r>
          </a:p>
        </p:txBody>
      </p:sp>
      <p:sp>
        <p:nvSpPr>
          <p:cNvPr id="100" name="4b"/>
          <p:cNvSpPr/>
          <p:nvPr/>
        </p:nvSpPr>
        <p:spPr>
          <a:xfrm>
            <a:off x="4189498" y="2822622"/>
            <a:ext cx="5351575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Thời gian thấm thoắt thoi đưa</a:t>
            </a:r>
          </a:p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 đi đi mãi không chờ đợi ai</a:t>
            </a:r>
          </a:p>
        </p:txBody>
      </p:sp>
      <p:sp>
        <p:nvSpPr>
          <p:cNvPr id="102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dapan"/>
          <p:cNvSpPr/>
          <p:nvPr/>
        </p:nvSpPr>
        <p:spPr>
          <a:xfrm>
            <a:off x="8365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xoa"/>
          <p:cNvSpPr/>
          <p:nvPr/>
        </p:nvSpPr>
        <p:spPr>
          <a:xfrm flipV="1">
            <a:off x="7763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1653681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1553783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145231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3596879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3" y="2965246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9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7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4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4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"/>
                            </p:stCondLst>
                            <p:childTnLst>
                              <p:par>
                                <p:cTn id="1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21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3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"/>
                            </p:stCondLst>
                            <p:childTnLst>
                              <p:par>
                                <p:cTn id="2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25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8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4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259">
              <a:schemeClr val="accent2">
                <a:lumMod val="20000"/>
                <a:lumOff val="80000"/>
              </a:schemeClr>
            </a:gs>
            <a:gs pos="62826">
              <a:schemeClr val="accent2">
                <a:lumMod val="20000"/>
                <a:lumOff val="80000"/>
              </a:schemeClr>
            </a:gs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ểu sử Chủ tịch Hồ Chí Minh | C. Mác; Ph. Ăngghen; V. I. Lênin; Hồ Chí Minh">
            <a:extLst>
              <a:ext uri="{FF2B5EF4-FFF2-40B4-BE49-F238E27FC236}">
                <a16:creationId xmlns:a16="http://schemas.microsoft.com/office/drawing/2014/main" id="{CB605E36-D8FB-48E8-8EEC-73A14D31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7" y="988209"/>
            <a:ext cx="3265403" cy="45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95C1C76F-9DF9-48B8-BA5D-CB57DE8D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649" y="5688449"/>
            <a:ext cx="4329410" cy="1169551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ctr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19/5/1890-2/9/1969)</a:t>
            </a:r>
            <a:endParaRPr lang="en-US" alt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màu hiếm về Chủ tịch Hồ Chí Minh (P3) - Giáo dục Việt Nam">
            <a:extLst>
              <a:ext uri="{FF2B5EF4-FFF2-40B4-BE49-F238E27FC236}">
                <a16:creationId xmlns:a16="http://schemas.microsoft.com/office/drawing/2014/main" id="{FC446951-016A-4992-A6BC-6693E98B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4" y="978636"/>
            <a:ext cx="3496689" cy="45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4281" y="329784"/>
            <a:ext cx="740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bạc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ai</a:t>
            </a: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55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52BBB-970C-4852-98DA-04ED7824AF7F}"/>
              </a:ext>
            </a:extLst>
          </p:cNvPr>
          <p:cNvSpPr txBox="1"/>
          <p:nvPr/>
        </p:nvSpPr>
        <p:spPr>
          <a:xfrm>
            <a:off x="1818860" y="1445999"/>
            <a:ext cx="5712649" cy="3416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 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0219-1911-4A21-AD95-C3BEFDB9AA0F}"/>
              </a:ext>
            </a:extLst>
          </p:cNvPr>
          <p:cNvSpPr txBox="1"/>
          <p:nvPr/>
        </p:nvSpPr>
        <p:spPr>
          <a:xfrm>
            <a:off x="2713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7F391-2D3E-4A3F-8146-89579090AB8C}"/>
              </a:ext>
            </a:extLst>
          </p:cNvPr>
          <p:cNvSpPr txBox="1"/>
          <p:nvPr/>
        </p:nvSpPr>
        <p:spPr>
          <a:xfrm>
            <a:off x="3802565" y="5181168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A5">
            <a:extLst>
              <a:ext uri="{FF2B5EF4-FFF2-40B4-BE49-F238E27FC236}">
                <a16:creationId xmlns:a16="http://schemas.microsoft.com/office/drawing/2014/main" id="{D5DEB694-86E6-4734-B75C-39E6F625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078413"/>
            <a:ext cx="20574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5">
            <a:extLst>
              <a:ext uri="{FF2B5EF4-FFF2-40B4-BE49-F238E27FC236}">
                <a16:creationId xmlns:a16="http://schemas.microsoft.com/office/drawing/2014/main" id="{FB551F0D-3DDD-48A1-924B-BEB1AC84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91088"/>
            <a:ext cx="22733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12AE70-D65D-425E-A5D0-0FB50DA26D54}"/>
              </a:ext>
            </a:extLst>
          </p:cNvPr>
          <p:cNvSpPr/>
          <p:nvPr/>
        </p:nvSpPr>
        <p:spPr>
          <a:xfrm>
            <a:off x="607670" y="3025207"/>
            <a:ext cx="7928659" cy="17795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08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2028826" y="1085850"/>
            <a:ext cx="5631656" cy="2057400"/>
          </a:xfrm>
          <a:prstGeom prst="cloudCallout">
            <a:avLst>
              <a:gd name="adj1" fmla="val -43615"/>
              <a:gd name="adj2" fmla="val 62500"/>
            </a:avLst>
          </a:prstGeom>
          <a:solidFill>
            <a:srgbClr val="EFAFE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3150" y="1543050"/>
            <a:ext cx="50292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0035" y="3506468"/>
            <a:ext cx="3993299" cy="107870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87777" y="4881849"/>
            <a:ext cx="3252865" cy="8743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429250" y="3375421"/>
            <a:ext cx="3265045" cy="120975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1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endParaRPr lang="en-US" sz="2100" dirty="0">
              <a:solidFill>
                <a:srgbClr val="FFFFFF"/>
              </a:solidFill>
            </a:endParaRPr>
          </a:p>
        </p:txBody>
      </p:sp>
      <p:pic>
        <p:nvPicPr>
          <p:cNvPr id="9" name="Picture 8" descr="tải xuố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2518173"/>
            <a:ext cx="857250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inh-anh-mat-bu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3" y="4613019"/>
            <a:ext cx="8572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hinh-anh-mat-bu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34" y="5975515"/>
            <a:ext cx="896540" cy="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ction Button: Home 15">
            <a:hlinkClick r:id="rId6" action="ppaction://hlinksldjump" highlightClick="1"/>
          </p:cNvPr>
          <p:cNvSpPr/>
          <p:nvPr/>
        </p:nvSpPr>
        <p:spPr>
          <a:xfrm>
            <a:off x="8349640" y="6057081"/>
            <a:ext cx="794360" cy="800919"/>
          </a:xfrm>
          <a:prstGeom prst="actionButtonHom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16084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1839516" y="2035969"/>
            <a:ext cx="5943600" cy="2228850"/>
          </a:xfrm>
          <a:prstGeom prst="cloudCallout">
            <a:avLst>
              <a:gd name="adj1" fmla="val -43615"/>
              <a:gd name="adj2" fmla="val 62500"/>
            </a:avLst>
          </a:prstGeom>
          <a:solidFill>
            <a:srgbClr val="CC00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V×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chóng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ta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ph¶i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tiÕt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kiÖm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tiÒn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cña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8466221" y="6190938"/>
            <a:ext cx="677779" cy="667062"/>
          </a:xfrm>
          <a:prstGeom prst="actionButtonHome">
            <a:avLst/>
          </a:prstGeom>
          <a:solidFill>
            <a:srgbClr val="EB85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93306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 bwMode="auto">
          <a:xfrm>
            <a:off x="1785938" y="1928813"/>
            <a:ext cx="5943600" cy="2686050"/>
          </a:xfrm>
          <a:prstGeom prst="cloudCallout">
            <a:avLst>
              <a:gd name="adj1" fmla="val -43615"/>
              <a:gd name="adj2" fmla="val 62500"/>
            </a:avLst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h·y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nªu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mét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viÖc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cô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thÓ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mµ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®·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lµm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®Ó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tiÕt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kiÖm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tiÒn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.VnTime" panose="020B7200000000000000" pitchFamily="34" charset="0"/>
              </a:rPr>
              <a:t>cña</a:t>
            </a:r>
            <a:r>
              <a:rPr lang="en-US" sz="2800" b="1" dirty="0">
                <a:solidFill>
                  <a:schemeClr val="bg1"/>
                </a:solidFill>
                <a:latin typeface=".VnTime" panose="020B7200000000000000" pitchFamily="34" charset="0"/>
              </a:rPr>
              <a:t>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8394610" y="6133787"/>
            <a:ext cx="749390" cy="724213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78448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259">
              <a:schemeClr val="accent2">
                <a:lumMod val="20000"/>
                <a:lumOff val="80000"/>
              </a:schemeClr>
            </a:gs>
            <a:gs pos="62826">
              <a:schemeClr val="accent2">
                <a:lumMod val="20000"/>
                <a:lumOff val="80000"/>
              </a:schemeClr>
            </a:gs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816" y="470785"/>
            <a:ext cx="472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400" b="1" dirty="0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400" b="1" dirty="0">
              <a:ln w="10541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4977" y="1390122"/>
            <a:ext cx="8061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6146" name="Picture 2" descr="Presentación de PowerPoint">
            <a:extLst>
              <a:ext uri="{FF2B5EF4-FFF2-40B4-BE49-F238E27FC236}">
                <a16:creationId xmlns:a16="http://schemas.microsoft.com/office/drawing/2014/main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8891"/>
            <a:ext cx="3437992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obin Run Cycle | Running illustration, Run cycle, Character design">
            <a:extLst>
              <a:ext uri="{FF2B5EF4-FFF2-40B4-BE49-F238E27FC236}">
                <a16:creationId xmlns:a16="http://schemas.microsoft.com/office/drawing/2014/main" id="{2A1F7A70-6439-4414-9582-1488D56A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95" y="3887871"/>
            <a:ext cx="3606324" cy="294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iờ – Wikipedia tiếng Việt">
            <a:extLst>
              <a:ext uri="{FF2B5EF4-FFF2-40B4-BE49-F238E27FC236}">
                <a16:creationId xmlns:a16="http://schemas.microsoft.com/office/drawing/2014/main" id="{38C840B8-33D9-4B2A-A5C9-070D6B966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32" y="2646220"/>
            <a:ext cx="1812378" cy="181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2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259">
              <a:schemeClr val="accent2">
                <a:lumMod val="20000"/>
                <a:lumOff val="80000"/>
              </a:schemeClr>
            </a:gs>
            <a:gs pos="62826">
              <a:schemeClr val="accent2">
                <a:lumMod val="20000"/>
                <a:lumOff val="80000"/>
              </a:schemeClr>
            </a:gs>
            <a:gs pos="0">
              <a:schemeClr val="accent2">
                <a:lumMod val="20000"/>
                <a:lumOff val="80000"/>
              </a:schemeClr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DDC248-8CF4-48CA-BEF2-CCA74FC9D282}"/>
              </a:ext>
            </a:extLst>
          </p:cNvPr>
          <p:cNvSpPr txBox="1"/>
          <p:nvPr/>
        </p:nvSpPr>
        <p:spPr>
          <a:xfrm>
            <a:off x="3120888" y="2778104"/>
            <a:ext cx="408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kể: 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:a16="http://schemas.microsoft.com/office/drawing/2014/main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227801" y="4925675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:a16="http://schemas.microsoft.com/office/drawing/2014/main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4" y="3655267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ột Bữa ăn Của Gia đình , Một Gia đình., Ăn Tối, Nghe Hay đấy.  miễn phí tải tập tin PNG PSDComment và Vector">
            <a:extLst>
              <a:ext uri="{FF2B5EF4-FFF2-40B4-BE49-F238E27FC236}">
                <a16:creationId xmlns:a16="http://schemas.microsoft.com/office/drawing/2014/main" id="{7F773B59-8028-4C28-9A7B-347209BE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13" b="90000" l="3125" r="93125">
                        <a14:backgroundMark x1="24219" y1="30625" x2="24219" y2="32344"/>
                        <a14:backgroundMark x1="74844" y1="43594" x2="75469" y2="44688"/>
                        <a14:backgroundMark x1="86875" y1="45469" x2="86875" y2="45469"/>
                        <a14:backgroundMark x1="86875" y1="45469" x2="86875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4714" r="6626" b="15708"/>
          <a:stretch/>
        </p:blipFill>
        <p:spPr bwMode="auto">
          <a:xfrm>
            <a:off x="-77119" y="2743200"/>
            <a:ext cx="5376231" cy="424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6653408-EA68-4DF0-9A76-154615AA54FE}"/>
              </a:ext>
            </a:extLst>
          </p:cNvPr>
          <p:cNvGrpSpPr/>
          <p:nvPr/>
        </p:nvGrpSpPr>
        <p:grpSpPr>
          <a:xfrm>
            <a:off x="2440868" y="458118"/>
            <a:ext cx="2858244" cy="1447800"/>
            <a:chOff x="6462396" y="1508818"/>
            <a:chExt cx="2675876" cy="1447800"/>
          </a:xfrm>
          <a:noFill/>
        </p:grpSpPr>
        <p:sp>
          <p:nvSpPr>
            <p:cNvPr id="4" name="AutoShape 28" descr="White marble">
              <a:extLst>
                <a:ext uri="{FF2B5EF4-FFF2-40B4-BE49-F238E27FC236}">
                  <a16:creationId xmlns:a16="http://schemas.microsoft.com/office/drawing/2014/main" id="{52BB6D1D-3276-49C7-B144-7DD270DC6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-12919"/>
                <a:gd name="adj2" fmla="val 119652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4C1E24-822D-46D9-B98B-E4CA0B2A9856}"/>
                </a:ext>
              </a:extLst>
            </p:cNvPr>
            <p:cNvSpPr txBox="1"/>
            <p:nvPr/>
          </p:nvSpPr>
          <p:spPr>
            <a:xfrm rot="342239">
              <a:off x="6746509" y="1622752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Mi-chi-a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744F-20AB-460A-8E87-04A6AA35C661}"/>
              </a:ext>
            </a:extLst>
          </p:cNvPr>
          <p:cNvGrpSpPr/>
          <p:nvPr/>
        </p:nvGrpSpPr>
        <p:grpSpPr>
          <a:xfrm>
            <a:off x="6468124" y="388984"/>
            <a:ext cx="2675876" cy="1447800"/>
            <a:chOff x="6462396" y="1508818"/>
            <a:chExt cx="2675876" cy="1447800"/>
          </a:xfrm>
        </p:grpSpPr>
        <p:sp>
          <p:nvSpPr>
            <p:cNvPr id="7" name="AutoShape 28" descr="White marble">
              <a:extLst>
                <a:ext uri="{FF2B5EF4-FFF2-40B4-BE49-F238E27FC236}">
                  <a16:creationId xmlns:a16="http://schemas.microsoft.com/office/drawing/2014/main" id="{9BDEFBF1-5030-4911-A7B5-EA9B12EA0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54121"/>
                <a:gd name="adj2" fmla="val 6286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D00CA-554F-475B-9B39-1D58FD6BA3DD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9F2A26-8E49-4367-9CDA-5D48E1D74D4B}"/>
              </a:ext>
            </a:extLst>
          </p:cNvPr>
          <p:cNvGrpSpPr/>
          <p:nvPr/>
        </p:nvGrpSpPr>
        <p:grpSpPr>
          <a:xfrm>
            <a:off x="367860" y="357861"/>
            <a:ext cx="2858244" cy="1447800"/>
            <a:chOff x="6462396" y="1508818"/>
            <a:chExt cx="2675876" cy="1447800"/>
          </a:xfrm>
          <a:noFill/>
        </p:grpSpPr>
        <p:sp>
          <p:nvSpPr>
            <p:cNvPr id="10" name="AutoShape 28" descr="White marble">
              <a:extLst>
                <a:ext uri="{FF2B5EF4-FFF2-40B4-BE49-F238E27FC236}">
                  <a16:creationId xmlns:a16="http://schemas.microsoft.com/office/drawing/2014/main" id="{165B18AF-6458-437F-93AC-234DD2A008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35028"/>
                <a:gd name="adj2" fmla="val 13041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CA878-192E-4BA1-A3A0-9267B79FB4E9}"/>
                </a:ext>
              </a:extLst>
            </p:cNvPr>
            <p:cNvSpPr txBox="1"/>
            <p:nvPr/>
          </p:nvSpPr>
          <p:spPr>
            <a:xfrm rot="342239">
              <a:off x="6746509" y="1622753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id="{1994027E-EB17-4A40-8E21-E9F4CF27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90222" l="52392" r="88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840" r="6835" b="8940"/>
          <a:stretch/>
        </p:blipFill>
        <p:spPr bwMode="auto">
          <a:xfrm>
            <a:off x="7397144" y="3034119"/>
            <a:ext cx="1667855" cy="32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8DE9E4A-2360-40DD-8F75-E9E5F69826BD}"/>
              </a:ext>
            </a:extLst>
          </p:cNvPr>
          <p:cNvGrpSpPr/>
          <p:nvPr/>
        </p:nvGrpSpPr>
        <p:grpSpPr>
          <a:xfrm>
            <a:off x="5900596" y="875310"/>
            <a:ext cx="2675876" cy="1447800"/>
            <a:chOff x="6462396" y="1508818"/>
            <a:chExt cx="2675876" cy="1447800"/>
          </a:xfrm>
        </p:grpSpPr>
        <p:sp>
          <p:nvSpPr>
            <p:cNvPr id="14" name="AutoShape 28" descr="White marble">
              <a:extLst>
                <a:ext uri="{FF2B5EF4-FFF2-40B4-BE49-F238E27FC236}">
                  <a16:creationId xmlns:a16="http://schemas.microsoft.com/office/drawing/2014/main" id="{E7455C95-3B3C-4948-A929-2042975CB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28775"/>
                <a:gd name="adj2" fmla="val 10514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1065D7-CA90-4E86-82AB-B73F807AA3CC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bao, 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à!</a:t>
              </a:r>
            </a:p>
          </p:txBody>
        </p:sp>
      </p:grpSp>
      <p:pic>
        <p:nvPicPr>
          <p:cNvPr id="2" name="Picture 2" descr="Snow skiing clipart 6 » Clipart Station">
            <a:extLst>
              <a:ext uri="{FF2B5EF4-FFF2-40B4-BE49-F238E27FC236}">
                <a16:creationId xmlns:a16="http://schemas.microsoft.com/office/drawing/2014/main" id="{EDC8B415-A83B-4BAD-B72D-58454E3B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9" y="12832"/>
            <a:ext cx="9235565" cy="68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1718</TotalTime>
  <Words>1463</Words>
  <Application>Microsoft Office PowerPoint</Application>
  <PresentationFormat>On-screen Show (4:3)</PresentationFormat>
  <Paragraphs>127</Paragraphs>
  <Slides>36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.VnAristote</vt:lpstr>
      <vt:lpstr>.VnTime</vt:lpstr>
      <vt:lpstr>Arial</vt:lpstr>
      <vt:lpstr>Calibri</vt:lpstr>
      <vt:lpstr>HP001 4 hàng</vt:lpstr>
      <vt:lpstr>HP001 5 hàng</vt:lpstr>
      <vt:lpstr>Tahoma</vt:lpstr>
      <vt:lpstr>Times</vt:lpstr>
      <vt:lpstr>Times New Roman</vt:lpstr>
      <vt:lpstr>Wingdings</vt:lpstr>
      <vt:lpstr>Wingdings 2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Admin</cp:lastModifiedBy>
  <cp:revision>41</cp:revision>
  <dcterms:created xsi:type="dcterms:W3CDTF">2020-10-13T03:16:56Z</dcterms:created>
  <dcterms:modified xsi:type="dcterms:W3CDTF">2021-10-29T06:03:30Z</dcterms:modified>
</cp:coreProperties>
</file>