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17"/>
  </p:notesMasterIdLst>
  <p:sldIdLst>
    <p:sldId id="282" r:id="rId3"/>
    <p:sldId id="283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5A33-4310-442A-A9D6-990FF04B425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3F8A-012F-4672-A164-EAC9457E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0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F6A08-AF0E-45EC-B48C-8031886F50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6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C22DB-5688-4898-9EEF-E0D4C799946E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37599-3550-4B58-B73F-A5D2AE9E0257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83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05CD2-4F6E-4624-BA10-C611F686C848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14DA8-7ACA-4B38-B0EB-B488BAE49047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0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0C01A-DF11-4F09-B7AC-8C6ED1DADF4F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4383B-0562-4F81-8E35-23BEDDC6F4E6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77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F3799-1526-42DE-BC15-9DB421F53337}" type="slidenum">
              <a:rPr kumimoji="0" lang="fr-LU" alt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3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26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6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18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32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49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61921-8C06-4BA3-8A58-D68CA77A4119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0DD59-63D4-4E55-8E65-1A1BEB733DD3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07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8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9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37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402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37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975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5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18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57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FF6-0C4E-49B7-BA2B-604DB49A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7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">
                <a:solidFill>
                  <a:schemeClr val="tx1">
                    <a:tint val="75000"/>
                  </a:schemeClr>
                </a:solidFill>
              </a:defRPr>
            </a:lvl1pPr>
            <a:lvl2pPr marL="45771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2pPr>
            <a:lvl3pPr marL="91541" indent="0">
              <a:buNone/>
              <a:defRPr sz="161">
                <a:solidFill>
                  <a:schemeClr val="tx1">
                    <a:tint val="75000"/>
                  </a:schemeClr>
                </a:solidFill>
              </a:defRPr>
            </a:lvl3pPr>
            <a:lvl4pPr marL="137312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4pPr>
            <a:lvl5pPr marL="183082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5pPr>
            <a:lvl6pPr marL="228852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6pPr>
            <a:lvl7pPr marL="274623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7pPr>
            <a:lvl8pPr marL="320393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8pPr>
            <a:lvl9pPr marL="366164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C77DD-AFC0-445B-BFB7-3C3072A9AFA0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CCB9C-06CF-4E91-9CA0-305FFC928228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7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1"/>
            </a:lvl1pPr>
            <a:lvl2pPr>
              <a:defRPr sz="241"/>
            </a:lvl2pPr>
            <a:lvl3pPr>
              <a:defRPr sz="200"/>
            </a:lvl3pPr>
            <a:lvl4pPr>
              <a:defRPr sz="181"/>
            </a:lvl4pPr>
            <a:lvl5pPr>
              <a:defRPr sz="181"/>
            </a:lvl5pPr>
            <a:lvl6pPr>
              <a:defRPr sz="181"/>
            </a:lvl6pPr>
            <a:lvl7pPr>
              <a:defRPr sz="181"/>
            </a:lvl7pPr>
            <a:lvl8pPr>
              <a:defRPr sz="181"/>
            </a:lvl8pPr>
            <a:lvl9pPr>
              <a:defRPr sz="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1"/>
            </a:lvl1pPr>
            <a:lvl2pPr>
              <a:defRPr sz="241"/>
            </a:lvl2pPr>
            <a:lvl3pPr>
              <a:defRPr sz="200"/>
            </a:lvl3pPr>
            <a:lvl4pPr>
              <a:defRPr sz="181"/>
            </a:lvl4pPr>
            <a:lvl5pPr>
              <a:defRPr sz="181"/>
            </a:lvl5pPr>
            <a:lvl6pPr>
              <a:defRPr sz="181"/>
            </a:lvl6pPr>
            <a:lvl7pPr>
              <a:defRPr sz="181"/>
            </a:lvl7pPr>
            <a:lvl8pPr>
              <a:defRPr sz="181"/>
            </a:lvl8pPr>
            <a:lvl9pPr>
              <a:defRPr sz="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88B1A-3D93-4FC3-93E2-1CBB9BA1210F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15752-50D3-4B18-A68B-E11BE701EC60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0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1" b="1"/>
            </a:lvl1pPr>
            <a:lvl2pPr marL="45771" indent="0">
              <a:buNone/>
              <a:defRPr sz="200" b="1"/>
            </a:lvl2pPr>
            <a:lvl3pPr marL="91541" indent="0">
              <a:buNone/>
              <a:defRPr sz="181" b="1"/>
            </a:lvl3pPr>
            <a:lvl4pPr marL="137312" indent="0">
              <a:buNone/>
              <a:defRPr sz="161" b="1"/>
            </a:lvl4pPr>
            <a:lvl5pPr marL="183082" indent="0">
              <a:buNone/>
              <a:defRPr sz="161" b="1"/>
            </a:lvl5pPr>
            <a:lvl6pPr marL="228852" indent="0">
              <a:buNone/>
              <a:defRPr sz="161" b="1"/>
            </a:lvl6pPr>
            <a:lvl7pPr marL="274623" indent="0">
              <a:buNone/>
              <a:defRPr sz="161" b="1"/>
            </a:lvl7pPr>
            <a:lvl8pPr marL="320393" indent="0">
              <a:buNone/>
              <a:defRPr sz="161" b="1"/>
            </a:lvl8pPr>
            <a:lvl9pPr marL="366164" indent="0">
              <a:buNone/>
              <a:defRPr sz="16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1"/>
            </a:lvl1pPr>
            <a:lvl2pPr>
              <a:defRPr sz="200"/>
            </a:lvl2pPr>
            <a:lvl3pPr>
              <a:defRPr sz="181"/>
            </a:lvl3pPr>
            <a:lvl4pPr>
              <a:defRPr sz="161"/>
            </a:lvl4pPr>
            <a:lvl5pPr>
              <a:defRPr sz="161"/>
            </a:lvl5pPr>
            <a:lvl6pPr>
              <a:defRPr sz="161"/>
            </a:lvl6pPr>
            <a:lvl7pPr>
              <a:defRPr sz="161"/>
            </a:lvl7pPr>
            <a:lvl8pPr>
              <a:defRPr sz="161"/>
            </a:lvl8pPr>
            <a:lvl9pPr>
              <a:defRPr sz="16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1" b="1"/>
            </a:lvl1pPr>
            <a:lvl2pPr marL="45771" indent="0">
              <a:buNone/>
              <a:defRPr sz="200" b="1"/>
            </a:lvl2pPr>
            <a:lvl3pPr marL="91541" indent="0">
              <a:buNone/>
              <a:defRPr sz="181" b="1"/>
            </a:lvl3pPr>
            <a:lvl4pPr marL="137312" indent="0">
              <a:buNone/>
              <a:defRPr sz="161" b="1"/>
            </a:lvl4pPr>
            <a:lvl5pPr marL="183082" indent="0">
              <a:buNone/>
              <a:defRPr sz="161" b="1"/>
            </a:lvl5pPr>
            <a:lvl6pPr marL="228852" indent="0">
              <a:buNone/>
              <a:defRPr sz="161" b="1"/>
            </a:lvl6pPr>
            <a:lvl7pPr marL="274623" indent="0">
              <a:buNone/>
              <a:defRPr sz="161" b="1"/>
            </a:lvl7pPr>
            <a:lvl8pPr marL="320393" indent="0">
              <a:buNone/>
              <a:defRPr sz="161" b="1"/>
            </a:lvl8pPr>
            <a:lvl9pPr marL="366164" indent="0">
              <a:buNone/>
              <a:defRPr sz="16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1"/>
            </a:lvl1pPr>
            <a:lvl2pPr>
              <a:defRPr sz="200"/>
            </a:lvl2pPr>
            <a:lvl3pPr>
              <a:defRPr sz="181"/>
            </a:lvl3pPr>
            <a:lvl4pPr>
              <a:defRPr sz="161"/>
            </a:lvl4pPr>
            <a:lvl5pPr>
              <a:defRPr sz="161"/>
            </a:lvl5pPr>
            <a:lvl6pPr>
              <a:defRPr sz="161"/>
            </a:lvl6pPr>
            <a:lvl7pPr>
              <a:defRPr sz="161"/>
            </a:lvl7pPr>
            <a:lvl8pPr>
              <a:defRPr sz="161"/>
            </a:lvl8pPr>
            <a:lvl9pPr>
              <a:defRPr sz="16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A4660D-EC70-4FA4-9E46-16B2797CFE29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6E9DB-BA65-4AD5-855F-CFA35D10C97C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80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235E0-03A2-4CC0-966B-A85B78C31F5D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B9E9B-A45E-49C1-BD79-BE499541AEB8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57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5200F-7230-48A8-86E7-7099F6D0C082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A71E-D00C-479F-981A-C2CDB1DCC76D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06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3" cy="1162051"/>
          </a:xfrm>
        </p:spPr>
        <p:txBody>
          <a:bodyPr anchor="b"/>
          <a:lstStyle>
            <a:lvl1pPr algn="l">
              <a:defRPr sz="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1"/>
            </a:lvl1pPr>
            <a:lvl2pPr>
              <a:defRPr sz="281"/>
            </a:lvl2pPr>
            <a:lvl3pPr>
              <a:defRPr sz="241"/>
            </a:lvl3pPr>
            <a:lvl4pPr>
              <a:defRPr sz="200"/>
            </a:lvl4pPr>
            <a:lvl5pPr>
              <a:defRPr sz="200"/>
            </a:lvl5pPr>
            <a:lvl6pPr>
              <a:defRPr sz="200"/>
            </a:lvl6pPr>
            <a:lvl7pPr>
              <a:defRPr sz="200"/>
            </a:lvl7pPr>
            <a:lvl8pPr>
              <a:defRPr sz="200"/>
            </a:lvl8pPr>
            <a:lvl9pPr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04"/>
            <a:ext cx="3008313" cy="4691063"/>
          </a:xfrm>
        </p:spPr>
        <p:txBody>
          <a:bodyPr/>
          <a:lstStyle>
            <a:lvl1pPr marL="0" indent="0">
              <a:buNone/>
              <a:defRPr sz="140"/>
            </a:lvl1pPr>
            <a:lvl2pPr marL="45771" indent="0">
              <a:buNone/>
              <a:defRPr sz="121"/>
            </a:lvl2pPr>
            <a:lvl3pPr marL="91541" indent="0">
              <a:buNone/>
              <a:defRPr sz="100"/>
            </a:lvl3pPr>
            <a:lvl4pPr marL="137312" indent="0">
              <a:buNone/>
              <a:defRPr sz="100"/>
            </a:lvl4pPr>
            <a:lvl5pPr marL="183082" indent="0">
              <a:buNone/>
              <a:defRPr sz="100"/>
            </a:lvl5pPr>
            <a:lvl6pPr marL="228852" indent="0">
              <a:buNone/>
              <a:defRPr sz="100"/>
            </a:lvl6pPr>
            <a:lvl7pPr marL="274623" indent="0">
              <a:buNone/>
              <a:defRPr sz="100"/>
            </a:lvl7pPr>
            <a:lvl8pPr marL="320393" indent="0">
              <a:buNone/>
              <a:defRPr sz="100"/>
            </a:lvl8pPr>
            <a:lvl9pPr marL="366164" indent="0">
              <a:buNone/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26EF8-F16F-4D60-8D29-9A0DCDF75E18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B71DF-F9DD-4957-8056-173D24BF3BA1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16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1"/>
            </a:lvl1pPr>
            <a:lvl2pPr marL="45771" indent="0">
              <a:buNone/>
              <a:defRPr sz="281"/>
            </a:lvl2pPr>
            <a:lvl3pPr marL="91541" indent="0">
              <a:buNone/>
              <a:defRPr sz="241"/>
            </a:lvl3pPr>
            <a:lvl4pPr marL="137312" indent="0">
              <a:buNone/>
              <a:defRPr sz="200"/>
            </a:lvl4pPr>
            <a:lvl5pPr marL="183082" indent="0">
              <a:buNone/>
              <a:defRPr sz="200"/>
            </a:lvl5pPr>
            <a:lvl6pPr marL="228852" indent="0">
              <a:buNone/>
              <a:defRPr sz="200"/>
            </a:lvl6pPr>
            <a:lvl7pPr marL="274623" indent="0">
              <a:buNone/>
              <a:defRPr sz="200"/>
            </a:lvl7pPr>
            <a:lvl8pPr marL="320393" indent="0">
              <a:buNone/>
              <a:defRPr sz="200"/>
            </a:lvl8pPr>
            <a:lvl9pPr marL="366164" indent="0">
              <a:buNone/>
              <a:defRPr sz="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"/>
            </a:lvl1pPr>
            <a:lvl2pPr marL="45771" indent="0">
              <a:buNone/>
              <a:defRPr sz="121"/>
            </a:lvl2pPr>
            <a:lvl3pPr marL="91541" indent="0">
              <a:buNone/>
              <a:defRPr sz="100"/>
            </a:lvl3pPr>
            <a:lvl4pPr marL="137312" indent="0">
              <a:buNone/>
              <a:defRPr sz="100"/>
            </a:lvl4pPr>
            <a:lvl5pPr marL="183082" indent="0">
              <a:buNone/>
              <a:defRPr sz="100"/>
            </a:lvl5pPr>
            <a:lvl6pPr marL="228852" indent="0">
              <a:buNone/>
              <a:defRPr sz="100"/>
            </a:lvl6pPr>
            <a:lvl7pPr marL="274623" indent="0">
              <a:buNone/>
              <a:defRPr sz="100"/>
            </a:lvl7pPr>
            <a:lvl8pPr marL="320393" indent="0">
              <a:buNone/>
              <a:defRPr sz="100"/>
            </a:lvl8pPr>
            <a:lvl9pPr marL="366164" indent="0">
              <a:buNone/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5129-C9A5-4CB5-A104-0AE5E7FC7D1B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296AE5-7D71-4728-9BAB-85FE48FC1CAA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4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541" eaLnBrk="1" fontAlgn="auto" hangingPunct="1">
              <a:spcBef>
                <a:spcPts val="0"/>
              </a:spcBef>
              <a:spcAft>
                <a:spcPts val="0"/>
              </a:spcAft>
              <a:defRPr sz="121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6FFD1-60B3-4A85-8DBA-1B46DECAE7DD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541" eaLnBrk="1" fontAlgn="auto" hangingPunct="1">
              <a:spcBef>
                <a:spcPts val="0"/>
              </a:spcBef>
              <a:spcAft>
                <a:spcPts val="0"/>
              </a:spcAft>
              <a:defRPr sz="121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541" eaLnBrk="1" fontAlgn="auto" hangingPunct="1">
              <a:spcBef>
                <a:spcPts val="0"/>
              </a:spcBef>
              <a:spcAft>
                <a:spcPts val="0"/>
              </a:spcAft>
              <a:defRPr sz="121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90F2D-8042-4B9F-9CD9-FC6FA054E4BC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02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88900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2pPr>
      <a:lvl3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3pPr>
      <a:lvl4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61028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6pPr>
      <a:lvl7pPr marL="122055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7pPr>
      <a:lvl8pPr marL="183082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8pPr>
      <a:lvl9pPr marL="244109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163" indent="-30163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1438" indent="-2540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25" indent="-1905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7163" indent="-1905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13" indent="-1905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8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09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7pPr>
      <a:lvl8pPr marL="343280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8pPr>
      <a:lvl9pPr marL="389050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1pPr>
      <a:lvl2pPr marL="45771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2pPr>
      <a:lvl3pPr marL="91541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3pPr>
      <a:lvl4pPr marL="137312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4pPr>
      <a:lvl5pPr marL="183082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5pPr>
      <a:lvl6pPr marL="228852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6pPr>
      <a:lvl7pPr marL="274623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7pPr>
      <a:lvl8pPr marL="320393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8pPr>
      <a:lvl9pPr marL="366164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CFB7-71DD-45E1-9CF1-5A7D13874532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427538" y="3246438"/>
            <a:ext cx="32861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553200"/>
          </a:xfrm>
        </p:spPr>
        <p:txBody>
          <a:bodyPr/>
          <a:lstStyle/>
          <a:p>
            <a:pPr defTabSz="91081" eaLnBrk="1" hangingPunct="1">
              <a:defRPr/>
            </a:pPr>
            <a:r>
              <a:rPr lang="vi-VN" altLang="en-US" sz="2800" b="1" dirty="0">
                <a:solidFill>
                  <a:schemeClr val="bg1"/>
                </a:solidFill>
              </a:rPr>
              <a:t>PHÒNG GIÁO DỤC VÀ ĐÀO TẠO </a:t>
            </a:r>
            <a:br>
              <a:rPr lang="vi-VN" altLang="en-US" sz="2800" b="1" dirty="0">
                <a:solidFill>
                  <a:schemeClr val="bg1"/>
                </a:solidFill>
              </a:rPr>
            </a:br>
            <a:r>
              <a:rPr lang="vi-VN" altLang="en-US" sz="2800" b="1" dirty="0">
                <a:solidFill>
                  <a:schemeClr val="bg1"/>
                </a:solidFill>
              </a:rPr>
              <a:t>         TRƯỜNG TIỂU </a:t>
            </a:r>
            <a:r>
              <a:rPr lang="vi-VN" altLang="en-US" sz="2800" b="1">
                <a:solidFill>
                  <a:schemeClr val="bg1"/>
                </a:solidFill>
              </a:rPr>
              <a:t>HỌC </a:t>
            </a:r>
            <a:r>
              <a:rPr lang="en-US" altLang="en-US" sz="2800" b="1" smtClean="0">
                <a:solidFill>
                  <a:schemeClr val="bg1"/>
                </a:solidFill>
              </a:rPr>
              <a:t>ÁI MỘ B</a:t>
            </a:r>
            <a:r>
              <a:rPr lang="vi-VN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vi-VN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vi-VN" altLang="en-US" sz="1575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vi-VN" altLang="en-US" sz="1575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vi-VN" alt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vi-VN" alt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vi-VN" altLang="en-US" sz="36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THỦ CÔNG LỚP 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3 </a:t>
            </a:r>
            <a:r>
              <a:rPr lang="vi-VN" altLang="en-US" sz="2700" b="1" u="sng" dirty="0">
                <a:solidFill>
                  <a:srgbClr val="FFFF00"/>
                </a:solidFill>
              </a:rPr>
              <a:t/>
            </a:r>
            <a:br>
              <a:rPr lang="vi-VN" altLang="en-US" sz="2700" b="1" u="sng" dirty="0">
                <a:solidFill>
                  <a:srgbClr val="FFFF00"/>
                </a:solidFill>
              </a:rPr>
            </a:br>
            <a:r>
              <a:rPr lang="vi-VN" altLang="en-US" sz="36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LÀM QUẠT GIẤY TRÒN(TIẾT 2)</a:t>
            </a:r>
            <a:r>
              <a:rPr lang="vi-VN" altLang="en-US" sz="2700" b="1" dirty="0">
                <a:solidFill>
                  <a:srgbClr val="FFFF00"/>
                </a:solidFill>
              </a:rPr>
              <a:t/>
            </a:r>
            <a:br>
              <a:rPr lang="vi-VN" altLang="en-US" sz="2700" b="1" dirty="0">
                <a:solidFill>
                  <a:srgbClr val="FFFF00"/>
                </a:solidFill>
              </a:rPr>
            </a:br>
            <a:endParaRPr lang="vi-VN" altLang="en-US" sz="36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7147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725839"/>
      </p:ext>
    </p:extLst>
  </p:cSld>
  <p:clrMapOvr>
    <a:masterClrMapping/>
  </p:clrMapOvr>
  <p:transition advTm="1110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0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629400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1524000"/>
            <a:ext cx="2209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. Bôi hồ và dán mép 2 tờ giấy đã gấp vào với nhau.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10400" y="914400"/>
            <a:ext cx="12954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DÁN HỒ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791200" y="1371600"/>
            <a:ext cx="1676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0" y="5791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H. 4B</a:t>
            </a:r>
          </a:p>
        </p:txBody>
      </p:sp>
    </p:spTree>
    <p:extLst>
      <p:ext uri="{BB962C8B-B14F-4D97-AF65-F5344CB8AC3E}">
        <p14:creationId xmlns:p14="http://schemas.microsoft.com/office/powerpoint/2010/main" val="1227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427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4419600" y="1600200"/>
          <a:ext cx="4470400" cy="3257574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4419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4343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4419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6096000" y="10810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-5400000">
            <a:off x="3740944" y="2820194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295400"/>
            <a:ext cx="3657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1. Lấy từng tờ giấy làm cán quạt gấp cuộn theo cạnh 16 ô  với nếp gấp rộng 1 ô cho đến hết tờ giấy. Bôi hồ vào mét gấp cuối và dán lại để được cán quạt.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3048000" y="5867400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3886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Text Box 162"/>
          <p:cNvSpPr txBox="1">
            <a:spLocks noChangeArrowheads="1"/>
          </p:cNvSpPr>
          <p:nvPr/>
        </p:nvSpPr>
        <p:spPr bwMode="auto">
          <a:xfrm>
            <a:off x="4343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56388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5181600" y="63150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2252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1" grpId="0" animBg="1"/>
      <p:bldP spid="8345" grpId="0" animBg="1"/>
      <p:bldP spid="8346" grpId="0"/>
      <p:bldP spid="8347" grpId="0"/>
      <p:bldP spid="7" grpId="0"/>
      <p:bldP spid="8351" grpId="0" animBg="1"/>
      <p:bldP spid="8352" grpId="0" animBg="1"/>
      <p:bldP spid="8355" grpId="0"/>
      <p:bldP spid="8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0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1" y="2286000"/>
            <a:ext cx="55967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2B039B"/>
                </a:solidFill>
                <a:latin typeface="Times New Roman" pitchFamily="18" charset="0"/>
              </a:rPr>
              <a:t>2.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Bôi hồ lên hai mép ngoài cùng của quạt và nửa cán quạt</a:t>
            </a:r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đó, lần lượt dán ép 2 cán quạt vào 2 mép ngoài cùng của quạt</a:t>
            </a: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 rot="2015731">
            <a:off x="6781800" y="2667000"/>
            <a:ext cx="381000" cy="533400"/>
            <a:chOff x="3792" y="1824"/>
            <a:chExt cx="240" cy="336"/>
          </a:xfrm>
        </p:grpSpPr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 flipV="1">
              <a:off x="3840" y="182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31"/>
            <p:cNvSpPr>
              <a:spLocks/>
            </p:cNvSpPr>
            <p:nvPr/>
          </p:nvSpPr>
          <p:spPr bwMode="auto">
            <a:xfrm>
              <a:off x="3792" y="1968"/>
              <a:ext cx="96" cy="192"/>
            </a:xfrm>
            <a:custGeom>
              <a:avLst/>
              <a:gdLst>
                <a:gd name="T0" fmla="*/ 14 w 56"/>
                <a:gd name="T1" fmla="*/ 192 h 240"/>
                <a:gd name="T2" fmla="*/ 14 w 56"/>
                <a:gd name="T3" fmla="*/ 115 h 240"/>
                <a:gd name="T4" fmla="*/ 96 w 56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40">
                  <a:moveTo>
                    <a:pt x="8" y="240"/>
                  </a:moveTo>
                  <a:cubicBezTo>
                    <a:pt x="4" y="212"/>
                    <a:pt x="0" y="184"/>
                    <a:pt x="8" y="144"/>
                  </a:cubicBezTo>
                  <a:cubicBezTo>
                    <a:pt x="16" y="104"/>
                    <a:pt x="48" y="24"/>
                    <a:pt x="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6934200" y="6019800"/>
            <a:ext cx="1524000" cy="609600"/>
            <a:chOff x="3792" y="3744"/>
            <a:chExt cx="960" cy="384"/>
          </a:xfrm>
        </p:grpSpPr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4128" y="384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H. 7</a:t>
              </a:r>
            </a:p>
          </p:txBody>
        </p:sp>
        <p:grpSp>
          <p:nvGrpSpPr>
            <p:cNvPr id="11274" name="Group 35"/>
            <p:cNvGrpSpPr>
              <a:grpSpLocks/>
            </p:cNvGrpSpPr>
            <p:nvPr/>
          </p:nvGrpSpPr>
          <p:grpSpPr bwMode="auto">
            <a:xfrm>
              <a:off x="3792" y="3744"/>
              <a:ext cx="384" cy="168"/>
              <a:chOff x="3792" y="3744"/>
              <a:chExt cx="384" cy="168"/>
            </a:xfrm>
          </p:grpSpPr>
          <p:sp>
            <p:nvSpPr>
              <p:cNvPr id="11275" name="Line 32"/>
              <p:cNvSpPr>
                <a:spLocks noChangeShapeType="1"/>
              </p:cNvSpPr>
              <p:nvPr/>
            </p:nvSpPr>
            <p:spPr bwMode="auto">
              <a:xfrm flipV="1">
                <a:off x="3984" y="3840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34"/>
              <p:cNvSpPr>
                <a:spLocks/>
              </p:cNvSpPr>
              <p:nvPr/>
            </p:nvSpPr>
            <p:spPr bwMode="auto">
              <a:xfrm>
                <a:off x="3792" y="374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96 w 192"/>
                  <a:gd name="T3" fmla="*/ 144 h 168"/>
                  <a:gd name="T4" fmla="*/ 192 w 192"/>
                  <a:gd name="T5" fmla="*/ 14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68">
                    <a:moveTo>
                      <a:pt x="0" y="0"/>
                    </a:moveTo>
                    <a:cubicBezTo>
                      <a:pt x="32" y="60"/>
                      <a:pt x="64" y="120"/>
                      <a:pt x="96" y="144"/>
                    </a:cubicBezTo>
                    <a:cubicBezTo>
                      <a:pt x="128" y="168"/>
                      <a:pt x="176" y="144"/>
                      <a:pt x="192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1" name="Text Box 38"/>
          <p:cNvSpPr txBox="1">
            <a:spLocks noChangeArrowheads="1"/>
          </p:cNvSpPr>
          <p:nvPr/>
        </p:nvSpPr>
        <p:spPr bwMode="auto">
          <a:xfrm>
            <a:off x="7620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152400" y="2895600"/>
            <a:ext cx="342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2B039B"/>
                </a:solidFill>
              </a:rPr>
              <a:t>3.</a:t>
            </a:r>
            <a:r>
              <a:rPr lang="en-US" b="1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khi hồ khô mở 2 cán quạt theo chiều mũi tên để 2 cán quạt ép vào nhau, được chiếc quạt tròn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71133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8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" y="304800"/>
            <a:ext cx="9055443" cy="640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teacher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28800"/>
            <a:ext cx="3200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76225" y="228600"/>
            <a:ext cx="8610600" cy="6629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7444"/>
                <a:gd name="adj2" fmla="val 64287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TỐT !</a:t>
            </a:r>
          </a:p>
        </p:txBody>
      </p:sp>
      <p:pic>
        <p:nvPicPr>
          <p:cNvPr id="17413" name="Picture 5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9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381000"/>
            <a:ext cx="8686800" cy="8382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3200" b="1" kern="0" cap="none" dirty="0" err="1">
                <a:solidFill>
                  <a:srgbClr val="00B050"/>
                </a:solidFill>
                <a:effectLst/>
                <a:latin typeface="Arial"/>
              </a:rPr>
              <a:t>Thứ</a:t>
            </a:r>
            <a:r>
              <a:rPr lang="en-US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vi-VN" altLang="en-US" sz="3200" b="1" kern="0" cap="none" dirty="0" smtClean="0">
                <a:solidFill>
                  <a:srgbClr val="00B050"/>
                </a:solidFill>
                <a:effectLst/>
                <a:latin typeface="Arial"/>
              </a:rPr>
              <a:t>tư</a:t>
            </a:r>
            <a:r>
              <a:rPr lang="en-US" altLang="en-US" sz="3200" b="1" kern="0" cap="none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en-US" altLang="en-US" sz="3200" b="1" kern="0" cap="none" dirty="0" err="1">
                <a:solidFill>
                  <a:srgbClr val="00B050"/>
                </a:solidFill>
                <a:effectLst/>
                <a:latin typeface="Arial"/>
              </a:rPr>
              <a:t>ngày</a:t>
            </a:r>
            <a:r>
              <a:rPr lang="en-US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en-US" altLang="en-US" sz="3200" b="1" kern="0" cap="none" dirty="0" smtClean="0">
                <a:solidFill>
                  <a:srgbClr val="00B050"/>
                </a:solidFill>
                <a:effectLst/>
                <a:latin typeface="Arial"/>
              </a:rPr>
              <a:t>… </a:t>
            </a:r>
            <a:r>
              <a:rPr lang="en-US" altLang="en-US" sz="3200" b="1" kern="0" cap="none" dirty="0" err="1">
                <a:solidFill>
                  <a:srgbClr val="00B050"/>
                </a:solidFill>
                <a:effectLst/>
                <a:latin typeface="Arial"/>
              </a:rPr>
              <a:t>tháng</a:t>
            </a:r>
            <a:r>
              <a:rPr lang="en-US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en-US" altLang="en-US" sz="3200" b="1" kern="0" cap="none" dirty="0" smtClean="0">
                <a:solidFill>
                  <a:srgbClr val="00B050"/>
                </a:solidFill>
                <a:effectLst/>
                <a:latin typeface="Arial"/>
              </a:rPr>
              <a:t> </a:t>
            </a:r>
            <a:r>
              <a:rPr lang="en-US" altLang="en-US" sz="3200" b="1" kern="0" cap="none" dirty="0" err="1">
                <a:solidFill>
                  <a:srgbClr val="00B050"/>
                </a:solidFill>
                <a:effectLst/>
                <a:latin typeface="Arial"/>
              </a:rPr>
              <a:t>năm</a:t>
            </a:r>
            <a:r>
              <a:rPr lang="en-US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  <a:t> 20</a:t>
            </a:r>
            <a:r>
              <a:rPr lang="vi-VN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  <a:t>22</a:t>
            </a:r>
            <a:r>
              <a:rPr lang="en-US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  <a:t/>
            </a:r>
            <a:br>
              <a:rPr lang="en-US" altLang="en-US" sz="3200" b="1" kern="0" cap="none" dirty="0">
                <a:solidFill>
                  <a:srgbClr val="00B050"/>
                </a:solidFill>
                <a:effectLst/>
                <a:latin typeface="Arial"/>
              </a:rPr>
            </a:br>
            <a:r>
              <a:rPr lang="vi-VN" altLang="en-US" sz="2800" b="1" u="sng" kern="0" cap="none" dirty="0" smtClean="0">
                <a:solidFill>
                  <a:srgbClr val="00B050"/>
                </a:solidFill>
                <a:effectLst/>
                <a:latin typeface="Arial"/>
              </a:rPr>
              <a:t>Thủ công</a:t>
            </a:r>
            <a:br>
              <a:rPr lang="vi-VN" altLang="en-US" sz="2800" b="1" u="sng" kern="0" cap="none" dirty="0" smtClean="0">
                <a:solidFill>
                  <a:srgbClr val="00B050"/>
                </a:solidFill>
                <a:effectLst/>
                <a:latin typeface="Arial"/>
              </a:rPr>
            </a:br>
            <a:r>
              <a:rPr lang="vi-VN" altLang="en-US" sz="4000" b="1" kern="0" cap="none" dirty="0" smtClean="0">
                <a:solidFill>
                  <a:srgbClr val="FF0000"/>
                </a:solidFill>
                <a:effectLst/>
                <a:latin typeface="Arial"/>
              </a:rPr>
              <a:t>Làm quạt giấy tròn(Tiết 2)</a:t>
            </a:r>
            <a:endParaRPr lang="en-US" sz="4000" kern="0" cap="none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9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6488" y="21336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5080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600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3600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3600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76600" y="1676400"/>
            <a:ext cx="525780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Nhắc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kĩ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thuật</a:t>
            </a:r>
            <a:endParaRPr lang="en-US" sz="3600" i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612" y="3177028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A. CÁC BƯỚC THỰC HIỆN: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giấy</a:t>
            </a:r>
            <a:endParaRPr lang="en-US" sz="28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dán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quạt</a:t>
            </a:r>
            <a:endParaRPr lang="en-US" sz="28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cán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chỉnh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quạt</a:t>
            </a:r>
            <a:endParaRPr lang="en-US" sz="2800" b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01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9429" y="4086947"/>
            <a:ext cx="6157912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8796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 i="1" u="sng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3600" i="1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3600" i="1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69429" y="3200400"/>
            <a:ext cx="6161376" cy="70788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u="sng" dirty="0" smtClean="0">
                <a:solidFill>
                  <a:srgbClr val="2B039B"/>
                </a:solidFill>
                <a:latin typeface=".VnTime" pitchFamily="34" charset="0"/>
              </a:rPr>
              <a:t>*</a:t>
            </a:r>
            <a:r>
              <a:rPr lang="en-US" sz="3600" b="1" u="sng" dirty="0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 dirty="0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 dirty="0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u="sng" dirty="0" err="1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u="sng" dirty="0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600" b="1" dirty="0" smtClean="0">
              <a:solidFill>
                <a:srgbClr val="2B039B"/>
              </a:solidFill>
              <a:latin typeface=".VnTime" pitchFamily="34" charset="0"/>
            </a:endParaRPr>
          </a:p>
        </p:txBody>
      </p:sp>
      <p:sp>
        <p:nvSpPr>
          <p:cNvPr id="4099" name="Text Box 4040"/>
          <p:cNvSpPr txBox="1">
            <a:spLocks noChangeArrowheads="1"/>
          </p:cNvSpPr>
          <p:nvPr/>
        </p:nvSpPr>
        <p:spPr bwMode="auto">
          <a:xfrm>
            <a:off x="0" y="3581400"/>
            <a:ext cx="53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16 ô</a:t>
            </a:r>
          </a:p>
        </p:txBody>
      </p:sp>
      <p:sp>
        <p:nvSpPr>
          <p:cNvPr id="4100" name="Text Box 4044"/>
          <p:cNvSpPr txBox="1">
            <a:spLocks noChangeArrowheads="1"/>
          </p:cNvSpPr>
          <p:nvPr/>
        </p:nvSpPr>
        <p:spPr bwMode="auto">
          <a:xfrm>
            <a:off x="1828800" y="5486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(2 tờ)</a:t>
            </a:r>
          </a:p>
        </p:txBody>
      </p:sp>
      <p:grpSp>
        <p:nvGrpSpPr>
          <p:cNvPr id="4101" name="Group 4052"/>
          <p:cNvGrpSpPr>
            <a:grpSpLocks/>
          </p:cNvGrpSpPr>
          <p:nvPr/>
        </p:nvGrpSpPr>
        <p:grpSpPr bwMode="auto">
          <a:xfrm>
            <a:off x="304800" y="1371600"/>
            <a:ext cx="8610600" cy="4541838"/>
            <a:chOff x="240" y="1440"/>
            <a:chExt cx="5424" cy="2861"/>
          </a:xfrm>
        </p:grpSpPr>
        <p:sp>
          <p:nvSpPr>
            <p:cNvPr id="4102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3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4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5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6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7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8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9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0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1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2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3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4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5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6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7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8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9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0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1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2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3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4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5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6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7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8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9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0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1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2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3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4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5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6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7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8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9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0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1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2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3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4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5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6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7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8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9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0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1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2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3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4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5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6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7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8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9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0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1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2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3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4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5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6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7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8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9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0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1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2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3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4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5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6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7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8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9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0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1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2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3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4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5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6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7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8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9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0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1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2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3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4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5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6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7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8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9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0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1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2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3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4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5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6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7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8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9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0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1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2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3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4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5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6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7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8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9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0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1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2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3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4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5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6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7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8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9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0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1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2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3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4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5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6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7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8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9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0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1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2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3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4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5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6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7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8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9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0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1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2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3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4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5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6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7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8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9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0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1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2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3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4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5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6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7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8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9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0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1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2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3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4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5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6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7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8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9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0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1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2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3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4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5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6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7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8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9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0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1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2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3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4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5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6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7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8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9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0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1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2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3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4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5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6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7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8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9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0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1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2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3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4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5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6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7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8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9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0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1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2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3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4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5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6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7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8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9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0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1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2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3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4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5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6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7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8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9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0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1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2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3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4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5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6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7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8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9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0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1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2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3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4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5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6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7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8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9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0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1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2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3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4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5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6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7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8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9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0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1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2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3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4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5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6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7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8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9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0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1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2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3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4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5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6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7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8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9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0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1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2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3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4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5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6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7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8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9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0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1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2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3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4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5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6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7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8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9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0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1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2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3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4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5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6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7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8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9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0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1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2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3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4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5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6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7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8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9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0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1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2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3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4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5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6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7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8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9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0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1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2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3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4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5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6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7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8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9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0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1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2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3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4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5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6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7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8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9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0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1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2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3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4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5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6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7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8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9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0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1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2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3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4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5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6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7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8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9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0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1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2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3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4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5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6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7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8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9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0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1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2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3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4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5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6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7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8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9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0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1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2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6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7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8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9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0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1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2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3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4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5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6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7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8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9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0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1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2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3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4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5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6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7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8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9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0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1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2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3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4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5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6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7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8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9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0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1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2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3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4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5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6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7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8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9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0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1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2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3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4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5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6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7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8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9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0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1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2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3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4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5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6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7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8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9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0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1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2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3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4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5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6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7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8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9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0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1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2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3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4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5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6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7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8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9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0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1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2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3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4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5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6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7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8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9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0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1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2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3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4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5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6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7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8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9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0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1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2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3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4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5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6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7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8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9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0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1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2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3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4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5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6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7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8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9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0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1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2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3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4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5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6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7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8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9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0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1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2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3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4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5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6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7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8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9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0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1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2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3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4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5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6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7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8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9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0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1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2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3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4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5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6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7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8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9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0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1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2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3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4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5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6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7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8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9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0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1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2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3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4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5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6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7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8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9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0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1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2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3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4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5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6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7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24 ô</a:t>
              </a:r>
            </a:p>
          </p:txBody>
        </p:sp>
        <p:sp>
          <p:nvSpPr>
            <p:cNvPr id="4772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16 ô</a:t>
              </a:r>
            </a:p>
          </p:txBody>
        </p:sp>
        <p:sp>
          <p:nvSpPr>
            <p:cNvPr id="4775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12 ô</a:t>
              </a:r>
            </a:p>
          </p:txBody>
        </p:sp>
        <p:sp>
          <p:nvSpPr>
            <p:cNvPr id="4778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1.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Đặt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phía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1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5867400" y="990600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6781800" y="457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5943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7924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5486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4953000" y="3048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5562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6629400" y="617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5867400" y="5867400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/>
          </a:p>
        </p:txBody>
      </p:sp>
      <p:sp>
        <p:nvSpPr>
          <p:cNvPr id="5533" name="Rectangle 2470"/>
          <p:cNvSpPr>
            <a:spLocks noChangeArrowheads="1"/>
          </p:cNvSpPr>
          <p:nvPr/>
        </p:nvSpPr>
        <p:spPr bwMode="auto">
          <a:xfrm>
            <a:off x="838200" y="350838"/>
            <a:ext cx="49359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CC0000"/>
                </a:solidFill>
                <a:latin typeface="Times New Roman" pitchFamily="18" charset="0"/>
              </a:rPr>
              <a:t>BƯỚC 2: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Gấp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dán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quạt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933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5" grpId="0" animBg="1"/>
      <p:bldP spid="78236" grpId="0" animBg="1"/>
      <p:bldP spid="78237" grpId="0" animBg="1"/>
      <p:bldP spid="78238" grpId="0"/>
      <p:bldP spid="78239" grpId="0" animBg="1"/>
      <p:bldP spid="78241" grpId="0"/>
      <p:bldP spid="782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11270"/>
            <a:ext cx="4910138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u="sng" dirty="0">
                <a:solidFill>
                  <a:schemeClr val="accent2"/>
                </a:solidFill>
              </a:rPr>
              <a:t>*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10246" name="Picture 6" descr="IMG_0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15000" cy="2695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6" name="Picture 376" descr="IMG_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1588"/>
            <a:ext cx="5715000" cy="3046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8" name="Line 378"/>
          <p:cNvSpPr>
            <a:spLocks noChangeShapeType="1"/>
          </p:cNvSpPr>
          <p:nvPr/>
        </p:nvSpPr>
        <p:spPr bwMode="auto">
          <a:xfrm flipH="1">
            <a:off x="6324600" y="29718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743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Đặt tờ giấy đã gấp lên bàn. Sau đó gấp đôi để lấy dấu giữa.</a:t>
            </a:r>
          </a:p>
        </p:txBody>
      </p:sp>
      <p:sp>
        <p:nvSpPr>
          <p:cNvPr id="10622" name="Text Box 382"/>
          <p:cNvSpPr txBox="1">
            <a:spLocks noChangeArrowheads="1"/>
          </p:cNvSpPr>
          <p:nvPr/>
        </p:nvSpPr>
        <p:spPr bwMode="auto">
          <a:xfrm>
            <a:off x="2133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H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3399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855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" grpId="0" animBg="1"/>
      <p:bldP spid="102406" grpId="0"/>
      <p:bldP spid="106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G_0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696200" cy="4343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67200" y="4419600"/>
            <a:ext cx="1643399" cy="584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3200" b="1" dirty="0" smtClean="0">
                <a:solidFill>
                  <a:srgbClr val="FF0000"/>
                </a:solidFill>
              </a:rPr>
              <a:t>BÔI HỒ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638800" y="4724400"/>
            <a:ext cx="1143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638800" y="3810000"/>
            <a:ext cx="1066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3352800" y="38862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200400" y="4724400"/>
            <a:ext cx="1066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Để mặt màu của 2 tờ giấy vừa gấp ở cùng 1 phía, bôi hồ và dán 2 mép với nhau.</a:t>
            </a:r>
          </a:p>
        </p:txBody>
      </p:sp>
      <p:sp>
        <p:nvSpPr>
          <p:cNvPr id="7178" name="Text Box 22"/>
          <p:cNvSpPr txBox="1">
            <a:spLocks noChangeArrowheads="1"/>
          </p:cNvSpPr>
          <p:nvPr/>
        </p:nvSpPr>
        <p:spPr bwMode="auto">
          <a:xfrm>
            <a:off x="45720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0000"/>
                </a:solidFill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41505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024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IMG_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83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343400" y="2286000"/>
            <a:ext cx="1301959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2800" b="1" dirty="0" smtClean="0">
                <a:solidFill>
                  <a:srgbClr val="FF0000"/>
                </a:solidFill>
              </a:rPr>
              <a:t>Bôi hồ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505200" y="2819400"/>
            <a:ext cx="9906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334000" y="2819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3505200"/>
            <a:ext cx="1483098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2800" b="1" dirty="0" smtClean="0">
                <a:solidFill>
                  <a:srgbClr val="FF0000"/>
                </a:solidFill>
              </a:rPr>
              <a:t>Ép chặt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76800" y="4114800"/>
            <a:ext cx="609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Dùng chỉ buộc chặt vào nếp gấp giữa và bôi hồ lên mép gấp trong cùng, ép chặt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2667000" y="5943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H. 4A</a:t>
            </a:r>
          </a:p>
        </p:txBody>
      </p:sp>
    </p:spTree>
    <p:extLst>
      <p:ext uri="{BB962C8B-B14F-4D97-AF65-F5344CB8AC3E}">
        <p14:creationId xmlns:p14="http://schemas.microsoft.com/office/powerpoint/2010/main" val="30766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024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387</Words>
  <Application>Microsoft Office PowerPoint</Application>
  <PresentationFormat>On-screen Show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4_Office Theme</vt:lpstr>
      <vt:lpstr>Facet</vt:lpstr>
      <vt:lpstr>PHÒNG GIÁO DỤC VÀ ĐÀO TẠO           TRƯỜNG TIỂU HỌC ÁI MỘ B   THỦ CÔNG LỚP 3  LÀM QUẠT GIẤY TRÒN(TIẾT 2) </vt:lpstr>
      <vt:lpstr>Thứ tư ngày … tháng  năm 2022 Thủ công Làm quạt giấy tròn(Tiết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25</cp:revision>
  <dcterms:created xsi:type="dcterms:W3CDTF">2016-08-28T14:13:52Z</dcterms:created>
  <dcterms:modified xsi:type="dcterms:W3CDTF">2022-04-28T05:13:20Z</dcterms:modified>
</cp:coreProperties>
</file>