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7"/>
  </p:notesMasterIdLst>
  <p:sldIdLst>
    <p:sldId id="310" r:id="rId3"/>
    <p:sldId id="274" r:id="rId4"/>
    <p:sldId id="285" r:id="rId5"/>
    <p:sldId id="286" r:id="rId6"/>
    <p:sldId id="257" r:id="rId7"/>
    <p:sldId id="298" r:id="rId8"/>
    <p:sldId id="309" r:id="rId9"/>
    <p:sldId id="296" r:id="rId10"/>
    <p:sldId id="302" r:id="rId11"/>
    <p:sldId id="267" r:id="rId12"/>
    <p:sldId id="299" r:id="rId13"/>
    <p:sldId id="282" r:id="rId14"/>
    <p:sldId id="300" r:id="rId15"/>
    <p:sldId id="284"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4D"/>
    <a:srgbClr val="81DE5C"/>
    <a:srgbClr val="FEE37E"/>
    <a:srgbClr val="D5E575"/>
    <a:srgbClr val="C8DD4B"/>
    <a:srgbClr val="C1D82E"/>
    <a:srgbClr val="9DE555"/>
    <a:srgbClr val="CEE15D"/>
    <a:srgbClr val="FBB04A"/>
    <a:srgbClr val="81C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70" d="100"/>
          <a:sy n="70" d="100"/>
        </p:scale>
        <p:origin x="8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2CF77-EF66-463F-B3F8-7FE379FEC6CC}" type="datetimeFigureOut">
              <a:rPr lang="en-US" smtClean="0"/>
              <a:t>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32F41-D765-4ECD-8C78-21571DAE9EE0}" type="slidenum">
              <a:rPr lang="en-US" smtClean="0"/>
              <a:t>‹#›</a:t>
            </a:fld>
            <a:endParaRPr lang="en-US"/>
          </a:p>
        </p:txBody>
      </p:sp>
    </p:spTree>
    <p:extLst>
      <p:ext uri="{BB962C8B-B14F-4D97-AF65-F5344CB8AC3E}">
        <p14:creationId xmlns:p14="http://schemas.microsoft.com/office/powerpoint/2010/main" val="19422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414580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2051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1BEAE69E-E7AB-4A8E-AB2F-6E99B95249E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a:xfrm>
            <a:off x="838200" y="6356350"/>
            <a:ext cx="2743200" cy="365125"/>
          </a:xfrm>
          <a:prstGeom prst="rect">
            <a:avLst/>
          </a:prstGeom>
        </p:spPr>
        <p:txBody>
          <a:bodyPr/>
          <a:lstStyle/>
          <a:p>
            <a:fld id="{570635D2-1FD4-42FB-A3A0-B9DFEF7C7F90}" type="datetimeFigureOut">
              <a:rPr lang="en-US" smtClean="0"/>
              <a:t>2/19/2022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a:xfrm>
            <a:off x="8610600" y="6356350"/>
            <a:ext cx="2743200" cy="365125"/>
          </a:xfrm>
          <a:prstGeom prst="rect">
            <a:avLst/>
          </a:prstGeom>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8227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35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24B8BBD-A89F-4C03-8BF2-F84B38772531}" type="datetimeFigureOut">
              <a:rPr lang="en-US" smtClean="0"/>
              <a:t>2/19/2022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0293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a:xfrm>
            <a:off x="838200" y="6419854"/>
            <a:ext cx="2743200" cy="365125"/>
          </a:xfrm>
          <a:prstGeom prst="rect">
            <a:avLst/>
          </a:prstGeom>
        </p:spPr>
        <p:txBody>
          <a:bodyPr/>
          <a:lstStyle/>
          <a:p>
            <a:fld id="{13D0CE79-49FB-443D-BEF8-6B709DE8FD0C}" type="datetimeFigureOut">
              <a:rPr lang="zh-CN" altLang="en-US" smtClean="0"/>
              <a:t>2022/2/19</a:t>
            </a:fld>
            <a:endParaRPr lang="zh-CN" altLang="en-US"/>
          </a:p>
        </p:txBody>
      </p:sp>
      <p:sp>
        <p:nvSpPr>
          <p:cNvPr id="4" name="KSO_FT"/>
          <p:cNvSpPr>
            <a:spLocks noGrp="1"/>
          </p:cNvSpPr>
          <p:nvPr>
            <p:ph type="ftr" sz="quarter" idx="11"/>
          </p:nvPr>
        </p:nvSpPr>
        <p:spPr>
          <a:xfrm>
            <a:off x="4038600" y="6419854"/>
            <a:ext cx="4114800" cy="365125"/>
          </a:xfrm>
          <a:prstGeom prst="rect">
            <a:avLst/>
          </a:prstGeom>
        </p:spPr>
        <p:txBody>
          <a:bodyPr/>
          <a:lstStyle/>
          <a:p>
            <a:endParaRPr lang="zh-CN" altLang="en-US"/>
          </a:p>
        </p:txBody>
      </p:sp>
      <p:sp>
        <p:nvSpPr>
          <p:cNvPr id="5" name="KSO_FN"/>
          <p:cNvSpPr>
            <a:spLocks noGrp="1"/>
          </p:cNvSpPr>
          <p:nvPr>
            <p:ph type="sldNum" sz="quarter" idx="12"/>
          </p:nvPr>
        </p:nvSpPr>
        <p:spPr>
          <a:xfrm>
            <a:off x="8610600" y="6419854"/>
            <a:ext cx="2743200" cy="365125"/>
          </a:xfrm>
          <a:prstGeom prst="rect">
            <a:avLst/>
          </a:prstGeom>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28380230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2264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775" rtl="0" eaLnBrk="1" fontAlgn="base" latinLnBrk="0" hangingPunct="1">
              <a:lnSpc>
                <a:spcPct val="100000"/>
              </a:lnSpc>
              <a:spcBef>
                <a:spcPct val="0"/>
              </a:spcBef>
              <a:spcAft>
                <a:spcPct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7951653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23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4123788" cy="1338828"/>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3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111875"/>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 id="2147483661" r:id="rId11"/>
    <p:sldLayoutId id="2147483662" r:id="rId12"/>
    <p:sldLayoutId id="2147483663"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71000" b="-7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pPr defTabSz="866775" fontAlgn="base">
              <a:spcBef>
                <a:spcPct val="0"/>
              </a:spcBef>
              <a:spcAft>
                <a:spcPct val="0"/>
              </a:spcAft>
            </a:pPr>
            <a:fld id="{43A93E93-166D-47F5-9EF1-ACEABE24AEEA}" type="datetimeFigureOut">
              <a:rPr lang="zh-CN" altLang="en-US" smtClean="0">
                <a:solidFill>
                  <a:prstClr val="black">
                    <a:tint val="75000"/>
                  </a:prstClr>
                </a:solidFill>
              </a:rPr>
              <a:t>2022/2/19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pPr defTabSz="866775"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pPr defTabSz="866775" fontAlgn="base">
              <a:spcBef>
                <a:spcPct val="0"/>
              </a:spcBef>
              <a:spcAft>
                <a:spcPct val="0"/>
              </a:spcAft>
            </a:pPr>
            <a:fld id="{118D5ACA-62CA-46DB-AD6B-12EDD6D51A2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20556199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4.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1" i="0" u="none" strike="noStrike" kern="10" cap="none" spc="0" normalizeH="0" baseline="0" noProof="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a:ea typeface="+mn-ea"/>
              <a:cs typeface="Times New Roman"/>
            </a:endParaRPr>
          </a:p>
        </p:txBody>
      </p:sp>
      <p:sp>
        <p:nvSpPr>
          <p:cNvPr id="14348" name="WordArt 12"/>
          <p:cNvSpPr>
            <a:spLocks noChangeArrowheads="1" noChangeShapeType="1" noTextEdit="1"/>
          </p:cNvSpPr>
          <p:nvPr/>
        </p:nvSpPr>
        <p:spPr bwMode="auto">
          <a:xfrm>
            <a:off x="2909060" y="2785992"/>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ea typeface="+mn-ea"/>
                <a:cs typeface="Times New Roman" pitchFamily="18" charset="0"/>
              </a:rPr>
              <a:t>MÔN</a:t>
            </a:r>
            <a:r>
              <a:rPr kumimoji="0" lang="en-US" sz="3600" b="1" i="0" u="none" strike="noStrike" kern="10" cap="none" spc="0" normalizeH="0" baseline="0" noProof="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ea typeface="+mn-ea"/>
                <a:cs typeface="Times New Roman" pitchFamily="18" charset="0"/>
              </a:rPr>
              <a:t>: TỰ NHIÊN VÀ XÃ HỘI</a:t>
            </a:r>
            <a:endPar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ea typeface="+mn-ea"/>
              <a:cs typeface="Times New Roman" pitchFamily="18" charset="0"/>
            </a:endParaRP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TRƯỜNG TIỂU HỌC ÁI MỘ B</a:t>
            </a: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301319" y="4975745"/>
            <a:ext cx="1157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lang="en-US" sz="3600" b="1" dirty="0" err="1" smtClean="0">
                <a:solidFill>
                  <a:srgbClr val="7030A0"/>
                </a:solidFill>
                <a:cs typeface="Times New Roman" pitchFamily="18" charset="0"/>
              </a:rPr>
              <a:t>Ôn</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tập</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chủ</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đề</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Động</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vật</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và</a:t>
            </a:r>
            <a:r>
              <a:rPr lang="en-US" sz="3600" b="1" dirty="0" smtClean="0">
                <a:solidFill>
                  <a:srgbClr val="7030A0"/>
                </a:solidFill>
                <a:cs typeface="Times New Roman" pitchFamily="18" charset="0"/>
              </a:rPr>
              <a:t> </a:t>
            </a:r>
            <a:r>
              <a:rPr kumimoji="0" lang="vi-VN" sz="3600" b="1" i="0" u="none" strike="noStrike" kern="1200" cap="none" spc="0" normalizeH="0" baseline="0" noProof="0" smtClean="0">
                <a:ln>
                  <a:noFill/>
                </a:ln>
                <a:solidFill>
                  <a:srgbClr val="7030A0"/>
                </a:solidFill>
                <a:effectLst/>
                <a:uLnTx/>
                <a:uFillTx/>
                <a:latin typeface="Times New Roman" pitchFamily="18" charset="0"/>
                <a:ea typeface="+mn-ea"/>
                <a:cs typeface="Times New Roman" pitchFamily="18" charset="0"/>
              </a:rPr>
              <a:t>Thực vật.</a:t>
            </a:r>
            <a:endParaRPr kumimoji="0" lang="en-US" sz="36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
        <p:nvSpPr>
          <p:cNvPr id="2" name="Rectangle 1">
            <a:extLst>
              <a:ext uri="{FF2B5EF4-FFF2-40B4-BE49-F238E27FC236}">
                <a16:creationId xmlns:a16="http://schemas.microsoft.com/office/drawing/2014/main" id="{367CB727-4584-420C-B56E-94004AEF9AAE}"/>
              </a:ext>
            </a:extLst>
          </p:cNvPr>
          <p:cNvSpPr/>
          <p:nvPr/>
        </p:nvSpPr>
        <p:spPr>
          <a:xfrm>
            <a:off x="9688945" y="6419273"/>
            <a:ext cx="1699491"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41234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5">
            <a:extLst>
              <a:ext uri="{FF2B5EF4-FFF2-40B4-BE49-F238E27FC236}">
                <a16:creationId xmlns:a16="http://schemas.microsoft.com/office/drawing/2014/main" id="{5D4E1D68-C160-4555-B7BC-94928AF1B3C4}"/>
              </a:ext>
            </a:extLst>
          </p:cNvPr>
          <p:cNvGrpSpPr/>
          <p:nvPr/>
        </p:nvGrpSpPr>
        <p:grpSpPr>
          <a:xfrm>
            <a:off x="553792" y="367748"/>
            <a:ext cx="10985678" cy="6122504"/>
            <a:chOff x="1108212" y="367748"/>
            <a:chExt cx="9785074" cy="6122504"/>
          </a:xfrm>
        </p:grpSpPr>
        <p:pic>
          <p:nvPicPr>
            <p:cNvPr id="4" name="Picture 3">
              <a:extLst>
                <a:ext uri="{FF2B5EF4-FFF2-40B4-BE49-F238E27FC236}">
                  <a16:creationId xmlns:a16="http://schemas.microsoft.com/office/drawing/2014/main" id="{0C65D36F-FB17-438D-924A-73BFC6FDAB8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6896"/>
            <a:stretch/>
          </p:blipFill>
          <p:spPr>
            <a:xfrm>
              <a:off x="1108212" y="367748"/>
              <a:ext cx="9785074" cy="6122504"/>
            </a:xfrm>
            <a:prstGeom prst="rect">
              <a:avLst/>
            </a:prstGeom>
          </p:spPr>
        </p:pic>
        <p:sp>
          <p:nvSpPr>
            <p:cNvPr id="5" name="Speech Bubble: Rectangle with Corners Rounded 4">
              <a:extLst>
                <a:ext uri="{FF2B5EF4-FFF2-40B4-BE49-F238E27FC236}">
                  <a16:creationId xmlns:a16="http://schemas.microsoft.com/office/drawing/2014/main" id="{11619ACA-5C11-4F3E-9478-678ACAE200A0}"/>
                </a:ext>
              </a:extLst>
            </p:cNvPr>
            <p:cNvSpPr/>
            <p:nvPr/>
          </p:nvSpPr>
          <p:spPr>
            <a:xfrm>
              <a:off x="6374294" y="460513"/>
              <a:ext cx="2796209" cy="1093304"/>
            </a:xfrm>
            <a:prstGeom prst="wedgeRoundRectCallout">
              <a:avLst>
                <a:gd name="adj1" fmla="val -928"/>
                <a:gd name="adj2" fmla="val 7157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latin typeface="Times New Roman" pitchFamily="18" charset="0"/>
                  <a:cs typeface="Times New Roman" pitchFamily="18" charset="0"/>
                </a:rPr>
                <a:t>Hãy chung tay bảo vệ môi trường sống của thực vật và động vật!</a:t>
              </a:r>
            </a:p>
          </p:txBody>
        </p:sp>
      </p:grpSp>
    </p:spTree>
    <p:extLst>
      <p:ext uri="{BB962C8B-B14F-4D97-AF65-F5344CB8AC3E}">
        <p14:creationId xmlns:p14="http://schemas.microsoft.com/office/powerpoint/2010/main" val="13794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1262129"/>
            <a:ext cx="11973059" cy="5078313"/>
          </a:xfrm>
          <a:prstGeom prst="rect">
            <a:avLst/>
          </a:prstGeom>
        </p:spPr>
        <p:txBody>
          <a:bodyPr wrap="square">
            <a:spAutoFit/>
          </a:bodyPr>
          <a:lstStyle/>
          <a:p>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Con người, động vật </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duy trì sự sống bằng cách phụ thuộc vào môi trường. Thế nhưng sự thay đổi đang diễn ra quá nhanh, đe dọa sự sinh tồn của một số loài khiến chúng có nguy cơ tuyệt chủng.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Trái đất nóng lên, khí nhà kính, phá rừng, ô nhiễm đại dương, không khí, đất là những yếu tố đều làm tổn hại đến môi trường.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Do vậy, vì lợi ích của chính mình, bạn hãy nâng cao nhận thức, quan tâm và có trách nhiệm hơn đến việc bảo vệ động 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vi-VN" sz="3600" dirty="0">
                <a:latin typeface="Times New Roman" pitchFamily="18" charset="0"/>
                <a:cs typeface="Times New Roman" pitchFamily="18" charset="0"/>
              </a:rPr>
              <a:t> và môi trường.</a:t>
            </a:r>
            <a:endParaRPr lang="en-US" sz="36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4" y="90153"/>
            <a:ext cx="1608794" cy="1262129"/>
          </a:xfrm>
          <a:prstGeom prst="rect">
            <a:avLst/>
          </a:prstGeom>
        </p:spPr>
      </p:pic>
      <p:sp>
        <p:nvSpPr>
          <p:cNvPr id="3" name="Cloud 2"/>
          <p:cNvSpPr/>
          <p:nvPr/>
        </p:nvSpPr>
        <p:spPr>
          <a:xfrm>
            <a:off x="3124200" y="90154"/>
            <a:ext cx="6197600" cy="117197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latin typeface="Times New Roman" pitchFamily="18" charset="0"/>
                <a:cs typeface="Times New Roman" pitchFamily="18" charset="0"/>
              </a:rPr>
              <a:t>Hãy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ghi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nhớ</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43242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5326" y="1230203"/>
            <a:ext cx="4988319"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3874915" y="2600513"/>
            <a:ext cx="54680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a:ln>
                  <a:noFill/>
                </a:ln>
                <a:solidFill>
                  <a:srgbClr val="ED81A1"/>
                </a:solidFill>
                <a:effectLst/>
                <a:uLnTx/>
                <a:uFillTx/>
                <a:latin typeface="Times New Roman" pitchFamily="18" charset="0"/>
                <a:ea typeface="Microsoft YaHei" panose="020B0503020204020204" charset="-122"/>
                <a:cs typeface="Times New Roman" pitchFamily="18" charset="0"/>
              </a:rPr>
              <a:t>VẬN</a:t>
            </a:r>
            <a:r>
              <a:rPr kumimoji="0" lang="en-US" altLang="zh-CN" sz="4800" b="1" i="0" u="none" strike="noStrike" kern="1200" cap="none" spc="300" normalizeH="0" noProof="0">
                <a:ln>
                  <a:noFill/>
                </a:ln>
                <a:solidFill>
                  <a:srgbClr val="ED81A1"/>
                </a:solidFill>
                <a:effectLst/>
                <a:uLnTx/>
                <a:uFillTx/>
                <a:latin typeface="Times New Roman" pitchFamily="18" charset="0"/>
                <a:ea typeface="Microsoft YaHei" panose="020B0503020204020204" charset="-122"/>
                <a:cs typeface="Times New Roman" pitchFamily="18" charset="0"/>
              </a:rPr>
              <a:t> DỤNG TRẢI NGHIỆM</a:t>
            </a:r>
            <a:endParaRPr kumimoji="0" lang="zh-CN" altLang="en-US" b="1" i="0" u="none" strike="noStrike" kern="1200" cap="none" spc="300" normalizeH="0" baseline="0" noProof="0" dirty="0">
              <a:ln>
                <a:noFill/>
              </a:ln>
              <a:solidFill>
                <a:srgbClr val="ED81A1"/>
              </a:solidFill>
              <a:effectLst/>
              <a:uLnTx/>
              <a:uFillTx/>
              <a:latin typeface="Times New Roman" pitchFamily="18" charset="0"/>
              <a:ea typeface="Microsoft YaHei" panose="020B0503020204020204" charset="-122"/>
              <a:cs typeface="Times New Roman" pitchFamily="18" charset="0"/>
            </a:endParaRPr>
          </a:p>
        </p:txBody>
      </p:sp>
    </p:spTree>
    <p:extLst>
      <p:ext uri="{BB962C8B-B14F-4D97-AF65-F5344CB8AC3E}">
        <p14:creationId xmlns:p14="http://schemas.microsoft.com/office/powerpoint/2010/main" val="181012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2000" b="-12000"/>
          </a:stretch>
        </a:blipFill>
        <a:effectLst/>
      </p:bgPr>
    </p:bg>
    <p:spTree>
      <p:nvGrpSpPr>
        <p:cNvPr id="1" name=""/>
        <p:cNvGrpSpPr/>
        <p:nvPr/>
      </p:nvGrpSpPr>
      <p:grpSpPr>
        <a:xfrm>
          <a:off x="0" y="0"/>
          <a:ext cx="0" cy="0"/>
          <a:chOff x="0" y="0"/>
          <a:chExt cx="0" cy="0"/>
        </a:xfrm>
      </p:grpSpPr>
      <p:sp>
        <p:nvSpPr>
          <p:cNvPr id="4" name="Oval 3"/>
          <p:cNvSpPr/>
          <p:nvPr/>
        </p:nvSpPr>
        <p:spPr>
          <a:xfrm>
            <a:off x="1687133" y="318862"/>
            <a:ext cx="4180156" cy="1132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5050718" y="447990"/>
            <a:ext cx="6254857" cy="3609397"/>
            <a:chOff x="2820988" y="2409825"/>
            <a:chExt cx="2870200" cy="2687639"/>
          </a:xfrm>
        </p:grpSpPr>
        <p:cxnSp>
          <p:nvCxnSpPr>
            <p:cNvPr id="18" name="MH_Other_1"/>
            <p:cNvCxnSpPr>
              <a:endCxn id="21" idx="2"/>
            </p:cNvCxnSpPr>
            <p:nvPr>
              <p:custDataLst>
                <p:tags r:id="rId2"/>
              </p:custDataLst>
            </p:nvPr>
          </p:nvCxnSpPr>
          <p:spPr bwMode="auto">
            <a:xfrm flipV="1">
              <a:off x="3252789" y="2573339"/>
              <a:ext cx="1239837" cy="1006475"/>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19" name="MH_Other_2"/>
            <p:cNvCxnSpPr>
              <a:stCxn id="21" idx="6"/>
            </p:cNvCxnSpPr>
            <p:nvPr>
              <p:custDataLst>
                <p:tags r:id="rId3"/>
              </p:custDataLst>
            </p:nvPr>
          </p:nvCxnSpPr>
          <p:spPr bwMode="auto">
            <a:xfrm>
              <a:off x="4679951" y="2573339"/>
              <a:ext cx="517525" cy="827087"/>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20" name="MH_Other_3"/>
            <p:cNvSpPr/>
            <p:nvPr>
              <p:custDataLst>
                <p:tags r:id="rId4"/>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chemeClr val="tx1"/>
                </a:solidFill>
                <a:latin typeface="Arial" panose="020B0604020202020204" pitchFamily="34" charset="0"/>
              </a:endParaRPr>
            </a:p>
          </p:txBody>
        </p:sp>
        <p:sp>
          <p:nvSpPr>
            <p:cNvPr id="21" name="MH_Other_4"/>
            <p:cNvSpPr/>
            <p:nvPr>
              <p:custDataLst>
                <p:tags r:id="rId5"/>
              </p:custDataLst>
            </p:nvPr>
          </p:nvSpPr>
          <p:spPr bwMode="auto">
            <a:xfrm>
              <a:off x="4492626" y="2478088"/>
              <a:ext cx="187325" cy="18891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chemeClr val="tx1"/>
                </a:solidFill>
                <a:latin typeface="Arial" panose="020B0604020202020204" pitchFamily="34" charset="0"/>
              </a:endParaRPr>
            </a:p>
          </p:txBody>
        </p:sp>
        <p:sp>
          <p:nvSpPr>
            <p:cNvPr id="40" name="MH_Other_5"/>
            <p:cNvSpPr/>
            <p:nvPr>
              <p:custDataLst>
                <p:tags r:id="rId6"/>
              </p:custDataLst>
            </p:nvPr>
          </p:nvSpPr>
          <p:spPr bwMode="auto">
            <a:xfrm rot="21295192">
              <a:off x="2820988"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chemeClr val="tx1"/>
                </a:solidFill>
                <a:latin typeface="Arial" panose="020B0604020202020204" pitchFamily="34" charset="0"/>
              </a:endParaRPr>
            </a:p>
          </p:txBody>
        </p:sp>
        <p:sp>
          <p:nvSpPr>
            <p:cNvPr id="22" name="MH_SubTitle_1"/>
            <p:cNvSpPr/>
            <p:nvPr>
              <p:custDataLst>
                <p:tags r:id="rId7"/>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lnSpc>
                  <a:spcPct val="150000"/>
                </a:lnSpc>
                <a:buClr>
                  <a:srgbClr val="404040"/>
                </a:buClr>
                <a:buSzPts val="1600"/>
                <a:defRPr/>
              </a:pPr>
              <a:r>
                <a:rPr lang="zh-CN" altLang="en-US" sz="4000">
                  <a:solidFill>
                    <a:srgbClr val="0070C0"/>
                  </a:solidFill>
                  <a:latin typeface="+mj-lt"/>
                </a:rPr>
                <a:t> </a:t>
              </a:r>
              <a:r>
                <a:rPr lang="en-US" altLang="zh-CN" sz="4000">
                  <a:solidFill>
                    <a:srgbClr val="0070C0"/>
                  </a:solidFill>
                  <a:latin typeface="+mj-lt"/>
                </a:rPr>
                <a:t>Kể với người thân những điều mình đã học</a:t>
              </a:r>
              <a:r>
                <a:rPr lang="en-US" altLang="zh-CN" sz="1600">
                  <a:solidFill>
                    <a:srgbClr val="0070C0"/>
                  </a:solidFill>
                </a:rPr>
                <a:t>.</a:t>
              </a:r>
              <a:endParaRPr lang="zh-CN" altLang="en-US" dirty="0">
                <a:solidFill>
                  <a:srgbClr val="0070C0"/>
                </a:solidFill>
              </a:endParaRPr>
            </a:p>
          </p:txBody>
        </p:sp>
        <p:sp>
          <p:nvSpPr>
            <p:cNvPr id="23" name="MH_Other_6"/>
            <p:cNvSpPr/>
            <p:nvPr>
              <p:custDataLst>
                <p:tags r:id="rId8"/>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chemeClr val="tx1"/>
                </a:solidFill>
                <a:latin typeface="Arial" panose="020B0604020202020204" pitchFamily="34" charset="0"/>
              </a:endParaRPr>
            </a:p>
          </p:txBody>
        </p:sp>
        <p:sp>
          <p:nvSpPr>
            <p:cNvPr id="24" name="MH_Other_7"/>
            <p:cNvSpPr/>
            <p:nvPr>
              <p:custDataLst>
                <p:tags r:id="rId9"/>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chemeClr val="tx1"/>
                </a:solidFill>
                <a:latin typeface="Arial" panose="020B0604020202020204" pitchFamily="34" charset="0"/>
              </a:endParaRPr>
            </a:p>
          </p:txBody>
        </p:sp>
      </p:grpSp>
      <p:sp>
        <p:nvSpPr>
          <p:cNvPr id="12" name="标题 1"/>
          <p:cNvSpPr>
            <a:spLocks noGrp="1"/>
          </p:cNvSpPr>
          <p:nvPr>
            <p:ph type="title"/>
          </p:nvPr>
        </p:nvSpPr>
        <p:spPr>
          <a:xfrm>
            <a:off x="2124735" y="313127"/>
            <a:ext cx="3609403" cy="1289223"/>
          </a:xfrm>
        </p:spPr>
        <p:txBody>
          <a:bodyPr>
            <a:normAutofit/>
          </a:bodyPr>
          <a:lstStyle/>
          <a:p>
            <a:pPr rtl="0" eaLnBrk="1" fontAlgn="base" hangingPunct="1"/>
            <a:r>
              <a:rPr lang="en-US" altLang="zh-CN" sz="4800" b="1">
                <a:solidFill>
                  <a:schemeClr val="bg1"/>
                </a:solidFill>
                <a:latin typeface="Times New Roman" pitchFamily="18" charset="0"/>
                <a:ea typeface="+mn-ea"/>
                <a:cs typeface="Times New Roman" pitchFamily="18" charset="0"/>
                <a:sym typeface="+mn-lt"/>
              </a:rPr>
              <a:t>Định hướng</a:t>
            </a:r>
            <a:endParaRPr lang="zh-CN" altLang="en-US" sz="4800" b="1" dirty="0">
              <a:solidFill>
                <a:schemeClr val="bg1"/>
              </a:solidFill>
              <a:latin typeface="Times New Roman" pitchFamily="18" charset="0"/>
              <a:ea typeface="+mn-ea"/>
              <a:cs typeface="Times New Roman" pitchFamily="18" charset="0"/>
              <a:sym typeface="+mn-lt"/>
            </a:endParaRPr>
          </a:p>
        </p:txBody>
      </p:sp>
      <p:pic>
        <p:nvPicPr>
          <p:cNvPr id="14"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8498" y="4215539"/>
            <a:ext cx="7963501" cy="2490493"/>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9408" y="2597435"/>
            <a:ext cx="4919729" cy="3867759"/>
          </a:xfrm>
          <a:prstGeom prst="rect">
            <a:avLst/>
          </a:prstGeom>
        </p:spPr>
      </p:pic>
    </p:spTree>
    <p:custDataLst>
      <p:tags r:id="rId1"/>
    </p:custDataLst>
    <p:extLst>
      <p:ext uri="{BB962C8B-B14F-4D97-AF65-F5344CB8AC3E}">
        <p14:creationId xmlns:p14="http://schemas.microsoft.com/office/powerpoint/2010/main" val="3483145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spTree>
    <p:extLst>
      <p:ext uri="{BB962C8B-B14F-4D97-AF65-F5344CB8AC3E}">
        <p14:creationId xmlns:p14="http://schemas.microsoft.com/office/powerpoint/2010/main" val="38099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dirty="0" err="1">
                <a:latin typeface="HP001 4 hàng" panose="020B0603050302020204" pitchFamily="34" charset="0"/>
                <a:ea typeface="字魂17号-萌趣果冻体"/>
                <a:cs typeface="Times New Roman" panose="02020603050405020304" pitchFamily="18" charset="0"/>
              </a:rPr>
              <a:t>Xin</a:t>
            </a:r>
            <a:r>
              <a:rPr lang="en-US" altLang="zh-CN" sz="7200" b="1" dirty="0">
                <a:latin typeface="HP001 4 hàng" panose="020B0603050302020204" pitchFamily="34" charset="0"/>
                <a:ea typeface="字魂17号-萌趣果冻体"/>
                <a:cs typeface="Times New Roman" panose="02020603050405020304" pitchFamily="18" charset="0"/>
              </a:rPr>
              <a:t> </a:t>
            </a:r>
            <a:r>
              <a:rPr lang="en-US" altLang="zh-CN" sz="7200" b="1" dirty="0" err="1">
                <a:latin typeface="HP001 4 hàng" panose="020B0603050302020204" pitchFamily="34" charset="0"/>
                <a:ea typeface="字魂17号-萌趣果冻体"/>
                <a:cs typeface="Times New Roman" panose="02020603050405020304" pitchFamily="18" charset="0"/>
              </a:rPr>
              <a:t>chào</a:t>
            </a:r>
            <a:r>
              <a:rPr lang="en-US" altLang="zh-CN" sz="7200" b="1" dirty="0">
                <a:latin typeface="HP001 4 hàng" panose="020B0603050302020204" pitchFamily="34" charset="0"/>
                <a:ea typeface="字魂17号-萌趣果冻体"/>
                <a:cs typeface="Times New Roman" panose="02020603050405020304" pitchFamily="18" charset="0"/>
              </a:rPr>
              <a:t> </a:t>
            </a:r>
            <a:r>
              <a:rPr lang="en-US" altLang="zh-CN" sz="7200" b="1" dirty="0" err="1">
                <a:latin typeface="HP001 4 hàng" panose="020B0603050302020204" pitchFamily="34" charset="0"/>
                <a:ea typeface="字魂17号-萌趣果冻体"/>
                <a:cs typeface="Times New Roman" panose="02020603050405020304" pitchFamily="18" charset="0"/>
              </a:rPr>
              <a:t>tất</a:t>
            </a:r>
            <a:r>
              <a:rPr lang="en-US" altLang="zh-CN" sz="7200" b="1" dirty="0">
                <a:latin typeface="HP001 4 hàng" panose="020B0603050302020204" pitchFamily="34" charset="0"/>
                <a:ea typeface="字魂17号-萌趣果冻体"/>
                <a:cs typeface="Times New Roman" panose="02020603050405020304" pitchFamily="18" charset="0"/>
              </a:rPr>
              <a:t> </a:t>
            </a:r>
            <a:r>
              <a:rPr lang="en-US" altLang="zh-CN" sz="7200" b="1" dirty="0" err="1">
                <a:latin typeface="HP001 4 hàng" panose="020B0603050302020204" pitchFamily="34" charset="0"/>
                <a:ea typeface="字魂17号-萌趣果冻体"/>
                <a:cs typeface="Times New Roman" panose="02020603050405020304" pitchFamily="18" charset="0"/>
              </a:rPr>
              <a:t>cả</a:t>
            </a:r>
            <a:r>
              <a:rPr lang="en-US" altLang="zh-CN" sz="7200" b="1" dirty="0">
                <a:latin typeface="HP001 4 hàng" panose="020B0603050302020204" pitchFamily="34" charset="0"/>
                <a:ea typeface="字魂17号-萌趣果冻体"/>
                <a:cs typeface="Times New Roman" panose="02020603050405020304" pitchFamily="18" charset="0"/>
              </a:rPr>
              <a:t> </a:t>
            </a:r>
            <a:r>
              <a:rPr lang="en-US" altLang="zh-CN" sz="7200" b="1" dirty="0" err="1">
                <a:latin typeface="HP001 4 hàng" panose="020B0603050302020204" pitchFamily="34" charset="0"/>
                <a:ea typeface="字魂17号-萌趣果冻体"/>
                <a:cs typeface="Times New Roman" panose="02020603050405020304" pitchFamily="18" charset="0"/>
              </a:rPr>
              <a:t>các</a:t>
            </a:r>
            <a:r>
              <a:rPr lang="en-US" altLang="zh-CN" sz="7200" b="1" dirty="0">
                <a:latin typeface="HP001 4 hàng" panose="020B0603050302020204" pitchFamily="34" charset="0"/>
                <a:ea typeface="字魂17号-萌趣果冻体"/>
                <a:cs typeface="Times New Roman" panose="02020603050405020304" pitchFamily="18" charset="0"/>
              </a:rPr>
              <a:t> con!</a:t>
            </a:r>
            <a:endParaRPr lang="zh-CN" altLang="en-US" sz="7200" b="1" dirty="0">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2126742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60920" y="431364"/>
            <a:ext cx="12154182" cy="6368130"/>
          </a:xfrm>
          <a:prstGeom prst="rect">
            <a:avLst/>
          </a:prstGeom>
          <a:noFill/>
          <a:ln w="9525">
            <a:noFill/>
          </a:ln>
        </p:spPr>
      </p:pic>
      <p:sp>
        <p:nvSpPr>
          <p:cNvPr id="9222" name="文本框 9221"/>
          <p:cNvSpPr txBox="1"/>
          <p:nvPr/>
        </p:nvSpPr>
        <p:spPr>
          <a:xfrm>
            <a:off x="5368326" y="3376369"/>
            <a:ext cx="1455347" cy="682549"/>
          </a:xfrm>
          <a:prstGeom prst="rect">
            <a:avLst/>
          </a:prstGeom>
          <a:noFill/>
          <a:ln w="9525">
            <a:noFill/>
          </a:ln>
        </p:spPr>
        <p:txBody>
          <a:bodyPr wrap="square" lIns="66349" tIns="33174" rIns="66349" bIns="33174">
            <a:spAutoFit/>
          </a:bodyPr>
          <a:lstStyle/>
          <a:p>
            <a:pPr defTabSz="1088766">
              <a:spcBef>
                <a:spcPct val="50000"/>
              </a:spcBef>
            </a:pPr>
            <a:r>
              <a:rPr lang="en-US" altLang="zh-CN" sz="4000" b="1" dirty="0" err="1">
                <a:solidFill>
                  <a:srgbClr val="E4205D"/>
                </a:solidFill>
                <a:latin typeface="Times New Roman" pitchFamily="18" charset="0"/>
                <a:ea typeface="宋体" panose="02010600030101010101" pitchFamily="2" charset="-122"/>
                <a:cs typeface="Times New Roman" pitchFamily="18" charset="0"/>
              </a:rPr>
              <a:t>Tiết</a:t>
            </a:r>
            <a:r>
              <a:rPr lang="en-US" altLang="zh-CN" sz="4000" b="1" dirty="0">
                <a:solidFill>
                  <a:srgbClr val="E4205D"/>
                </a:solidFill>
                <a:latin typeface="Times New Roman" pitchFamily="18" charset="0"/>
                <a:ea typeface="宋体" panose="02010600030101010101" pitchFamily="2" charset="-122"/>
                <a:cs typeface="Times New Roman" pitchFamily="18" charset="0"/>
              </a:rPr>
              <a:t> 3</a:t>
            </a:r>
            <a:endParaRPr lang="zh-CN" altLang="en-US" sz="4000" b="1" dirty="0">
              <a:solidFill>
                <a:srgbClr val="E4205D"/>
              </a:solidFill>
              <a:latin typeface="Times New Roman" pitchFamily="18" charset="0"/>
              <a:ea typeface="宋体" panose="02010600030101010101" pitchFamily="2" charset="-122"/>
              <a:cs typeface="Times New Roman" pitchFamily="18" charset="0"/>
            </a:endParaRPr>
          </a:p>
        </p:txBody>
      </p:sp>
      <p:sp>
        <p:nvSpPr>
          <p:cNvPr id="2" name="Rectangle 1"/>
          <p:cNvSpPr/>
          <p:nvPr/>
        </p:nvSpPr>
        <p:spPr>
          <a:xfrm>
            <a:off x="1041795" y="271909"/>
            <a:ext cx="2886260" cy="1569660"/>
          </a:xfrm>
          <a:prstGeom prst="rect">
            <a:avLst/>
          </a:prstGeom>
        </p:spPr>
        <p:txBody>
          <a:bodyPr wrap="square">
            <a:spAutoFit/>
          </a:bodyPr>
          <a:lstStyle/>
          <a:p>
            <a:pPr algn="ctr"/>
            <a:r>
              <a:rPr lang="vi-VN" sz="4800" dirty="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BÀI 20</a:t>
            </a:r>
            <a:endParaRPr lang="en-US" sz="4800" dirty="0">
              <a:solidFill>
                <a:srgbClr val="FF0000"/>
              </a:solidFill>
              <a:effectLst>
                <a:outerShdw blurRad="50800" dist="38100" algn="l" rotWithShape="0">
                  <a:prstClr val="black">
                    <a:alpha val="40000"/>
                  </a:prstClr>
                </a:outerShdw>
              </a:effectLst>
              <a:latin typeface="Times New Roman" pitchFamily="18" charset="0"/>
              <a:cs typeface="Times New Roman" pitchFamily="18" charset="0"/>
            </a:endParaRPr>
          </a:p>
          <a:p>
            <a:pPr algn="ctr"/>
            <a:endParaRPr lang="vi-VN" sz="4800" dirty="0">
              <a:solidFill>
                <a:srgbClr val="FF0000"/>
              </a:solidFill>
              <a:effectLst>
                <a:outerShdw blurRad="50800" dist="38100" algn="l" rotWithShape="0">
                  <a:prstClr val="black">
                    <a:alpha val="40000"/>
                  </a:prstClr>
                </a:outerShdw>
              </a:effectLst>
              <a:latin typeface="Times New Roman" pitchFamily="18" charset="0"/>
              <a:cs typeface="Times New Roman" pitchFamily="18" charset="0"/>
            </a:endParaRPr>
          </a:p>
        </p:txBody>
      </p:sp>
      <p:sp>
        <p:nvSpPr>
          <p:cNvPr id="3" name="Rectangle 2"/>
          <p:cNvSpPr/>
          <p:nvPr/>
        </p:nvSpPr>
        <p:spPr>
          <a:xfrm>
            <a:off x="3928055" y="1570697"/>
            <a:ext cx="3835977" cy="1569660"/>
          </a:xfrm>
          <a:prstGeom prst="rect">
            <a:avLst/>
          </a:prstGeom>
        </p:spPr>
        <p:txBody>
          <a:bodyPr wrap="square">
            <a:spAutoFit/>
          </a:bodyPr>
          <a:lstStyle/>
          <a:p>
            <a:pPr algn="ctr"/>
            <a:r>
              <a:rPr lang="vi-VN" sz="3200" b="1" dirty="0">
                <a:solidFill>
                  <a:schemeClr val="accent6">
                    <a:lumMod val="75000"/>
                  </a:schemeClr>
                </a:solidFill>
                <a:latin typeface="Times New Roman" pitchFamily="18" charset="0"/>
                <a:cs typeface="Times New Roman" pitchFamily="18" charset="0"/>
              </a:rPr>
              <a:t>ÔN TẬP CHỦ ĐỀ </a:t>
            </a:r>
          </a:p>
          <a:p>
            <a:pPr algn="ctr"/>
            <a:r>
              <a:rPr lang="vi-VN" sz="3200" b="1" dirty="0">
                <a:solidFill>
                  <a:schemeClr val="accent6">
                    <a:lumMod val="75000"/>
                  </a:schemeClr>
                </a:solidFill>
                <a:latin typeface="Times New Roman" pitchFamily="18" charset="0"/>
                <a:cs typeface="Times New Roman" pitchFamily="18" charset="0"/>
              </a:rPr>
              <a:t>THỰC VẬT VÀ ĐỘNG VẬT</a:t>
            </a:r>
          </a:p>
        </p:txBody>
      </p:sp>
    </p:spTree>
    <p:extLst>
      <p:ext uri="{BB962C8B-B14F-4D97-AF65-F5344CB8AC3E}">
        <p14:creationId xmlns:p14="http://schemas.microsoft.com/office/powerpoint/2010/main" val="3721412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11267" descr="12"/>
          <p:cNvPicPr>
            <a:picLocks noChangeAspect="1"/>
          </p:cNvPicPr>
          <p:nvPr/>
        </p:nvPicPr>
        <p:blipFill>
          <a:blip r:embed="rId3"/>
          <a:stretch>
            <a:fillRect/>
          </a:stretch>
        </p:blipFill>
        <p:spPr>
          <a:xfrm>
            <a:off x="0" y="5782596"/>
            <a:ext cx="12192000" cy="1075404"/>
          </a:xfrm>
          <a:prstGeom prst="rect">
            <a:avLst/>
          </a:prstGeom>
          <a:noFill/>
          <a:ln w="9525">
            <a:noFill/>
          </a:ln>
        </p:spPr>
      </p:pic>
      <p:pic>
        <p:nvPicPr>
          <p:cNvPr id="11269" name="图片 11268" descr="24"/>
          <p:cNvPicPr>
            <a:picLocks noChangeAspect="1"/>
          </p:cNvPicPr>
          <p:nvPr/>
        </p:nvPicPr>
        <p:blipFill>
          <a:blip r:embed="rId4"/>
          <a:stretch>
            <a:fillRect/>
          </a:stretch>
        </p:blipFill>
        <p:spPr>
          <a:xfrm>
            <a:off x="4834684" y="515590"/>
            <a:ext cx="6682586" cy="526700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05980" y="4388936"/>
            <a:ext cx="5049142" cy="2469064"/>
          </a:xfrm>
          <a:prstGeom prst="rect">
            <a:avLst/>
          </a:prstGeom>
          <a:noFill/>
          <a:ln w="9525">
            <a:noFill/>
          </a:ln>
        </p:spPr>
      </p:pic>
      <p:sp>
        <p:nvSpPr>
          <p:cNvPr id="11271" name="文本框 11270"/>
          <p:cNvSpPr txBox="1"/>
          <p:nvPr/>
        </p:nvSpPr>
        <p:spPr>
          <a:xfrm>
            <a:off x="6792692" y="3149093"/>
            <a:ext cx="3999804" cy="836437"/>
          </a:xfrm>
          <a:prstGeom prst="rect">
            <a:avLst/>
          </a:prstGeom>
          <a:noFill/>
          <a:ln w="9525">
            <a:noFill/>
          </a:ln>
        </p:spPr>
        <p:txBody>
          <a:bodyPr wrap="square" lIns="66349" tIns="33174" rIns="66349" bIns="33174">
            <a:spAutoFit/>
          </a:bodyPr>
          <a:lstStyle/>
          <a:p>
            <a:pPr defTabSz="1088766">
              <a:spcBef>
                <a:spcPct val="50000"/>
              </a:spcBef>
            </a:pPr>
            <a:r>
              <a:rPr lang="en-US" altLang="zh-CN" sz="5000" b="1" dirty="0">
                <a:solidFill>
                  <a:srgbClr val="E4205D"/>
                </a:solidFill>
                <a:latin typeface="Arial" panose="020B0604020202020204" pitchFamily="34" charset="0"/>
                <a:ea typeface="宋体" panose="02010600030101010101" pitchFamily="2" charset="-122"/>
              </a:rPr>
              <a:t>KHỞI ĐỘNG</a:t>
            </a:r>
            <a:endParaRPr lang="zh-CN" altLang="en-US" sz="5000" b="1" dirty="0">
              <a:solidFill>
                <a:srgbClr val="E4205D"/>
              </a:solidFill>
              <a:latin typeface="Arial" panose="020B0604020202020204" pitchFamily="34" charset="0"/>
              <a:ea typeface="宋体" panose="02010600030101010101" pitchFamily="2" charset="-122"/>
            </a:endParaRPr>
          </a:p>
        </p:txBody>
      </p:sp>
      <p:pic>
        <p:nvPicPr>
          <p:cNvPr id="7" name="图片 7173" descr="19"/>
          <p:cNvPicPr>
            <a:picLocks noChangeAspect="1"/>
          </p:cNvPicPr>
          <p:nvPr/>
        </p:nvPicPr>
        <p:blipFill>
          <a:blip r:embed="rId6"/>
          <a:stretch>
            <a:fillRect/>
          </a:stretch>
        </p:blipFill>
        <p:spPr>
          <a:xfrm>
            <a:off x="294468" y="108488"/>
            <a:ext cx="4231036" cy="4528423"/>
          </a:xfrm>
          <a:prstGeom prst="rect">
            <a:avLst/>
          </a:prstGeom>
          <a:noFill/>
          <a:ln w="9525">
            <a:noFill/>
          </a:ln>
        </p:spPr>
      </p:pic>
    </p:spTree>
    <p:extLst>
      <p:ext uri="{BB962C8B-B14F-4D97-AF65-F5344CB8AC3E}">
        <p14:creationId xmlns:p14="http://schemas.microsoft.com/office/powerpoint/2010/main" val="454964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7" dur="50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1000" b="-71000"/>
          </a:stretch>
        </a:blipFill>
        <a:effectLst/>
      </p:bgPr>
    </p:bg>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1703388" y="5805488"/>
            <a:ext cx="8964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2800" b="0" i="0" u="none" strike="noStrike" kern="1200" cap="none" spc="0" normalizeH="0" baseline="0" noProof="0">
              <a:ln>
                <a:noFill/>
              </a:ln>
              <a:solidFill>
                <a:srgbClr val="0033CC"/>
              </a:solidFill>
              <a:effectLst/>
              <a:uLnTx/>
              <a:uFillTx/>
              <a:latin typeface="Arial" panose="020B0604020202020204" pitchFamily="34" charset="0"/>
              <a:ea typeface="+mn-ea"/>
              <a:cs typeface="+mn-cs"/>
            </a:endParaRPr>
          </a:p>
        </p:txBody>
      </p:sp>
      <p:sp>
        <p:nvSpPr>
          <p:cNvPr id="19" name="Rectangle 18"/>
          <p:cNvSpPr>
            <a:spLocks noChangeArrowheads="1"/>
          </p:cNvSpPr>
          <p:nvPr/>
        </p:nvSpPr>
        <p:spPr bwMode="auto">
          <a:xfrm>
            <a:off x="1703387" y="2980155"/>
            <a:ext cx="966852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800">
                <a:solidFill>
                  <a:srgbClr val="3333FF"/>
                </a:solidFill>
                <a:latin typeface="Times New Roman" panose="02020603050405020304" pitchFamily="18" charset="0"/>
                <a:cs typeface="Times New Roman" panose="02020603050405020304" pitchFamily="18" charset="0"/>
              </a:rPr>
              <a:t>ÔN TẬP CHỦ ĐỀ ĐỘNG VẬT VÀ THỰC VẬT</a:t>
            </a: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43F36373-EF76-439F-98E9-EB9191742A07}"/>
              </a:ext>
            </a:extLst>
          </p:cNvPr>
          <p:cNvSpPr>
            <a:spLocks noChangeArrowheads="1"/>
          </p:cNvSpPr>
          <p:nvPr/>
        </p:nvSpPr>
        <p:spPr bwMode="auto">
          <a:xfrm>
            <a:off x="2113624" y="1829340"/>
            <a:ext cx="914474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20 – TIẾT 3</a:t>
            </a: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7" y="5466952"/>
            <a:ext cx="1185863" cy="1003423"/>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 y="212032"/>
            <a:ext cx="11256792" cy="6204135"/>
          </a:xfrm>
          <a:prstGeom prst="rect">
            <a:avLst/>
          </a:prstGeom>
        </p:spPr>
      </p:pic>
      <p:pic>
        <p:nvPicPr>
          <p:cNvPr id="19" name="图片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52977" y="4633607"/>
            <a:ext cx="2313945" cy="2495308"/>
          </a:xfrm>
          <a:prstGeom prst="rect">
            <a:avLst/>
          </a:prstGeom>
        </p:spPr>
      </p:pic>
      <p:pic>
        <p:nvPicPr>
          <p:cNvPr id="20" name="图片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66787" y="5659878"/>
            <a:ext cx="1816256" cy="966300"/>
          </a:xfrm>
          <a:prstGeom prst="rect">
            <a:avLst/>
          </a:prstGeom>
        </p:spPr>
      </p:pic>
      <p:pic>
        <p:nvPicPr>
          <p:cNvPr id="21" name="图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236" y="-186319"/>
            <a:ext cx="3018536" cy="1817086"/>
          </a:xfrm>
          <a:prstGeom prst="rect">
            <a:avLst/>
          </a:prstGeom>
        </p:spPr>
      </p:pic>
      <p:sp>
        <p:nvSpPr>
          <p:cNvPr id="23" name="文本框 29"/>
          <p:cNvSpPr txBox="1"/>
          <p:nvPr/>
        </p:nvSpPr>
        <p:spPr>
          <a:xfrm>
            <a:off x="752478" y="2529269"/>
            <a:ext cx="10829922" cy="2308324"/>
          </a:xfrm>
          <a:prstGeom prst="rect">
            <a:avLst/>
          </a:prstGeom>
          <a:noFill/>
        </p:spPr>
        <p:txBody>
          <a:bodyPr wrap="square" rtlCol="0">
            <a:spAutoFit/>
          </a:bodyPr>
          <a:lstStyle/>
          <a:p>
            <a:pPr algn="ctr" fontAlgn="base"/>
            <a:r>
              <a:rPr lang="en-US" sz="4800" b="1" dirty="0">
                <a:solidFill>
                  <a:srgbClr val="00B050"/>
                </a:solidFill>
              </a:rPr>
              <a:t>5</a:t>
            </a:r>
            <a:r>
              <a:rPr lang="vi-VN" sz="4800" b="1" dirty="0">
                <a:solidFill>
                  <a:srgbClr val="00B050"/>
                </a:solidFill>
              </a:rPr>
              <a:t> CÁCH BẢO VỆ </a:t>
            </a:r>
            <a:endParaRPr lang="en-US" sz="4800" b="1" dirty="0">
              <a:solidFill>
                <a:srgbClr val="00B050"/>
              </a:solidFill>
            </a:endParaRPr>
          </a:p>
          <a:p>
            <a:pPr algn="ctr" fontAlgn="base"/>
            <a:r>
              <a:rPr lang="vi-VN" sz="4800" b="1" dirty="0">
                <a:solidFill>
                  <a:srgbClr val="00B050"/>
                </a:solidFill>
              </a:rPr>
              <a:t>MÔI TRƯỜNG SỐNG</a:t>
            </a:r>
            <a:r>
              <a:rPr lang="en-US" sz="4800" b="1" dirty="0">
                <a:solidFill>
                  <a:srgbClr val="00B050"/>
                </a:solidFill>
              </a:rPr>
              <a:t> CỦA CÁC LOÀI ĐỘNG VẬT VÀ THỰC VẬT ?</a:t>
            </a:r>
            <a:endParaRPr lang="vi-VN" sz="4800" b="1" dirty="0">
              <a:solidFill>
                <a:srgbClr val="00B050"/>
              </a:solidFill>
            </a:endParaRPr>
          </a:p>
        </p:txBody>
      </p:sp>
      <p:sp>
        <p:nvSpPr>
          <p:cNvPr id="22" name="Cloud 21"/>
          <p:cNvSpPr/>
          <p:nvPr/>
        </p:nvSpPr>
        <p:spPr>
          <a:xfrm>
            <a:off x="2966787" y="134590"/>
            <a:ext cx="5461596" cy="1631221"/>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2</a:t>
            </a:r>
          </a:p>
        </p:txBody>
      </p:sp>
    </p:spTree>
    <p:extLst>
      <p:ext uri="{BB962C8B-B14F-4D97-AF65-F5344CB8AC3E}">
        <p14:creationId xmlns:p14="http://schemas.microsoft.com/office/powerpoint/2010/main" val="414968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750" fill="hold"/>
                                        <p:tgtEl>
                                          <p:spTgt spid="11"/>
                                        </p:tgtEl>
                                        <p:attrNameLst>
                                          <p:attrName>ppt_w</p:attrName>
                                        </p:attrNameLst>
                                      </p:cBhvr>
                                      <p:tavLst>
                                        <p:tav tm="0">
                                          <p:val>
                                            <p:fltVal val="0"/>
                                          </p:val>
                                        </p:tav>
                                        <p:tav tm="100000">
                                          <p:val>
                                            <p:strVal val="#ppt_w"/>
                                          </p:val>
                                        </p:tav>
                                      </p:tavLst>
                                    </p:anim>
                                    <p:anim calcmode="lin" valueType="num">
                                      <p:cBhvr>
                                        <p:cTn id="52" dur="750" fill="hold"/>
                                        <p:tgtEl>
                                          <p:spTgt spid="11"/>
                                        </p:tgtEl>
                                        <p:attrNameLst>
                                          <p:attrName>ppt_h</p:attrName>
                                        </p:attrNameLst>
                                      </p:cBhvr>
                                      <p:tavLst>
                                        <p:tav tm="0">
                                          <p:val>
                                            <p:fltVal val="0"/>
                                          </p:val>
                                        </p:tav>
                                        <p:tav tm="100000">
                                          <p:val>
                                            <p:strVal val="#ppt_h"/>
                                          </p:val>
                                        </p:tav>
                                      </p:tavLst>
                                    </p:anim>
                                    <p:animEffect transition="in" filter="fade">
                                      <p:cBhvr>
                                        <p:cTn id="53" dur="750"/>
                                        <p:tgtEl>
                                          <p:spTgt spid="1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750" fill="hold"/>
                                        <p:tgtEl>
                                          <p:spTgt spid="16"/>
                                        </p:tgtEl>
                                        <p:attrNameLst>
                                          <p:attrName>ppt_w</p:attrName>
                                        </p:attrNameLst>
                                      </p:cBhvr>
                                      <p:tavLst>
                                        <p:tav tm="0">
                                          <p:val>
                                            <p:fltVal val="0"/>
                                          </p:val>
                                        </p:tav>
                                        <p:tav tm="100000">
                                          <p:val>
                                            <p:strVal val="#ppt_w"/>
                                          </p:val>
                                        </p:tav>
                                      </p:tavLst>
                                    </p:anim>
                                    <p:anim calcmode="lin" valueType="num">
                                      <p:cBhvr>
                                        <p:cTn id="62" dur="750" fill="hold"/>
                                        <p:tgtEl>
                                          <p:spTgt spid="16"/>
                                        </p:tgtEl>
                                        <p:attrNameLst>
                                          <p:attrName>ppt_h</p:attrName>
                                        </p:attrNameLst>
                                      </p:cBhvr>
                                      <p:tavLst>
                                        <p:tav tm="0">
                                          <p:val>
                                            <p:fltVal val="0"/>
                                          </p:val>
                                        </p:tav>
                                        <p:tav tm="100000">
                                          <p:val>
                                            <p:strVal val="#ppt_h"/>
                                          </p:val>
                                        </p:tav>
                                      </p:tavLst>
                                    </p:anim>
                                    <p:animEffect transition="in" filter="fade">
                                      <p:cBhvr>
                                        <p:cTn id="63" dur="750"/>
                                        <p:tgtEl>
                                          <p:spTgt spid="16"/>
                                        </p:tgtEl>
                                      </p:cBhvr>
                                    </p:animEffect>
                                  </p:childTnLst>
                                </p:cTn>
                              </p:par>
                            </p:childTnLst>
                          </p:cTn>
                        </p:par>
                        <p:par>
                          <p:cTn id="64" fill="hold">
                            <p:stCondLst>
                              <p:cond delay="1500"/>
                            </p:stCondLst>
                            <p:childTnLst>
                              <p:par>
                                <p:cTn id="65" presetID="2" presetClass="entr" presetSubtype="8"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0-#ppt_w/2"/>
                                          </p:val>
                                        </p:tav>
                                        <p:tav tm="100000">
                                          <p:val>
                                            <p:strVal val="#ppt_x"/>
                                          </p:val>
                                        </p:tav>
                                      </p:tavLst>
                                    </p:anim>
                                    <p:anim calcmode="lin" valueType="num">
                                      <p:cBhvr additive="base">
                                        <p:cTn id="68" dur="75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2250"/>
                            </p:stCondLst>
                            <p:childTnLst>
                              <p:par>
                                <p:cTn id="70" presetID="53" presetClass="entr" presetSubtype="16"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750"/>
                                        <p:tgtEl>
                                          <p:spTgt spid="23"/>
                                        </p:tgtEl>
                                      </p:cBhvr>
                                    </p:animEffect>
                                  </p:childTnLst>
                                </p:cTn>
                              </p:par>
                            </p:childTnLst>
                          </p:cTn>
                        </p:par>
                        <p:par>
                          <p:cTn id="79" fill="hold">
                            <p:stCondLst>
                              <p:cond delay="375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750" fill="hold"/>
                                        <p:tgtEl>
                                          <p:spTgt spid="20"/>
                                        </p:tgtEl>
                                        <p:attrNameLst>
                                          <p:attrName>ppt_w</p:attrName>
                                        </p:attrNameLst>
                                      </p:cBhvr>
                                      <p:tavLst>
                                        <p:tav tm="0">
                                          <p:val>
                                            <p:fltVal val="0"/>
                                          </p:val>
                                        </p:tav>
                                        <p:tav tm="100000">
                                          <p:val>
                                            <p:strVal val="#ppt_w"/>
                                          </p:val>
                                        </p:tav>
                                      </p:tavLst>
                                    </p:anim>
                                    <p:anim calcmode="lin" valueType="num">
                                      <p:cBhvr>
                                        <p:cTn id="83" dur="750" fill="hold"/>
                                        <p:tgtEl>
                                          <p:spTgt spid="20"/>
                                        </p:tgtEl>
                                        <p:attrNameLst>
                                          <p:attrName>ppt_h</p:attrName>
                                        </p:attrNameLst>
                                      </p:cBhvr>
                                      <p:tavLst>
                                        <p:tav tm="0">
                                          <p:val>
                                            <p:fltVal val="0"/>
                                          </p:val>
                                        </p:tav>
                                        <p:tav tm="100000">
                                          <p:val>
                                            <p:strVal val="#ppt_h"/>
                                          </p:val>
                                        </p:tav>
                                      </p:tavLst>
                                    </p:anim>
                                    <p:animEffect transition="in" filter="fade">
                                      <p:cBhvr>
                                        <p:cTn id="84" dur="750"/>
                                        <p:tgtEl>
                                          <p:spTgt spid="20"/>
                                        </p:tgtEl>
                                      </p:cBhvr>
                                    </p:animEffec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750" fill="hold"/>
                                        <p:tgtEl>
                                          <p:spTgt spid="19"/>
                                        </p:tgtEl>
                                        <p:attrNameLst>
                                          <p:attrName>ppt_w</p:attrName>
                                        </p:attrNameLst>
                                      </p:cBhvr>
                                      <p:tavLst>
                                        <p:tav tm="0">
                                          <p:val>
                                            <p:fltVal val="0"/>
                                          </p:val>
                                        </p:tav>
                                        <p:tav tm="100000">
                                          <p:val>
                                            <p:strVal val="#ppt_w"/>
                                          </p:val>
                                        </p:tav>
                                      </p:tavLst>
                                    </p:anim>
                                    <p:anim calcmode="lin" valueType="num">
                                      <p:cBhvr>
                                        <p:cTn id="88" dur="750" fill="hold"/>
                                        <p:tgtEl>
                                          <p:spTgt spid="19"/>
                                        </p:tgtEl>
                                        <p:attrNameLst>
                                          <p:attrName>ppt_h</p:attrName>
                                        </p:attrNameLst>
                                      </p:cBhvr>
                                      <p:tavLst>
                                        <p:tav tm="0">
                                          <p:val>
                                            <p:fltVal val="0"/>
                                          </p:val>
                                        </p:tav>
                                        <p:tav tm="100000">
                                          <p:val>
                                            <p:strVal val="#ppt_h"/>
                                          </p:val>
                                        </p:tav>
                                      </p:tavLst>
                                    </p:anim>
                                    <p:animEffect transition="in" filter="fade">
                                      <p:cBhvr>
                                        <p:cTn id="8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03200"/>
            <a:ext cx="12077700" cy="6565900"/>
          </a:xfrm>
        </p:spPr>
        <p:txBody>
          <a:bodyPr>
            <a:normAutofit lnSpcReduction="10000"/>
          </a:bodyPr>
          <a:lstStyle/>
          <a:p>
            <a:pPr marL="0" indent="0" fontAlgn="base">
              <a:buNone/>
            </a:pPr>
            <a:r>
              <a:rPr lang="vi-VN" b="1" dirty="0">
                <a:latin typeface="Times New Roman" pitchFamily="18" charset="0"/>
                <a:cs typeface="Times New Roman" pitchFamily="18" charset="0"/>
              </a:rPr>
              <a:t>1. Giữ gìn cây xanh</a:t>
            </a:r>
            <a:endParaRPr lang="vi-VN" dirty="0">
              <a:latin typeface="Times New Roman" pitchFamily="18" charset="0"/>
              <a:cs typeface="Times New Roman" pitchFamily="18" charset="0"/>
            </a:endParaRPr>
          </a:p>
          <a:p>
            <a:pPr marL="0" indent="0" fontAlgn="base">
              <a:buNone/>
            </a:pPr>
            <a:r>
              <a:rPr lang="vi-VN" b="1" dirty="0">
                <a:latin typeface="Times New Roman" pitchFamily="18" charset="0"/>
                <a:cs typeface="Times New Roman" pitchFamily="18" charset="0"/>
              </a:rPr>
              <a:t>2. Sử dụng các chất liệu từ thiên nhiên</a:t>
            </a:r>
            <a:endParaRPr lang="vi-VN" dirty="0">
              <a:latin typeface="Times New Roman" pitchFamily="18" charset="0"/>
              <a:cs typeface="Times New Roman" pitchFamily="18" charset="0"/>
            </a:endParaRPr>
          </a:p>
          <a:p>
            <a:pPr marL="0" indent="0" fontAlgn="base">
              <a:buNone/>
            </a:pPr>
            <a:r>
              <a:rPr lang="en-US" b="1" dirty="0">
                <a:latin typeface="Times New Roman" pitchFamily="18" charset="0"/>
                <a:cs typeface="Times New Roman" pitchFamily="18" charset="0"/>
              </a:rPr>
              <a:t>3</a:t>
            </a:r>
            <a:r>
              <a:rPr lang="vi-VN" b="1" dirty="0">
                <a:latin typeface="Times New Roman" pitchFamily="18" charset="0"/>
                <a:cs typeface="Times New Roman" pitchFamily="18" charset="0"/>
              </a:rPr>
              <a:t>. Nguyên tắc 3R (reduce, reuse, and recycle)</a:t>
            </a:r>
            <a:endParaRPr lang="vi-VN" dirty="0">
              <a:latin typeface="Times New Roman" pitchFamily="18" charset="0"/>
              <a:cs typeface="Times New Roman" pitchFamily="18" charset="0"/>
            </a:endParaRPr>
          </a:p>
          <a:p>
            <a:pPr marL="0" indent="0" fontAlgn="base">
              <a:buNone/>
            </a:pPr>
            <a:r>
              <a:rPr lang="vi-VN" dirty="0">
                <a:latin typeface="Times New Roman" pitchFamily="18" charset="0"/>
                <a:cs typeface="Times New Roman" pitchFamily="18" charset="0"/>
              </a:rPr>
              <a:t>Giảm sử dụng – tái sử dụng – sử dụng sản phẩm tái chế</a:t>
            </a:r>
            <a:endParaRPr lang="en-US" dirty="0">
              <a:latin typeface="Times New Roman" pitchFamily="18" charset="0"/>
              <a:cs typeface="Times New Roman" pitchFamily="18" charset="0"/>
            </a:endParaRPr>
          </a:p>
          <a:p>
            <a:pPr marL="0" indent="0" fontAlgn="base">
              <a:buNone/>
            </a:pPr>
            <a:r>
              <a:rPr lang="en-US" b="1" dirty="0">
                <a:latin typeface="Times New Roman" pitchFamily="18" charset="0"/>
                <a:cs typeface="Times New Roman" pitchFamily="18" charset="0"/>
              </a:rPr>
              <a:t>4</a:t>
            </a:r>
            <a:r>
              <a:rPr lang="vi-VN" b="1" dirty="0">
                <a:latin typeface="Times New Roman" pitchFamily="18" charset="0"/>
                <a:cs typeface="Times New Roman" pitchFamily="18" charset="0"/>
              </a:rPr>
              <a:t>. Giảm sử dụng túi nilông</a:t>
            </a:r>
            <a:endParaRPr lang="vi-VN" dirty="0">
              <a:latin typeface="Times New Roman" pitchFamily="18" charset="0"/>
              <a:cs typeface="Times New Roman" pitchFamily="18" charset="0"/>
            </a:endParaRPr>
          </a:p>
          <a:p>
            <a:pPr marL="0" indent="0" fontAlgn="base">
              <a:buNone/>
            </a:pPr>
            <a:r>
              <a:rPr lang="en-US" dirty="0">
                <a:latin typeface="Times New Roman" pitchFamily="18" charset="0"/>
                <a:cs typeface="Times New Roman" pitchFamily="18" charset="0"/>
              </a:rPr>
              <a:t>Đ</a:t>
            </a:r>
            <a:r>
              <a:rPr lang="vi-VN" dirty="0">
                <a:latin typeface="Times New Roman" pitchFamily="18" charset="0"/>
                <a:cs typeface="Times New Roman" pitchFamily="18" charset="0"/>
              </a:rPr>
              <a:t>ể sản xuất ra 100 triệu túi nhựa phải tiêu tốn 12 triệu thùng dầu hỏa (1 thùng tương đương với 158,9873 lít), vì vậy hãy sử dụng túi vải, giấy, các loại lá… để gói sản phẩm thay vì sử dụng loại túi này.</a:t>
            </a:r>
          </a:p>
          <a:p>
            <a:pPr marL="0" indent="0" fontAlgn="base">
              <a:buNone/>
            </a:pPr>
            <a:r>
              <a:rPr lang="en-US" b="1" dirty="0">
                <a:latin typeface="Times New Roman" pitchFamily="18" charset="0"/>
                <a:cs typeface="Times New Roman" pitchFamily="18" charset="0"/>
              </a:rPr>
              <a:t>5</a:t>
            </a:r>
            <a:r>
              <a:rPr lang="vi-VN" b="1" dirty="0">
                <a:latin typeface="Times New Roman" pitchFamily="18" charset="0"/>
                <a:cs typeface="Times New Roman" pitchFamily="18" charset="0"/>
              </a:rPr>
              <a:t>. Tận dụng ánh sáng mặt trời</a:t>
            </a:r>
            <a:endParaRPr lang="vi-VN" dirty="0">
              <a:latin typeface="Times New Roman" pitchFamily="18" charset="0"/>
              <a:cs typeface="Times New Roman" pitchFamily="18" charset="0"/>
            </a:endParaRPr>
          </a:p>
          <a:p>
            <a:pPr marL="0" indent="0" fontAlgn="base">
              <a:buNone/>
            </a:pPr>
            <a:r>
              <a:rPr lang="vi-VN" dirty="0">
                <a:latin typeface="Times New Roman" pitchFamily="18" charset="0"/>
                <a:cs typeface="Times New Roman" pitchFamily="18" charset="0"/>
              </a:rPr>
              <a:t>Tại sao bạn không mở tung cửa sổ ngôi nhà bạn bất cứ khi nào có thể để đón ánh sáng mặt trời thay vì sử dụng các loại đèn chiếu sáng</a:t>
            </a:r>
          </a:p>
          <a:p>
            <a:pPr marL="0" indent="0" fontAlgn="base">
              <a:buNone/>
            </a:pPr>
            <a:r>
              <a:rPr lang="en-US" b="1" dirty="0">
                <a:latin typeface="Times New Roman" pitchFamily="18" charset="0"/>
                <a:cs typeface="Times New Roman" pitchFamily="18" charset="0"/>
              </a:rPr>
              <a:t>6</a:t>
            </a:r>
            <a:r>
              <a:rPr lang="vi-VN"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bắt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loại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hiếm</a:t>
            </a:r>
            <a:endParaRPr lang="vi-VN" dirty="0">
              <a:latin typeface="Times New Roman" pitchFamily="18" charset="0"/>
              <a:cs typeface="Times New Roman" pitchFamily="18" charset="0"/>
            </a:endParaRPr>
          </a:p>
          <a:p>
            <a:pPr marL="0" indent="0" fontAlgn="base">
              <a:buNone/>
            </a:pPr>
            <a:r>
              <a:rPr lang="en-US" b="1" dirty="0">
                <a:latin typeface="Times New Roman" pitchFamily="18" charset="0"/>
                <a:cs typeface="Times New Roman" pitchFamily="18" charset="0"/>
              </a:rPr>
              <a:t>7</a:t>
            </a:r>
            <a:r>
              <a:rPr lang="vi-VN" b="1" dirty="0">
                <a:latin typeface="Times New Roman" pitchFamily="18" charset="0"/>
                <a:cs typeface="Times New Roman" pitchFamily="18" charset="0"/>
              </a:rPr>
              <a:t>. Nâng cao ý thức sống</a:t>
            </a:r>
            <a:endParaRPr lang="en-US" b="1" dirty="0">
              <a:latin typeface="Times New Roman" pitchFamily="18" charset="0"/>
              <a:cs typeface="Times New Roman" pitchFamily="18" charset="0"/>
            </a:endParaRPr>
          </a:p>
          <a:p>
            <a:pPr marL="0" indent="0" fontAlgn="base">
              <a:buNone/>
            </a:pPr>
            <a:r>
              <a:rPr lang="en-US" b="1"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8761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5"/>
            <a:ext cx="12192000" cy="4185390"/>
          </a:xfrm>
          <a:prstGeom prst="rect">
            <a:avLst/>
          </a:prstGeom>
          <a:ln>
            <a:noFill/>
          </a:ln>
          <a:effectLst>
            <a:softEdge rad="112500"/>
          </a:effectLst>
        </p:spPr>
      </p:pic>
      <p:sp>
        <p:nvSpPr>
          <p:cNvPr id="5" name="Cloud 4"/>
          <p:cNvSpPr/>
          <p:nvPr/>
        </p:nvSpPr>
        <p:spPr>
          <a:xfrm>
            <a:off x="2703444" y="3744885"/>
            <a:ext cx="9488556" cy="2683565"/>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6000" b="1" dirty="0" err="1">
                <a:latin typeface="Times New Roman" pitchFamily="18" charset="0"/>
                <a:cs typeface="Times New Roman" pitchFamily="18" charset="0"/>
              </a:rPr>
              <a:t>Thảo</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luận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nhóm</a:t>
            </a:r>
            <a:r>
              <a:rPr lang="en-US" sz="6000" b="1" dirty="0">
                <a:latin typeface="Times New Roman" pitchFamily="18" charset="0"/>
                <a:cs typeface="Times New Roman" pitchFamily="18" charset="0"/>
              </a:rPr>
              <a:t> 4</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415" b="89623" l="9664" r="89916">
                        <a14:foregroundMark x1="26050" y1="22170" x2="68487" y2="80660"/>
                        <a14:foregroundMark x1="45798" y1="77358" x2="45798" y2="77358"/>
                        <a14:foregroundMark x1="61765" y1="23113" x2="61765" y2="23113"/>
                        <a14:foregroundMark x1="51681" y1="14151" x2="37815" y2="17453"/>
                        <a14:foregroundMark x1="18067" y1="16509" x2="18067" y2="16509"/>
                        <a14:foregroundMark x1="18067" y1="13679" x2="70168" y2="8962"/>
                        <a14:foregroundMark x1="32773" y1="66509" x2="30672" y2="79717"/>
                        <a14:foregroundMark x1="42437" y1="74528" x2="42437" y2="7452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0332" y="3030623"/>
            <a:ext cx="4572001" cy="4072539"/>
          </a:xfrm>
          <a:prstGeom prst="rect">
            <a:avLst/>
          </a:prstGeom>
        </p:spPr>
      </p:pic>
    </p:spTree>
    <p:extLst>
      <p:ext uri="{BB962C8B-B14F-4D97-AF65-F5344CB8AC3E}">
        <p14:creationId xmlns:p14="http://schemas.microsoft.com/office/powerpoint/2010/main" val="234022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8000" y="762000"/>
            <a:ext cx="11188700" cy="1785104"/>
          </a:xfrm>
          <a:prstGeom prst="rect">
            <a:avLst/>
          </a:prstGeom>
        </p:spPr>
        <p:txBody>
          <a:bodyPr wrap="square">
            <a:spAutoFit/>
          </a:bodyPr>
          <a:lstStyle/>
          <a:p>
            <a:pPr algn="ctr"/>
            <a:r>
              <a:rPr lang="vi-VN" sz="6600" b="1" dirty="0">
                <a:solidFill>
                  <a:srgbClr val="00B050"/>
                </a:solidFill>
                <a:latin typeface="Times New Roman" pitchFamily="18" charset="0"/>
                <a:cs typeface="Times New Roman" pitchFamily="18" charset="0"/>
              </a:rPr>
              <a:t>“1 Phút Xanh” </a:t>
            </a:r>
            <a:endParaRPr lang="en-US" sz="6600" b="1" dirty="0">
              <a:solidFill>
                <a:srgbClr val="00B050"/>
              </a:solidFill>
              <a:latin typeface="Times New Roman" pitchFamily="18" charset="0"/>
              <a:cs typeface="Times New Roman" pitchFamily="18" charset="0"/>
            </a:endParaRPr>
          </a:p>
          <a:p>
            <a:pPr algn="ctr"/>
            <a:r>
              <a:rPr lang="vi-VN" sz="4400" b="1" dirty="0">
                <a:solidFill>
                  <a:schemeClr val="accent1">
                    <a:lumMod val="75000"/>
                  </a:schemeClr>
                </a:solidFill>
                <a:latin typeface="Times New Roman" pitchFamily="18" charset="0"/>
                <a:cs typeface="Times New Roman" pitchFamily="18" charset="0"/>
              </a:rPr>
              <a:t>vì một Việt Nam xanh và sạch hơn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0"/>
            <a:ext cx="2425700" cy="2425700"/>
          </a:xfrm>
          <a:prstGeom prst="ellipse">
            <a:avLst/>
          </a:prstGeom>
          <a:ln>
            <a:noFill/>
          </a:ln>
          <a:effectLst>
            <a:softEdge rad="112500"/>
          </a:effectLst>
        </p:spPr>
      </p:pic>
      <p:sp>
        <p:nvSpPr>
          <p:cNvPr id="7" name="Rectangle 6"/>
          <p:cNvSpPr/>
          <p:nvPr/>
        </p:nvSpPr>
        <p:spPr>
          <a:xfrm>
            <a:off x="1054100" y="2844800"/>
            <a:ext cx="10274300" cy="3251200"/>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a:solidFill>
                  <a:schemeClr val="tx1"/>
                </a:solidFill>
                <a:latin typeface="Times New Roman" pitchFamily="18" charset="0"/>
                <a:cs typeface="Times New Roman" pitchFamily="18" charset="0"/>
              </a:rPr>
              <a:t>VẼ SƠ ĐỒ TƯ DUY, HOẶC TRANH VỀ ĐỀ TÀI BẢO VỆ MÔI TRƯỜNG SỐNG CỦA THỰC VẬT VÀ ĐỘNG VẬT </a:t>
            </a:r>
          </a:p>
        </p:txBody>
      </p:sp>
    </p:spTree>
    <p:extLst>
      <p:ext uri="{BB962C8B-B14F-4D97-AF65-F5344CB8AC3E}">
        <p14:creationId xmlns:p14="http://schemas.microsoft.com/office/powerpoint/2010/main" val="30328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1009181032"/>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544</TotalTime>
  <Words>366</Words>
  <Application>Microsoft Office PowerPoint</Application>
  <PresentationFormat>Widescreen</PresentationFormat>
  <Paragraphs>46</Paragraphs>
  <Slides>14</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Microsoft YaHei</vt:lpstr>
      <vt:lpstr>SimSun</vt:lpstr>
      <vt:lpstr>SimSun</vt:lpstr>
      <vt:lpstr>Arial</vt:lpstr>
      <vt:lpstr>Calibri</vt:lpstr>
      <vt:lpstr>Calibri Light</vt:lpstr>
      <vt:lpstr>等线</vt:lpstr>
      <vt:lpstr>HP001 4 hàng</vt:lpstr>
      <vt:lpstr>Times New Roman</vt:lpstr>
      <vt:lpstr>UTM Avo</vt:lpstr>
      <vt:lpstr>UTM Cookies</vt:lpstr>
      <vt:lpstr>字魂17号-萌趣果冻体</vt:lpstr>
      <vt:lpstr>Office Theme</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43</cp:revision>
  <dcterms:created xsi:type="dcterms:W3CDTF">2021-06-11T08:12:41Z</dcterms:created>
  <dcterms:modified xsi:type="dcterms:W3CDTF">2022-02-19T10:23:41Z</dcterms:modified>
</cp:coreProperties>
</file>