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667" r:id="rId3"/>
  </p:sldMasterIdLst>
  <p:notesMasterIdLst>
    <p:notesMasterId r:id="rId16"/>
  </p:notesMasterIdLst>
  <p:sldIdLst>
    <p:sldId id="300" r:id="rId4"/>
    <p:sldId id="292" r:id="rId5"/>
    <p:sldId id="402" r:id="rId6"/>
    <p:sldId id="334" r:id="rId7"/>
    <p:sldId id="355" r:id="rId8"/>
    <p:sldId id="344" r:id="rId9"/>
    <p:sldId id="394" r:id="rId10"/>
    <p:sldId id="372" r:id="rId11"/>
    <p:sldId id="366" r:id="rId12"/>
    <p:sldId id="403" r:id="rId13"/>
    <p:sldId id="401" r:id="rId14"/>
    <p:sldId id="40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=""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E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87" autoAdjust="0"/>
    <p:restoredTop sz="77087" autoAdjust="0"/>
  </p:normalViewPr>
  <p:slideViewPr>
    <p:cSldViewPr snapToGrid="0">
      <p:cViewPr varScale="1">
        <p:scale>
          <a:sx n="56" d="100"/>
          <a:sy n="56" d="100"/>
        </p:scale>
        <p:origin x="-1032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11/09/2022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992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vi-VN" dirty="0"/>
              <a:t>Click on the picture to listen to the Alphabet song.</a:t>
            </a:r>
          </a:p>
          <a:p>
            <a:pPr marL="171450" indent="-171450">
              <a:buFontTx/>
              <a:buChar char="-"/>
            </a:pPr>
            <a:r>
              <a:rPr lang="vi-VN" dirty="0"/>
              <a:t>For the first time, the arrow icon automatically appears in group of two-three letters along with the music.</a:t>
            </a:r>
          </a:p>
          <a:p>
            <a:pPr marL="171450" indent="-171450">
              <a:buFontTx/>
              <a:buChar char="-"/>
            </a:pPr>
            <a:r>
              <a:rPr lang="vi-VN" dirty="0"/>
              <a:t>For the second time, guider has to point every single letter for students.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590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vi-VN" dirty="0"/>
              <a:t>Invite students to play roles.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253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762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vi-VN" dirty="0" smtClean="0"/>
              <a:t>divide </a:t>
            </a:r>
            <a:r>
              <a:rPr lang="vi-VN" dirty="0"/>
              <a:t>students into </a:t>
            </a:r>
            <a:r>
              <a:rPr lang="en-US" dirty="0" smtClean="0"/>
              <a:t>4 </a:t>
            </a:r>
            <a:r>
              <a:rPr lang="vi-VN" dirty="0" smtClean="0"/>
              <a:t>teams.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One S</a:t>
            </a:r>
            <a:r>
              <a:rPr lang="en-US" baseline="0" dirty="0" smtClean="0"/>
              <a:t> from each team comes to the front, face the class</a:t>
            </a:r>
            <a:endParaRPr lang="vi-VN" dirty="0"/>
          </a:p>
          <a:p>
            <a:pPr marL="171450" indent="-171450">
              <a:buFontTx/>
              <a:buChar char="-"/>
            </a:pPr>
            <a:r>
              <a:rPr lang="en-US" dirty="0" smtClean="0"/>
              <a:t>Show a name</a:t>
            </a:r>
            <a:r>
              <a:rPr lang="en-US" baseline="0" dirty="0" smtClean="0"/>
              <a:t> on the board, call a S to spell the name,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the four SS at the front write the name, who write correctly get one point, one more point for the fastest </a:t>
            </a:r>
            <a:endParaRPr lang="vi-VN" baseline="0" dirty="0"/>
          </a:p>
          <a:p>
            <a:pPr marL="0" indent="0">
              <a:buFontTx/>
              <a:buNone/>
            </a:pPr>
            <a:r>
              <a:rPr lang="en-US" dirty="0" smtClean="0"/>
              <a:t>-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614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vi-VN" baseline="0" dirty="0"/>
              <a:t>Click spin the spin the wheel.</a:t>
            </a:r>
          </a:p>
          <a:p>
            <a:pPr marL="171450" indent="-171450">
              <a:buFontTx/>
              <a:buChar char="-"/>
            </a:pPr>
            <a:r>
              <a:rPr lang="vi-VN" baseline="0" dirty="0"/>
              <a:t>Click the wheel to stop.</a:t>
            </a:r>
          </a:p>
          <a:p>
            <a:pPr marL="171450" indent="-171450">
              <a:buFontTx/>
              <a:buChar char="-"/>
            </a:pPr>
            <a:r>
              <a:rPr lang="vi-VN" baseline="0" dirty="0"/>
              <a:t>Click return SYMBOL to comeback to game.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801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9CC8B-C247-43FB-B854-A5EB953C39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7A35-8B49-4FAE-89DA-4DA3190164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982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9CC8B-C247-43FB-B854-A5EB953C39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7A35-8B49-4FAE-89DA-4DA3190164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88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9CC8B-C247-43FB-B854-A5EB953C39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7A35-8B49-4FAE-89DA-4DA3190164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96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9CC8B-C247-43FB-B854-A5EB953C39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7A35-8B49-4FAE-89DA-4DA3190164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2716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9CC8B-C247-43FB-B854-A5EB953C39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7A35-8B49-4FAE-89DA-4DA3190164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8738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9CC8B-C247-43FB-B854-A5EB953C39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7A35-8B49-4FAE-89DA-4DA3190164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687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9CC8B-C247-43FB-B854-A5EB953C39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7A35-8B49-4FAE-89DA-4DA3190164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444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D85F-69B0-49D3-B6CC-D8E7C27A12BF}" type="datetimeFigureOut">
              <a:rPr lang="en-US" smtClean="0"/>
              <a:t>11/09/2022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BB211-D7C7-4C5F-A012-29899AF51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310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2813412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1128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9CC8B-C247-43FB-B854-A5EB953C39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7A35-8B49-4FAE-89DA-4DA3190164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56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9CC8B-C247-43FB-B854-A5EB953C39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7A35-8B49-4FAE-89DA-4DA3190164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100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9CC8B-C247-43FB-B854-A5EB953C39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7A35-8B49-4FAE-89DA-4DA3190164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959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9CC8B-C247-43FB-B854-A5EB953C39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7A35-8B49-4FAE-89DA-4DA3190164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682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=""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=""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224837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1</a:t>
            </a:r>
            <a:r>
              <a:rPr lang="vi-VN" sz="1800" b="1" dirty="0">
                <a:solidFill>
                  <a:schemeClr val="bg1"/>
                </a:solidFill>
              </a:rPr>
              <a:t> MY FRIENDS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=""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1.</a:t>
            </a:r>
            <a:r>
              <a:rPr lang="vi-VN" sz="1800" b="1" baseline="0" dirty="0">
                <a:solidFill>
                  <a:schemeClr val="bg1"/>
                </a:solidFill>
              </a:rPr>
              <a:t>3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xmlns="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2336537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prstClr val="white"/>
                </a:solidFill>
              </a:rPr>
              <a:t>Unit </a:t>
            </a:r>
            <a:r>
              <a:rPr lang="vi-VN" b="1" dirty="0">
                <a:solidFill>
                  <a:prstClr val="white"/>
                </a:solidFill>
              </a:rPr>
              <a:t>1: MY FRIENDS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prstClr val="white"/>
                </a:solidFill>
              </a:rPr>
              <a:t>Tiếng</a:t>
            </a:r>
            <a:r>
              <a:rPr lang="en-US" sz="1400" dirty="0">
                <a:solidFill>
                  <a:prstClr val="white"/>
                </a:solidFill>
              </a:rPr>
              <a:t> Anh 3 </a:t>
            </a:r>
            <a:r>
              <a:rPr lang="en-US" sz="1400" dirty="0" err="1">
                <a:solidFill>
                  <a:prstClr val="white"/>
                </a:solidFill>
              </a:rPr>
              <a:t>i</a:t>
            </a:r>
            <a:r>
              <a:rPr lang="en-US" sz="1400" dirty="0">
                <a:solidFill>
                  <a:prstClr val="white"/>
                </a:solidFill>
              </a:rPr>
              <a:t>-Learn Smart Start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xmlns="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prstClr val="white"/>
                </a:solidFill>
              </a:rPr>
              <a:t>Lesson 1.1</a:t>
            </a:r>
          </a:p>
        </p:txBody>
      </p:sp>
    </p:spTree>
    <p:extLst>
      <p:ext uri="{BB962C8B-B14F-4D97-AF65-F5344CB8AC3E}">
        <p14:creationId xmlns:p14="http://schemas.microsoft.com/office/powerpoint/2010/main" val="3864620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9CC8B-C247-43FB-B854-A5EB953C39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37A35-8B49-4FAE-89DA-4DA3190164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248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duhome.com.vn/DHALesson?idGrade=3&amp;idSubject=1&amp;idSeries=119&amp;idTheme=1068&amp;IdLevel=2&amp;idThemeServer=69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0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1.gif"/><Relationship Id="rId5" Type="http://schemas.openxmlformats.org/officeDocument/2006/relationships/image" Target="../media/image26.png"/><Relationship Id="rId4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1: My friends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</a:t>
            </a:r>
            <a:r>
              <a:rPr lang="vi-VN" sz="4800" b="1" dirty="0">
                <a:solidFill>
                  <a:srgbClr val="00B050"/>
                </a:solidFill>
              </a:rPr>
              <a:t>1.3</a:t>
            </a:r>
            <a:endParaRPr lang="en-US" sz="4800" b="1" dirty="0">
              <a:solidFill>
                <a:srgbClr val="00B050"/>
              </a:solidFill>
            </a:endParaRP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</a:t>
            </a:r>
            <a:r>
              <a:rPr lang="vi-VN" sz="4800" b="1" dirty="0">
                <a:solidFill>
                  <a:srgbClr val="0070C0"/>
                </a:solidFill>
              </a:rPr>
              <a:t>12</a:t>
            </a:r>
            <a:endParaRPr lang="en-US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69564" y="580257"/>
            <a:ext cx="609551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spc="50" dirty="0" smtClean="0">
                <a:ln w="11430"/>
                <a:solidFill>
                  <a:srgbClr val="0070C0"/>
                </a:solidFill>
              </a:rPr>
              <a:t>Thursday</a:t>
            </a:r>
            <a:r>
              <a:rPr lang="en-US" sz="3200" spc="50" dirty="0">
                <a:ln w="11430"/>
                <a:solidFill>
                  <a:srgbClr val="0070C0"/>
                </a:solidFill>
              </a:rPr>
              <a:t>, September </a:t>
            </a:r>
            <a:r>
              <a:rPr lang="en-US" sz="3200" spc="50" dirty="0" smtClean="0">
                <a:ln w="11430"/>
                <a:solidFill>
                  <a:srgbClr val="0070C0"/>
                </a:solidFill>
              </a:rPr>
              <a:t>15</a:t>
            </a:r>
            <a:r>
              <a:rPr lang="en-US" sz="3200" spc="50" baseline="30000" dirty="0" smtClean="0">
                <a:ln w="11430"/>
                <a:solidFill>
                  <a:srgbClr val="0070C0"/>
                </a:solidFill>
              </a:rPr>
              <a:t>th</a:t>
            </a:r>
            <a:r>
              <a:rPr lang="en-US" sz="3200" spc="50" dirty="0" smtClean="0">
                <a:ln w="11430"/>
                <a:solidFill>
                  <a:srgbClr val="0070C0"/>
                </a:solidFill>
              </a:rPr>
              <a:t> </a:t>
            </a:r>
            <a:r>
              <a:rPr lang="en-US" sz="3200" spc="50" dirty="0">
                <a:ln w="11430"/>
                <a:solidFill>
                  <a:srgbClr val="0070C0"/>
                </a:solidFill>
              </a:rPr>
              <a:t>2022</a:t>
            </a:r>
          </a:p>
        </p:txBody>
      </p:sp>
      <p:sp>
        <p:nvSpPr>
          <p:cNvPr id="6" name="Rectangle 5"/>
          <p:cNvSpPr/>
          <p:nvPr/>
        </p:nvSpPr>
        <p:spPr>
          <a:xfrm>
            <a:off x="3980874" y="1266054"/>
            <a:ext cx="443724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</a:rPr>
              <a:t>Unit 1: My friends</a:t>
            </a:r>
            <a:endParaRPr lang="en-US" sz="3200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</a:endParaRPr>
          </a:p>
          <a:p>
            <a:pPr algn="ctr"/>
            <a:r>
              <a:rPr lang="en-US" sz="3200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</a:rPr>
              <a:t>Lesson </a:t>
            </a:r>
            <a:r>
              <a:rPr lang="en-US" sz="32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</a:rPr>
              <a:t>1.3 </a:t>
            </a:r>
            <a:r>
              <a:rPr lang="en-US" sz="3200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</a:rPr>
              <a:t>(page </a:t>
            </a:r>
            <a:r>
              <a:rPr lang="en-US" sz="32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</a:rPr>
              <a:t>11) </a:t>
            </a:r>
            <a:endParaRPr lang="en-US" sz="3200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7547" y="2712136"/>
            <a:ext cx="4710328" cy="107721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6600"/>
                </a:solidFill>
              </a:rPr>
              <a:t>My friend’s name is </a:t>
            </a:r>
            <a:r>
              <a:rPr lang="en-US" sz="3200" dirty="0" err="1" smtClean="0">
                <a:solidFill>
                  <a:srgbClr val="006600"/>
                </a:solidFill>
              </a:rPr>
              <a:t>Alfie</a:t>
            </a:r>
            <a:r>
              <a:rPr lang="en-US" sz="3200" dirty="0" smtClean="0">
                <a:solidFill>
                  <a:srgbClr val="006600"/>
                </a:solidFill>
              </a:rPr>
              <a:t>.</a:t>
            </a:r>
          </a:p>
          <a:p>
            <a:r>
              <a:rPr lang="en-US" sz="3200" dirty="0" smtClean="0">
                <a:solidFill>
                  <a:srgbClr val="006600"/>
                </a:solidFill>
              </a:rPr>
              <a:t>It’s A-L-F-I-E.</a:t>
            </a:r>
            <a:endParaRPr lang="en-US" sz="32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605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0698" y="573971"/>
            <a:ext cx="3621056" cy="55399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vi-VN" sz="3000" b="1" dirty="0">
                <a:latin typeface="Calibri" panose="020F0502020204030204" pitchFamily="34" charset="0"/>
                <a:cs typeface="Calibri" panose="020F0502020204030204" pitchFamily="34" charset="0"/>
              </a:rPr>
              <a:t>Extra-Act2. DHA app. 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7921" y="1589314"/>
            <a:ext cx="9724733" cy="4302289"/>
          </a:xfrm>
          <a:prstGeom prst="rect">
            <a:avLst/>
          </a:prstGeom>
        </p:spPr>
      </p:pic>
      <p:sp>
        <p:nvSpPr>
          <p:cNvPr id="5" name="Rectangle 4">
            <a:hlinkClick r:id="rId3"/>
          </p:cNvPr>
          <p:cNvSpPr/>
          <p:nvPr/>
        </p:nvSpPr>
        <p:spPr>
          <a:xfrm>
            <a:off x="5337608" y="639283"/>
            <a:ext cx="4750724" cy="55399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3000" b="1" i="1" dirty="0">
                <a:latin typeface="Calibri" panose="020F0502020204030204" pitchFamily="34" charset="0"/>
                <a:cs typeface="Calibri" panose="020F0502020204030204" pitchFamily="34" charset="0"/>
              </a:rPr>
              <a:t>Click here to play the games</a:t>
            </a:r>
            <a:r>
              <a:rPr lang="vi-VN" sz="3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33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5944163" y="448767"/>
            <a:ext cx="5042125" cy="5036855"/>
            <a:chOff x="5592600" y="276769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92600" y="276769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33672"/>
              <a:ext cx="2025648" cy="747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lang="vi-VN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8" y="2149257"/>
              <a:ext cx="2025648" cy="747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  <a:endParaRPr lang="vi-VN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5" y="1230747"/>
              <a:ext cx="2025648" cy="747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endParaRPr lang="vi-VN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53861"/>
              <a:ext cx="2025648" cy="747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endParaRPr lang="vi-VN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2" y="3489051"/>
              <a:ext cx="2025648" cy="747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endParaRPr lang="vi-VN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7" y="4457381"/>
              <a:ext cx="2025648" cy="747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endParaRPr lang="vi-VN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5" y="4464620"/>
              <a:ext cx="2025648" cy="747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lang="vi-VN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20561"/>
              <a:ext cx="2025648" cy="747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  <a:endParaRPr lang="vi-VN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40537" y="2330647"/>
            <a:ext cx="605716" cy="132007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algn="ctr"/>
            <a:endParaRPr lang="vi-VN" sz="2400"/>
          </a:p>
        </p:txBody>
      </p:sp>
      <p:sp>
        <p:nvSpPr>
          <p:cNvPr id="25" name="quay dung"/>
          <p:cNvSpPr/>
          <p:nvPr/>
        </p:nvSpPr>
        <p:spPr>
          <a:xfrm>
            <a:off x="1379824" y="3077450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algn="ctr"/>
            <a:r>
              <a:rPr lang="en-GB" sz="2667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SPIN</a:t>
            </a:r>
            <a:endParaRPr lang="vi-VN" sz="2667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5184" y="567654"/>
            <a:ext cx="495300" cy="438151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32181" y="680277"/>
            <a:ext cx="6096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40537" y="2330647"/>
            <a:ext cx="605716" cy="132007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algn="ctr"/>
            <a:endParaRPr lang="vi-VN" sz="2400"/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7" y="2330647"/>
            <a:ext cx="605716" cy="132007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algn="ctr"/>
            <a:endParaRPr lang="vi-VN" sz="2400"/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7" y="2330647"/>
            <a:ext cx="605716" cy="132007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algn="ctr"/>
            <a:endParaRPr lang="vi-VN" sz="2400"/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7" y="2330647"/>
            <a:ext cx="605716" cy="132007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algn="ctr"/>
            <a:endParaRPr lang="vi-VN" sz="2400"/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7" y="2330647"/>
            <a:ext cx="605716" cy="132007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algn="ctr"/>
            <a:endParaRPr lang="vi-VN" sz="2400"/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7" y="2330647"/>
            <a:ext cx="605716" cy="132007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algn="ctr"/>
            <a:endParaRPr lang="vi-VN" sz="2400"/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7" y="2330647"/>
            <a:ext cx="605716" cy="132007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algn="ctr"/>
            <a:endParaRPr lang="vi-VN" sz="2400"/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7" y="2330647"/>
            <a:ext cx="605716" cy="132007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algn="ctr"/>
            <a:endParaRPr lang="vi-VN" sz="2400"/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7" y="2330647"/>
            <a:ext cx="605716" cy="132007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algn="ctr"/>
            <a:endParaRPr lang="vi-VN" sz="2400"/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7" y="2330647"/>
            <a:ext cx="605716" cy="132007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algn="ctr"/>
            <a:endParaRPr lang="vi-VN" sz="2400"/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7" y="2330647"/>
            <a:ext cx="605716" cy="132007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algn="ctr"/>
            <a:endParaRPr lang="vi-VN" sz="2400"/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7" y="2330647"/>
            <a:ext cx="605716" cy="132007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algn="ctr"/>
            <a:endParaRPr lang="vi-VN" sz="2400"/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7" y="2330647"/>
            <a:ext cx="605716" cy="132007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algn="ctr"/>
            <a:endParaRPr lang="vi-VN" sz="2400"/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7" y="2330647"/>
            <a:ext cx="605716" cy="132007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algn="ctr"/>
            <a:endParaRPr lang="vi-VN" sz="2400"/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7" y="2330647"/>
            <a:ext cx="605716" cy="132007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algn="ctr"/>
            <a:endParaRPr lang="vi-VN" sz="2400"/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40537" y="2330647"/>
            <a:ext cx="605716" cy="132007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algn="ctr"/>
            <a:endParaRPr lang="vi-VN" sz="2400"/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40537" y="2330647"/>
            <a:ext cx="605716" cy="132007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algn="ctr"/>
            <a:endParaRPr lang="vi-VN" sz="2400"/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40537" y="2330647"/>
            <a:ext cx="605716" cy="132007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algn="ctr"/>
            <a:endParaRPr lang="vi-VN" sz="2400"/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40537" y="2330647"/>
            <a:ext cx="605716" cy="132007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algn="ctr"/>
            <a:endParaRPr lang="vi-VN" sz="2400"/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840537" y="2330647"/>
            <a:ext cx="605716" cy="132007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algn="ctr"/>
            <a:endParaRPr lang="vi-VN" sz="2400"/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11351621" y="2586452"/>
            <a:ext cx="783772" cy="783769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algn="ctr"/>
            <a:endParaRPr lang="vi-VN" sz="240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904" y="5766413"/>
            <a:ext cx="495300" cy="43815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7534" y="4699613"/>
            <a:ext cx="495300" cy="438151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0495" y="5024729"/>
            <a:ext cx="495300" cy="438151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8808" y="5766412"/>
            <a:ext cx="495300" cy="438151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1978" y="5719242"/>
            <a:ext cx="495300" cy="43815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22857" y="448767"/>
            <a:ext cx="1669143" cy="1014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14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9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34848">
                <p:cTn id="1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927" y="573938"/>
            <a:ext cx="5989839" cy="571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92" y="2416629"/>
            <a:ext cx="11912397" cy="3059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CD1-TRACK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5103" y="409563"/>
            <a:ext cx="487363" cy="4873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29399" y="1347162"/>
            <a:ext cx="6624734" cy="630942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pPr algn="ctr"/>
            <a:r>
              <a:rPr lang="vi-VN" sz="3500" b="1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Alphabet Song</a:t>
            </a:r>
            <a:endParaRPr lang="en-US" sz="3500" b="1" dirty="0">
              <a:ln w="6600">
                <a:solidFill>
                  <a:srgbClr val="C0504D"/>
                </a:solidFill>
                <a:prstDash val="solid"/>
              </a:ln>
              <a:solidFill>
                <a:srgbClr val="F79646">
                  <a:lumMod val="75000"/>
                </a:srgbClr>
              </a:solidFill>
              <a:effectLst>
                <a:outerShdw dist="38100" dir="2700000" algn="tl" rotWithShape="0">
                  <a:srgbClr val="C0504D"/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168743" y="395776"/>
            <a:ext cx="1023257" cy="9002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Curved Right Arrow 7"/>
          <p:cNvSpPr/>
          <p:nvPr/>
        </p:nvSpPr>
        <p:spPr>
          <a:xfrm rot="5400000" flipV="1">
            <a:off x="1840400" y="1067015"/>
            <a:ext cx="524625" cy="2699227"/>
          </a:xfrm>
          <a:prstGeom prst="curvedRightArrow">
            <a:avLst>
              <a:gd name="adj1" fmla="val 20007"/>
              <a:gd name="adj2" fmla="val 50000"/>
              <a:gd name="adj3" fmla="val 24998"/>
            </a:avLst>
          </a:prstGeom>
          <a:solidFill>
            <a:schemeClr val="accent6"/>
          </a:soli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urved Right Arrow 13"/>
          <p:cNvSpPr/>
          <p:nvPr/>
        </p:nvSpPr>
        <p:spPr>
          <a:xfrm rot="5400000" flipV="1">
            <a:off x="5650400" y="1073815"/>
            <a:ext cx="524625" cy="2699227"/>
          </a:xfrm>
          <a:prstGeom prst="curvedRightArrow">
            <a:avLst>
              <a:gd name="adj1" fmla="val 20007"/>
              <a:gd name="adj2" fmla="val 50000"/>
              <a:gd name="adj3" fmla="val 24998"/>
            </a:avLst>
          </a:prstGeom>
          <a:solidFill>
            <a:schemeClr val="accent6"/>
          </a:soli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Curved Right Arrow 14"/>
          <p:cNvSpPr/>
          <p:nvPr/>
        </p:nvSpPr>
        <p:spPr>
          <a:xfrm rot="5400000" flipV="1">
            <a:off x="9702996" y="1073815"/>
            <a:ext cx="524625" cy="2699227"/>
          </a:xfrm>
          <a:prstGeom prst="curvedRightArrow">
            <a:avLst>
              <a:gd name="adj1" fmla="val 20007"/>
              <a:gd name="adj2" fmla="val 50000"/>
              <a:gd name="adj3" fmla="val 24998"/>
            </a:avLst>
          </a:prstGeom>
          <a:solidFill>
            <a:schemeClr val="accent6"/>
          </a:soli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Curved Right Arrow 19"/>
          <p:cNvSpPr/>
          <p:nvPr/>
        </p:nvSpPr>
        <p:spPr>
          <a:xfrm rot="5400000" flipV="1">
            <a:off x="1840400" y="2036226"/>
            <a:ext cx="524625" cy="2699227"/>
          </a:xfrm>
          <a:prstGeom prst="curvedRightArrow">
            <a:avLst>
              <a:gd name="adj1" fmla="val 20007"/>
              <a:gd name="adj2" fmla="val 50000"/>
              <a:gd name="adj3" fmla="val 24998"/>
            </a:avLst>
          </a:prstGeom>
          <a:solidFill>
            <a:schemeClr val="accent6"/>
          </a:soli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Curved Right Arrow 20"/>
          <p:cNvSpPr/>
          <p:nvPr/>
        </p:nvSpPr>
        <p:spPr>
          <a:xfrm rot="5400000" flipV="1">
            <a:off x="5650400" y="2036227"/>
            <a:ext cx="524625" cy="2699227"/>
          </a:xfrm>
          <a:prstGeom prst="curvedRightArrow">
            <a:avLst>
              <a:gd name="adj1" fmla="val 20007"/>
              <a:gd name="adj2" fmla="val 50000"/>
              <a:gd name="adj3" fmla="val 24998"/>
            </a:avLst>
          </a:prstGeom>
          <a:solidFill>
            <a:schemeClr val="accent6"/>
          </a:soli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Curved Right Arrow 21"/>
          <p:cNvSpPr/>
          <p:nvPr/>
        </p:nvSpPr>
        <p:spPr>
          <a:xfrm rot="5400000" flipV="1">
            <a:off x="9702995" y="1998469"/>
            <a:ext cx="524625" cy="2699227"/>
          </a:xfrm>
          <a:prstGeom prst="curvedRightArrow">
            <a:avLst>
              <a:gd name="adj1" fmla="val 20007"/>
              <a:gd name="adj2" fmla="val 50000"/>
              <a:gd name="adj3" fmla="val 24998"/>
            </a:avLst>
          </a:prstGeom>
          <a:solidFill>
            <a:schemeClr val="accent6"/>
          </a:soli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4" name="Curved Right Arrow 23"/>
          <p:cNvSpPr/>
          <p:nvPr/>
        </p:nvSpPr>
        <p:spPr>
          <a:xfrm rot="5400000" flipV="1">
            <a:off x="1168595" y="3621831"/>
            <a:ext cx="524625" cy="1355618"/>
          </a:xfrm>
          <a:prstGeom prst="curvedRightArrow">
            <a:avLst>
              <a:gd name="adj1" fmla="val 20007"/>
              <a:gd name="adj2" fmla="val 50000"/>
              <a:gd name="adj3" fmla="val 24998"/>
            </a:avLst>
          </a:prstGeom>
          <a:solidFill>
            <a:schemeClr val="accent6"/>
          </a:soli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5" name="Curved Right Arrow 24"/>
          <p:cNvSpPr/>
          <p:nvPr/>
        </p:nvSpPr>
        <p:spPr>
          <a:xfrm rot="5400000" flipV="1">
            <a:off x="3700302" y="3621832"/>
            <a:ext cx="524625" cy="1355618"/>
          </a:xfrm>
          <a:prstGeom prst="curvedRightArrow">
            <a:avLst>
              <a:gd name="adj1" fmla="val 20007"/>
              <a:gd name="adj2" fmla="val 50000"/>
              <a:gd name="adj3" fmla="val 24998"/>
            </a:avLst>
          </a:prstGeom>
          <a:solidFill>
            <a:schemeClr val="accent6"/>
          </a:soli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6" name="Curved Right Arrow 25"/>
          <p:cNvSpPr/>
          <p:nvPr/>
        </p:nvSpPr>
        <p:spPr>
          <a:xfrm rot="5400000" flipV="1">
            <a:off x="5959445" y="3881218"/>
            <a:ext cx="524625" cy="836845"/>
          </a:xfrm>
          <a:prstGeom prst="curvedRightArrow">
            <a:avLst>
              <a:gd name="adj1" fmla="val 20007"/>
              <a:gd name="adj2" fmla="val 50000"/>
              <a:gd name="adj3" fmla="val 24998"/>
            </a:avLst>
          </a:prstGeom>
          <a:solidFill>
            <a:schemeClr val="accent6"/>
          </a:soli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8" name="Curved Right Arrow 27"/>
          <p:cNvSpPr/>
          <p:nvPr/>
        </p:nvSpPr>
        <p:spPr>
          <a:xfrm rot="5400000" flipV="1">
            <a:off x="8349627" y="2980670"/>
            <a:ext cx="524625" cy="2699227"/>
          </a:xfrm>
          <a:prstGeom prst="curvedRightArrow">
            <a:avLst>
              <a:gd name="adj1" fmla="val 20007"/>
              <a:gd name="adj2" fmla="val 50000"/>
              <a:gd name="adj3" fmla="val 24998"/>
            </a:avLst>
          </a:prstGeom>
          <a:solidFill>
            <a:schemeClr val="accent6"/>
          </a:soli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17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indefinite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355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" presetID="22" presetClass="entr" presetSubtype="8" repeatCount="2000" fill="hold" grpId="0" nodeType="withEffect">
                                  <p:stCondLst>
                                    <p:cond delay="25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repeatCount="2000" fill="hold" grpId="0" nodeType="withEffect">
                                  <p:stCondLst>
                                    <p:cond delay="29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repeatCount="2000" fill="hold" grpId="0" nodeType="withEffect">
                                  <p:stCondLst>
                                    <p:cond delay="3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repeatCount="2000" fill="hold" grpId="0" nodeType="withEffect">
                                  <p:stCondLst>
                                    <p:cond delay="37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repeatCount="2000" fill="hold" grpId="0" nodeType="withEffect">
                                  <p:stCondLst>
                                    <p:cond delay="4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repeatCount="2000" fill="hold" grpId="0" nodeType="withEffect">
                                  <p:stCondLst>
                                    <p:cond delay="45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repeatCount="2000" fill="hold" grpId="0" nodeType="withEffect">
                                  <p:stCondLst>
                                    <p:cond delay="49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repeatCount="2000" fill="hold" grpId="0" nodeType="withEffect">
                                  <p:stCondLst>
                                    <p:cond delay="5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repeatCount="2000" fill="hold" grpId="0" nodeType="withEffect">
                                  <p:stCondLst>
                                    <p:cond delay="57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repeatCount="400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=""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5527" y="431382"/>
            <a:ext cx="6552953" cy="10276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589" y="524240"/>
            <a:ext cx="4849332" cy="603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514" y="1579277"/>
            <a:ext cx="2187326" cy="23920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090" y="1579277"/>
            <a:ext cx="2168711" cy="24293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4128" y="1579749"/>
            <a:ext cx="2140788" cy="23827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7369" y="3838625"/>
            <a:ext cx="2215249" cy="24200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9896" y="3962539"/>
            <a:ext cx="2243173" cy="24014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8319" y="3971375"/>
            <a:ext cx="2168711" cy="235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1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5315"/>
            <a:ext cx="10452848" cy="69233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49601" y="3422951"/>
            <a:ext cx="391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</a:rPr>
              <a:t>How do you spell…?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30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Wave 102"/>
          <p:cNvSpPr/>
          <p:nvPr/>
        </p:nvSpPr>
        <p:spPr>
          <a:xfrm>
            <a:off x="3537295" y="3370090"/>
            <a:ext cx="3679661" cy="1586203"/>
          </a:xfrm>
          <a:prstGeom prst="wave">
            <a:avLst/>
          </a:prstGeom>
          <a:solidFill>
            <a:srgbClr val="0070C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WELLDONE!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Oval Callout 68"/>
          <p:cNvSpPr/>
          <p:nvPr/>
        </p:nvSpPr>
        <p:spPr>
          <a:xfrm>
            <a:off x="2090118" y="680277"/>
            <a:ext cx="5004950" cy="1368656"/>
          </a:xfrm>
          <a:prstGeom prst="wedgeEllipseCallout">
            <a:avLst>
              <a:gd name="adj1" fmla="val -44818"/>
              <a:gd name="adj2" fmla="val 6045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067" b="1" dirty="0">
                <a:solidFill>
                  <a:schemeClr val="tx1"/>
                </a:solidFill>
                <a:latin typeface="Patrick Hand" panose="020B0604020202020204" charset="0"/>
              </a:rPr>
              <a:t>How </a:t>
            </a:r>
            <a:r>
              <a:rPr lang="en-US" sz="3067" b="1" dirty="0" smtClean="0">
                <a:solidFill>
                  <a:schemeClr val="tx1"/>
                </a:solidFill>
                <a:latin typeface="Patrick Hand" panose="020B0604020202020204" charset="0"/>
              </a:rPr>
              <a:t>do</a:t>
            </a:r>
            <a:r>
              <a:rPr lang="vi-VN" sz="3067" b="1" dirty="0" smtClean="0">
                <a:solidFill>
                  <a:schemeClr val="tx1"/>
                </a:solidFill>
                <a:latin typeface="Patrick Hand" panose="020B0604020202020204" charset="0"/>
              </a:rPr>
              <a:t> </a:t>
            </a:r>
            <a:r>
              <a:rPr lang="vi-VN" sz="3067" b="1" dirty="0">
                <a:solidFill>
                  <a:schemeClr val="tx1"/>
                </a:solidFill>
                <a:latin typeface="Patrick Hand" panose="020B0604020202020204" charset="0"/>
              </a:rPr>
              <a:t>you spell </a:t>
            </a:r>
            <a:r>
              <a:rPr lang="en-US" sz="3067" b="1" dirty="0" smtClean="0">
                <a:solidFill>
                  <a:schemeClr val="tx1"/>
                </a:solidFill>
                <a:latin typeface="Patrick Hand" panose="020B0604020202020204" charset="0"/>
              </a:rPr>
              <a:t>…?</a:t>
            </a:r>
            <a:endParaRPr lang="en-US" sz="3067" b="1" dirty="0">
              <a:solidFill>
                <a:schemeClr val="tx1"/>
              </a:solidFill>
              <a:latin typeface="Patrick Hand" panose="020B060402020202020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889" y="546926"/>
            <a:ext cx="495300" cy="43815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1464" y="1377293"/>
            <a:ext cx="495300" cy="43815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5184" y="567654"/>
            <a:ext cx="495300" cy="43815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904" y="5766413"/>
            <a:ext cx="495300" cy="438151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0495" y="5024729"/>
            <a:ext cx="495300" cy="438151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8808" y="5766412"/>
            <a:ext cx="495300" cy="438151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1978" y="5719242"/>
            <a:ext cx="495300" cy="438151"/>
          </a:xfrm>
          <a:prstGeom prst="rect">
            <a:avLst/>
          </a:prstGeom>
        </p:spPr>
      </p:pic>
      <p:sp>
        <p:nvSpPr>
          <p:cNvPr id="95" name="Cloud Callout 94"/>
          <p:cNvSpPr/>
          <p:nvPr/>
        </p:nvSpPr>
        <p:spPr>
          <a:xfrm>
            <a:off x="8090765" y="1289877"/>
            <a:ext cx="3209730" cy="1586203"/>
          </a:xfrm>
          <a:prstGeom prst="cloudCallout">
            <a:avLst>
              <a:gd name="adj1" fmla="val 52002"/>
              <a:gd name="adj2" fmla="val 5850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_ _ _ _ _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Wave 95"/>
          <p:cNvSpPr/>
          <p:nvPr/>
        </p:nvSpPr>
        <p:spPr>
          <a:xfrm>
            <a:off x="3526272" y="3411547"/>
            <a:ext cx="3679661" cy="1586203"/>
          </a:xfrm>
          <a:prstGeom prst="wav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NICK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7" name="Wave 96"/>
          <p:cNvSpPr/>
          <p:nvPr/>
        </p:nvSpPr>
        <p:spPr>
          <a:xfrm>
            <a:off x="3537295" y="3370090"/>
            <a:ext cx="3679661" cy="1586203"/>
          </a:xfrm>
          <a:prstGeom prst="wav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HARRY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8" name="Wave 97"/>
          <p:cNvSpPr/>
          <p:nvPr/>
        </p:nvSpPr>
        <p:spPr>
          <a:xfrm>
            <a:off x="3622217" y="3411547"/>
            <a:ext cx="3679661" cy="1586203"/>
          </a:xfrm>
          <a:prstGeom prst="wav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SUE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" name="Wave 98"/>
          <p:cNvSpPr/>
          <p:nvPr/>
        </p:nvSpPr>
        <p:spPr>
          <a:xfrm>
            <a:off x="3554228" y="3392205"/>
            <a:ext cx="3679661" cy="1586203"/>
          </a:xfrm>
          <a:prstGeom prst="wav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BEN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0" name="Wave 99"/>
          <p:cNvSpPr/>
          <p:nvPr/>
        </p:nvSpPr>
        <p:spPr>
          <a:xfrm>
            <a:off x="3599322" y="3375272"/>
            <a:ext cx="3679661" cy="1586203"/>
          </a:xfrm>
          <a:prstGeom prst="wav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CODY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1" name="Wave 100"/>
          <p:cNvSpPr/>
          <p:nvPr/>
        </p:nvSpPr>
        <p:spPr>
          <a:xfrm>
            <a:off x="3526271" y="3391656"/>
            <a:ext cx="3679661" cy="1586203"/>
          </a:xfrm>
          <a:prstGeom prst="wav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TOM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" name="Wave 103"/>
          <p:cNvSpPr/>
          <p:nvPr/>
        </p:nvSpPr>
        <p:spPr>
          <a:xfrm>
            <a:off x="3579314" y="3370089"/>
            <a:ext cx="3679661" cy="1586203"/>
          </a:xfrm>
          <a:prstGeom prst="wav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LUCY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5" name="Wave 104"/>
          <p:cNvSpPr/>
          <p:nvPr/>
        </p:nvSpPr>
        <p:spPr>
          <a:xfrm>
            <a:off x="3554228" y="3375271"/>
            <a:ext cx="3679661" cy="1586203"/>
          </a:xfrm>
          <a:prstGeom prst="wav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MAI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6" name="Wave 105"/>
          <p:cNvSpPr/>
          <p:nvPr/>
        </p:nvSpPr>
        <p:spPr>
          <a:xfrm>
            <a:off x="3622217" y="3391656"/>
            <a:ext cx="3679661" cy="1586203"/>
          </a:xfrm>
          <a:prstGeom prst="wav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NAM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" name="Wave 101"/>
          <p:cNvSpPr/>
          <p:nvPr/>
        </p:nvSpPr>
        <p:spPr>
          <a:xfrm>
            <a:off x="3599322" y="3387107"/>
            <a:ext cx="3679661" cy="1586203"/>
          </a:xfrm>
          <a:prstGeom prst="wav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Ready? Go!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14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</p:childTnLst>
        </p:cTn>
      </p:par>
    </p:tnLst>
    <p:bldLst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4" grpId="0" animBg="1"/>
      <p:bldP spid="105" grpId="0" animBg="1"/>
      <p:bldP spid="106" grpId="0" animBg="1"/>
      <p:bldP spid="10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49F03C9-9FF7-7928-7F2A-69FAC499D763}"/>
              </a:ext>
            </a:extLst>
          </p:cNvPr>
          <p:cNvSpPr txBox="1"/>
          <p:nvPr/>
        </p:nvSpPr>
        <p:spPr>
          <a:xfrm>
            <a:off x="3626291" y="3519284"/>
            <a:ext cx="326078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WORKBOOK </a:t>
            </a:r>
            <a:r>
              <a:rPr lang="en-US" sz="5400" dirty="0" smtClean="0">
                <a:solidFill>
                  <a:schemeClr val="bg1"/>
                </a:solidFill>
              </a:rPr>
              <a:t>page 9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93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86286" y="1351280"/>
            <a:ext cx="2555266" cy="492443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vi-VN" sz="2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sz="26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orkbook</a:t>
            </a:r>
            <a:r>
              <a:rPr lang="vi-VN" sz="2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P.9</a:t>
            </a:r>
            <a:endParaRPr lang="en-US" sz="2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53" y="599115"/>
            <a:ext cx="2708133" cy="54738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1268" y="599264"/>
            <a:ext cx="8834739" cy="564913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7040880" y="941729"/>
            <a:ext cx="721360" cy="4095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dirty="0">
                <a:solidFill>
                  <a:srgbClr val="FF0000"/>
                </a:solidFill>
              </a:rPr>
              <a:t>...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040880" y="941729"/>
            <a:ext cx="721360" cy="4095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dirty="0">
                <a:solidFill>
                  <a:srgbClr val="FF0000"/>
                </a:solidFill>
              </a:rPr>
              <a:t>spell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32880" y="2937989"/>
            <a:ext cx="2062480" cy="4095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dirty="0">
                <a:solidFill>
                  <a:srgbClr val="FF0000"/>
                </a:solidFill>
              </a:rPr>
              <a:t>...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532880" y="4949669"/>
            <a:ext cx="2062480" cy="4095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dirty="0">
                <a:solidFill>
                  <a:srgbClr val="FF0000"/>
                </a:solidFill>
              </a:rPr>
              <a:t>...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532880" y="2937989"/>
            <a:ext cx="2062480" cy="4095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>
                <a:solidFill>
                  <a:srgbClr val="FF0000"/>
                </a:solidFill>
              </a:rPr>
              <a:t>spell “Nick”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532880" y="4944409"/>
            <a:ext cx="2062480" cy="4095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dirty="0">
                <a:solidFill>
                  <a:srgbClr val="FF0000"/>
                </a:solidFill>
              </a:rPr>
              <a:t>spell “Ella”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59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8840</TotalTime>
  <Words>249</Words>
  <Application>Microsoft Office PowerPoint</Application>
  <PresentationFormat>Custom</PresentationFormat>
  <Paragraphs>62</Paragraphs>
  <Slides>12</Slides>
  <Notes>6</Notes>
  <HiddenSlides>0</HiddenSlides>
  <MMClips>2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CMC</cp:lastModifiedBy>
  <cp:revision>259</cp:revision>
  <dcterms:created xsi:type="dcterms:W3CDTF">2020-12-08T03:17:05Z</dcterms:created>
  <dcterms:modified xsi:type="dcterms:W3CDTF">2022-09-11T07:52:34Z</dcterms:modified>
</cp:coreProperties>
</file>