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1" r:id="rId3"/>
    <p:sldId id="260" r:id="rId4"/>
    <p:sldId id="261" r:id="rId5"/>
    <p:sldId id="272" r:id="rId6"/>
    <p:sldId id="290" r:id="rId7"/>
    <p:sldId id="263" r:id="rId8"/>
    <p:sldId id="300" r:id="rId9"/>
    <p:sldId id="292" r:id="rId10"/>
    <p:sldId id="293" r:id="rId11"/>
    <p:sldId id="294" r:id="rId12"/>
    <p:sldId id="289" r:id="rId13"/>
    <p:sldId id="284" r:id="rId14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kq/bZnVjQESaJV31fvFxw==" hashData="TUNDTE2YtWq+cgDUJtkPXWmF0q+9wKt6zBpKLIPq0ydry6vQZHvxq7fW+yPucxfIEST/508dQmxOZLHfS1HlJ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ân Phương" initials="NP" lastIdx="1" clrIdx="0">
    <p:extLst>
      <p:ext uri="{19B8F6BF-5375-455C-9EA6-DF929625EA0E}">
        <p15:presenceInfo xmlns:p15="http://schemas.microsoft.com/office/powerpoint/2012/main" userId="dfac486ea6f15e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B3415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3457" autoAdjust="0"/>
  </p:normalViewPr>
  <p:slideViewPr>
    <p:cSldViewPr snapToGrid="0">
      <p:cViewPr>
        <p:scale>
          <a:sx n="40" d="100"/>
          <a:sy n="40" d="100"/>
        </p:scale>
        <p:origin x="168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31/05/2022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31/05/2022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noProof="0" dirty="0">
                <a:latin typeface="Arial" panose="020B0604020202020204" pitchFamily="34" charset="0"/>
                <a:cs typeface="Arial" panose="020B0604020202020204" pitchFamily="34" charset="0"/>
              </a:rPr>
              <a:t>CHÀO MỪNG CÁC CON ĐẾN VỚI TIẾT HỌC GDTC NGÀY HÔM NAY.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Yêu</a:t>
            </a:r>
            <a:r>
              <a:rPr lang="vi-VN" baseline="0" dirty="0"/>
              <a:t> cầu cần đạt của bài học, các con biết thực hiện vệ sân tập, vệ sinh cá nhân và đảm bảo an toàn trong tập luyện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8487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noProof="0" dirty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dung bài học gồm 4 phần</a:t>
            </a:r>
          </a:p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Phấn 1 mở đầu</a:t>
            </a:r>
          </a:p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Phần 2 hình thành kiên thức</a:t>
            </a:r>
          </a:p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Phần 3 Luyện tập.</a:t>
            </a:r>
          </a:p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Phần 4 vận dụng</a:t>
            </a:r>
          </a:p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Bây giờ chúng mình sẽ vào phần đầu tiên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2061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noProof="0" dirty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 Mở đầu</a:t>
            </a:r>
          </a:p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Các con hay đứng dậy và cùng cô khởi động nào</a:t>
            </a:r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663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VỪA RỒI CÔ TRÒ MÌNH ĐÃ KHỞI ĐỘNG RẤT KĨ PHẢI KO NÀO? BH CHÚNG MÌNH SANG  </a:t>
            </a:r>
            <a:r>
              <a:rPr lang="vi-VN" noProof="0" dirty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2: HÌNH THÀNH KIẾN THỨC MỚI. Ở NỘI DUNG NÀY các con sẽ quan sát thật kĩ video hướng dẫn nhé.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4830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VỪA RỒI CÁC CON ĐÃ NẮM ĐƯỢC KĨ THUẬT CƠ BẢN CỦA 2 ĐỘNG TÁC VƯƠN THỞ VÀ ĐỘNG TÁC TAY. BH CÔ TRÒ MÌNH CÙNG LUYỆN TẬP 2 ĐỘNG TÁC VỪA HỌC NHÉ!</a:t>
            </a:r>
          </a:p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noProof="0" dirty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 Mở đầu</a:t>
            </a:r>
          </a:p>
          <a:p>
            <a:r>
              <a:rPr lang="vi-VN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Các con hay đứng dậy và cùng cô khởi động nào</a:t>
            </a:r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1254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 dirty="0"/>
              <a:t>Với tình hình đại dịch vovid vẫn đang diễn biến phức tạp. Cô mong các con ở nhà giữ gìn sức khỏe và LUÔN NHỚ THỰC HIỆN đúng THEO THÔNG ĐIỆP 5K CỦA Bộ ytess</a:t>
            </a:r>
          </a:p>
          <a:p>
            <a:r>
              <a:rPr lang="vi-VN" dirty="0"/>
              <a:t>XIN CHÀO</a:t>
            </a:r>
            <a:r>
              <a:rPr lang="vi-VN" baseline="0" dirty="0"/>
              <a:t> VÀ HẸN CÁC CON TRONG TIẾT HỌC SAU.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8059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31/05/2022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E607881-9973-4F57-B51C-AA6321256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8EEE839-CBB1-4062-8ACD-36238275A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C86CE9-604C-49D5-A5B9-A93605B4B1C3}"/>
              </a:ext>
            </a:extLst>
          </p:cNvPr>
          <p:cNvSpPr txBox="1"/>
          <p:nvPr/>
        </p:nvSpPr>
        <p:spPr>
          <a:xfrm>
            <a:off x="6300234" y="1718608"/>
            <a:ext cx="498784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Cadena" panose="02000503000000020004" pitchFamily="2" charset="0"/>
              </a:rPr>
              <a:t>Chủ đề 2: BÓNG RỔ</a:t>
            </a:r>
          </a:p>
          <a:p>
            <a:pPr algn="ctr"/>
            <a:endParaRPr lang="vi-VN" sz="40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Cadena" panose="02000503000000020004" pitchFamily="2" charset="0"/>
              </a:rPr>
              <a:t>Bài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Ciel Cadena" panose="02000503000000020004" pitchFamily="2" charset="0"/>
              </a:rPr>
              <a:t> : TUNG VÀ BẮT BÓNG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1D56F-48A5-4052-860C-BD5A66F67A54}"/>
              </a:ext>
            </a:extLst>
          </p:cNvPr>
          <p:cNvSpPr txBox="1"/>
          <p:nvPr/>
        </p:nvSpPr>
        <p:spPr>
          <a:xfrm>
            <a:off x="6895919" y="458212"/>
            <a:ext cx="328968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GDTC 2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FF6B9A-DEE2-413A-9322-6E8B49803248}"/>
              </a:ext>
            </a:extLst>
          </p:cNvPr>
          <p:cNvSpPr txBox="1"/>
          <p:nvPr/>
        </p:nvSpPr>
        <p:spPr>
          <a:xfrm>
            <a:off x="457199" y="192505"/>
            <a:ext cx="11568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Mục đích : Nhằm rèn luyện sự khéo léo, nhanh nhẹn, làm quen cách di chuyển và tiếp xúc với bóng.</a:t>
            </a:r>
            <a:b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Chuẩn bị :</a:t>
            </a:r>
            <a:b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Kẻ 2 vạch chuẩn bị và xuất phát cách nhau 1,5m, cách vạch xuất phát 10m, đặt một vật làm đích hoặc cắm cờ. Mỗi đội một quả bóng rổ.</a:t>
            </a:r>
            <a:b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Chia số học sinh trong lớp thành 2 - 4 đội, có số lượng người bằng nhau. Mỗi đội tập hợp thành một hàng dọc, đứng sau vạch xuất phát và thẳng hướng với một cờ đích.</a:t>
            </a:r>
            <a:b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Cách chơi :</a:t>
            </a:r>
            <a:endParaRPr lang="vi-VN" sz="20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có lệnh, em số 1 của mỗi đội nhanh chóng di chuyển dùng tay </a:t>
            </a:r>
            <a:r>
              <a:rPr lang="vi-VN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bóng</a:t>
            </a:r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về phía cờ đích. Khi qua cờ đích thì vòng quay lại và tiếp tục di chuyển dẫn bóng trở về. Sau khi em số 1 thực hiện xong về đứng ở cuối hàng, em số 2 của các hàng thực hiện như em số một. Cứ như vậy, đội nào xong trước, ít phạm quy, đội đó thắng.</a:t>
            </a:r>
            <a:b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vi-VN" sz="2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 trường hợp phạm quy :</a:t>
            </a:r>
            <a:br>
              <a:rPr lang="vi-VN" sz="20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Không dùng 1 tay dẫn bóng mà dùng cả 2 tay dẫn bóng.</a:t>
            </a:r>
          </a:p>
          <a:p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Không vòng qua cờ đích mà đã quay về vạch xuất phát.</a:t>
            </a:r>
            <a:b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Em dẫn bóng trước chưa về đến vạch xuất phát, em tiếp theo đã rời vạch xuất phát hoặc xuất phát trước khi có lệnh.</a:t>
            </a:r>
            <a:br>
              <a:rPr lang="vi-VN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13">
            <a:hlinkClick r:id="" action="ppaction://media"/>
            <a:extLst>
              <a:ext uri="{FF2B5EF4-FFF2-40B4-BE49-F238E27FC236}">
                <a16:creationId xmlns:a16="http://schemas.microsoft.com/office/drawing/2014/main" id="{D4878868-4B14-4431-A7C5-E1870C825D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63297" y="572876"/>
            <a:ext cx="1442296" cy="81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9DEA1-DA5C-4C8A-933F-9C2312649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9" b="92357" l="4584" r="92610">
                        <a14:foregroundMark x1="9822" y1="45860" x2="9822" y2="45860"/>
                        <a14:foregroundMark x1="42937" y1="27813" x2="42937" y2="27813"/>
                        <a14:foregroundMark x1="37418" y1="46285" x2="37418" y2="46285"/>
                        <a14:foregroundMark x1="38728" y1="43312" x2="38728" y2="43312"/>
                        <a14:foregroundMark x1="41534" y1="50743" x2="41534" y2="50743"/>
                        <a14:foregroundMark x1="55005" y1="53503" x2="55005" y2="53503"/>
                        <a14:foregroundMark x1="57437" y1="57537" x2="57437" y2="57537"/>
                        <a14:foregroundMark x1="52572" y1="74310" x2="52572" y2="74310"/>
                        <a14:foregroundMark x1="47989" y1="69002" x2="47989" y2="69002"/>
                        <a14:foregroundMark x1="53508" y1="72824" x2="53508" y2="72824"/>
                        <a14:foregroundMark x1="92797" y1="29936" x2="92797" y2="29936"/>
                        <a14:foregroundMark x1="74930" y1="77495" x2="74930" y2="77495"/>
                        <a14:foregroundMark x1="59495" y1="46921" x2="59495" y2="46921"/>
                        <a14:foregroundMark x1="70440" y1="53291" x2="75117" y2="79830"/>
                        <a14:foregroundMark x1="10851" y1="44798" x2="11132" y2="54352"/>
                        <a14:foregroundMark x1="11506" y1="39915" x2="4584" y2="45648"/>
                        <a14:foregroundMark x1="4584" y1="45648" x2="10103" y2="57325"/>
                        <a14:foregroundMark x1="10103" y1="57325" x2="11319" y2="57962"/>
                        <a14:foregroundMark x1="11787" y1="56900" x2="36109" y2="54777"/>
                        <a14:foregroundMark x1="36109" y1="54777" x2="51076" y2="54777"/>
                        <a14:foregroundMark x1="9729" y1="73885" x2="3181" y2="81741"/>
                        <a14:foregroundMark x1="3181" y1="81741" x2="11319" y2="92357"/>
                        <a14:foregroundMark x1="11319" y1="92357" x2="11600" y2="92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18" y="4992928"/>
            <a:ext cx="6805806" cy="19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D03306-C9C9-462A-A60E-2E3787089CEE}"/>
              </a:ext>
            </a:extLst>
          </p:cNvPr>
          <p:cNvSpPr txBox="1"/>
          <p:nvPr/>
        </p:nvSpPr>
        <p:spPr>
          <a:xfrm>
            <a:off x="1245121" y="619862"/>
            <a:ext cx="10020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adena" panose="02000503000000020004" pitchFamily="2" charset="0"/>
              </a:rPr>
              <a:t>BÀI TẬP PHÁT TRIỂN THỂ LỰC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3332780" y="654868"/>
            <a:ext cx="741784" cy="741784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01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14830" y="2102005"/>
            <a:ext cx="3577683" cy="132699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iCiel Cadena" panose="02000503000000020004" pitchFamily="2" charset="0"/>
              </a:rPr>
              <a:t>THẢ LỎNG</a:t>
            </a:r>
            <a:endParaRPr lang="en-US" sz="3200" b="1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SL16">
            <a:hlinkClick r:id="" action="ppaction://media"/>
            <a:extLst>
              <a:ext uri="{FF2B5EF4-FFF2-40B4-BE49-F238E27FC236}">
                <a16:creationId xmlns:a16="http://schemas.microsoft.com/office/drawing/2014/main" id="{BA1F72D6-1E0C-4C50-91DD-2B5DA50745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2335" y="3190653"/>
            <a:ext cx="635591" cy="47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58262"/>
            <a:ext cx="10058402" cy="679938"/>
          </a:xfrm>
        </p:spPr>
        <p:txBody>
          <a:bodyPr/>
          <a:lstStyle/>
          <a:p>
            <a:r>
              <a:rPr lang="vi-VN" b="1" dirty="0">
                <a:solidFill>
                  <a:srgbClr val="CB3415"/>
                </a:solidFill>
              </a:rPr>
              <a:t>YÊU CẦU CẦN ĐẠT</a:t>
            </a:r>
            <a:endParaRPr lang="en-US" b="1" dirty="0">
              <a:solidFill>
                <a:srgbClr val="CB34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531" y="970085"/>
            <a:ext cx="10130083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1600" b="1" dirty="0">
                <a:solidFill>
                  <a:srgbClr val="002060"/>
                </a:solidFill>
              </a:rPr>
              <a:t>1</a:t>
            </a:r>
            <a:r>
              <a:rPr lang="vi-VN" sz="2000" b="1" dirty="0">
                <a:solidFill>
                  <a:srgbClr val="002060"/>
                </a:solidFill>
              </a:rPr>
              <a:t>.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sinh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việc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Biết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hiện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vệ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nhân</a:t>
            </a:r>
            <a:r>
              <a:rPr lang="vi-VN" sz="2000" dirty="0">
                <a:solidFill>
                  <a:srgbClr val="002060"/>
                </a:solidFill>
              </a:rPr>
              <a:t> và </a:t>
            </a:r>
            <a:r>
              <a:rPr lang="en-US" sz="2000" dirty="0" err="1">
                <a:solidFill>
                  <a:srgbClr val="002060"/>
                </a:solidFill>
              </a:rPr>
              <a:t>đảm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bảo</a:t>
            </a:r>
            <a:r>
              <a:rPr lang="en-US" sz="2000" dirty="0">
                <a:solidFill>
                  <a:srgbClr val="002060"/>
                </a:solidFill>
              </a:rPr>
              <a:t> an </a:t>
            </a:r>
            <a:r>
              <a:rPr lang="en-US" sz="2000" dirty="0" err="1">
                <a:solidFill>
                  <a:srgbClr val="002060"/>
                </a:solidFill>
              </a:rPr>
              <a:t>toàn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luyện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vi-VN" sz="2000" dirty="0">
                <a:solidFill>
                  <a:srgbClr val="002060"/>
                </a:solidFill>
              </a:rPr>
              <a:t>Biết và thực hiện được động tác </a:t>
            </a:r>
            <a:r>
              <a:rPr lang="en-US" sz="2000" dirty="0">
                <a:solidFill>
                  <a:srgbClr val="002060"/>
                </a:solidFill>
              </a:rPr>
              <a:t>tung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bắt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bóng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vi-VN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Biết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tranh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tự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khám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bài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giáo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luyện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vi-VN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sinh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vi-VN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Tự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chủ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tự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học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Tự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hiện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SGK </a:t>
            </a:r>
            <a:endParaRPr lang="vi-VN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Giao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hợp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tác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err="1">
                <a:solidFill>
                  <a:srgbClr val="002060"/>
                </a:solidFill>
              </a:rPr>
              <a:t>Biết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giúp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luyện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sinh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hình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thành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triển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năng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lực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phẩm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vi-VN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Đoàn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kết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nghiêm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túc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tích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luyện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thể</a:t>
            </a:r>
            <a:r>
              <a:rPr lang="en-US" sz="2000" dirty="0">
                <a:solidFill>
                  <a:srgbClr val="002060"/>
                </a:solidFill>
              </a:rPr>
              <a:t>….</a:t>
            </a:r>
          </a:p>
          <a:p>
            <a:pPr marL="0" indent="0" algn="just">
              <a:buNone/>
            </a:pPr>
            <a:r>
              <a:rPr lang="vi-VN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trách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nhiệm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chơi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chơi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thành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thói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quen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tập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thể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thao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33634"/>
            <a:ext cx="1547446" cy="102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45" y="5739176"/>
            <a:ext cx="2356338" cy="11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Connector 26"/>
          <p:cNvSpPr/>
          <p:nvPr/>
        </p:nvSpPr>
        <p:spPr>
          <a:xfrm>
            <a:off x="4480047" y="1813047"/>
            <a:ext cx="3231906" cy="3231906"/>
          </a:xfrm>
          <a:prstGeom prst="flowChartConnector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242305" y="1813047"/>
            <a:ext cx="705509" cy="556479"/>
            <a:chOff x="4242305" y="1813047"/>
            <a:chExt cx="705509" cy="556479"/>
          </a:xfrm>
        </p:grpSpPr>
        <p:cxnSp>
          <p:nvCxnSpPr>
            <p:cNvPr id="50" name="Straight Connector 49"/>
            <p:cNvCxnSpPr>
              <a:endCxn id="28" idx="1"/>
            </p:cNvCxnSpPr>
            <p:nvPr/>
          </p:nvCxnSpPr>
          <p:spPr>
            <a:xfrm>
              <a:off x="4242305" y="1813047"/>
              <a:ext cx="654901" cy="5058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Connector 27"/>
            <p:cNvSpPr/>
            <p:nvPr/>
          </p:nvSpPr>
          <p:spPr>
            <a:xfrm>
              <a:off x="4888523" y="2310235"/>
              <a:ext cx="59291" cy="59291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999164" y="4325814"/>
            <a:ext cx="815751" cy="215413"/>
            <a:chOff x="3999164" y="4325814"/>
            <a:chExt cx="815751" cy="215413"/>
          </a:xfrm>
        </p:grpSpPr>
        <p:cxnSp>
          <p:nvCxnSpPr>
            <p:cNvPr id="52" name="Straight Connector 51"/>
            <p:cNvCxnSpPr>
              <a:stCxn id="3" idx="3"/>
              <a:endCxn id="31" idx="6"/>
            </p:cNvCxnSpPr>
            <p:nvPr/>
          </p:nvCxnSpPr>
          <p:spPr>
            <a:xfrm flipV="1">
              <a:off x="3999164" y="4364267"/>
              <a:ext cx="815751" cy="176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Connector 30"/>
            <p:cNvSpPr/>
            <p:nvPr/>
          </p:nvSpPr>
          <p:spPr>
            <a:xfrm>
              <a:off x="4738009" y="4325814"/>
              <a:ext cx="76906" cy="76906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397609" y="4325814"/>
            <a:ext cx="855489" cy="346655"/>
            <a:chOff x="7397609" y="4325814"/>
            <a:chExt cx="855489" cy="346655"/>
          </a:xfrm>
        </p:grpSpPr>
        <p:sp>
          <p:nvSpPr>
            <p:cNvPr id="30" name="Flowchart: Connector 29"/>
            <p:cNvSpPr/>
            <p:nvPr/>
          </p:nvSpPr>
          <p:spPr>
            <a:xfrm>
              <a:off x="7397609" y="4325814"/>
              <a:ext cx="69914" cy="76905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45" name="Straight Connector 44"/>
            <p:cNvCxnSpPr>
              <a:stCxn id="30" idx="5"/>
              <a:endCxn id="8" idx="1"/>
            </p:cNvCxnSpPr>
            <p:nvPr/>
          </p:nvCxnSpPr>
          <p:spPr>
            <a:xfrm>
              <a:off x="7457284" y="4391457"/>
              <a:ext cx="795814" cy="281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8008668" y="3938311"/>
            <a:ext cx="4016330" cy="1468315"/>
            <a:chOff x="7951345" y="3900122"/>
            <a:chExt cx="4016330" cy="14683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8195775" y="3900122"/>
              <a:ext cx="3771900" cy="1468315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iCiel Cadena" panose="02000503000000020004" pitchFamily="2" charset="0"/>
                </a:rPr>
                <a:t>LUYỆN TẬP</a:t>
              </a:r>
              <a:endParaRPr lang="en-US" sz="2800" b="1" dirty="0">
                <a:solidFill>
                  <a:srgbClr val="002060"/>
                </a:solidFill>
                <a:latin typeface="iCiel Cadena" panose="02000503000000020004" pitchFamily="2" charset="0"/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7951345" y="4325814"/>
              <a:ext cx="799367" cy="799367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rgbClr val="002060"/>
                  </a:solidFill>
                </a:rPr>
                <a:t>03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16999" y="1048483"/>
            <a:ext cx="4060528" cy="1468315"/>
            <a:chOff x="7616999" y="1048483"/>
            <a:chExt cx="4060528" cy="14683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7905627" y="1048483"/>
              <a:ext cx="3771900" cy="146831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iCiel Cadena" panose="02000503000000020004" pitchFamily="2" charset="0"/>
                </a:rPr>
                <a:t>HÌNH THÀNH KIẾN THỨC</a:t>
              </a:r>
              <a:endParaRPr lang="en-US" sz="2800" b="1" dirty="0">
                <a:solidFill>
                  <a:srgbClr val="002060"/>
                </a:solidFill>
                <a:latin typeface="iCiel Cadena" panose="02000503000000020004" pitchFamily="2" charset="0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7616999" y="1364338"/>
              <a:ext cx="786654" cy="813510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rgbClr val="002060"/>
                  </a:solidFill>
                </a:rPr>
                <a:t>02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5953" y="1048484"/>
            <a:ext cx="4003923" cy="1468315"/>
            <a:chOff x="515953" y="1048484"/>
            <a:chExt cx="4003923" cy="14683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/>
          </p:nvSpPr>
          <p:spPr>
            <a:xfrm>
              <a:off x="515953" y="1048484"/>
              <a:ext cx="3771900" cy="1468315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iCiel Cadena" panose="02000503000000020004" pitchFamily="2" charset="0"/>
                </a:rPr>
                <a:t>MỞ ĐẦU</a:t>
              </a: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3778092" y="1411748"/>
              <a:ext cx="741784" cy="741784"/>
            </a:xfrm>
            <a:prstGeom prst="flowChartConnector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rgbClr val="002060"/>
                  </a:solidFill>
                </a:rPr>
                <a:t>01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3756023" y="6915485"/>
            <a:ext cx="748649" cy="176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7145731" y="1932709"/>
            <a:ext cx="528651" cy="305650"/>
            <a:chOff x="7145731" y="1932709"/>
            <a:chExt cx="528651" cy="305650"/>
          </a:xfrm>
        </p:grpSpPr>
        <p:sp>
          <p:nvSpPr>
            <p:cNvPr id="29" name="Flowchart: Connector 28"/>
            <p:cNvSpPr/>
            <p:nvPr/>
          </p:nvSpPr>
          <p:spPr>
            <a:xfrm flipV="1">
              <a:off x="7145731" y="2183348"/>
              <a:ext cx="55011" cy="55011"/>
            </a:xfrm>
            <a:prstGeom prst="flowChartConnector">
              <a:avLst/>
            </a:prstGeom>
            <a:solidFill>
              <a:schemeClr val="accent5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55" name="Straight Connector 54"/>
            <p:cNvCxnSpPr>
              <a:stCxn id="29" idx="6"/>
            </p:cNvCxnSpPr>
            <p:nvPr/>
          </p:nvCxnSpPr>
          <p:spPr>
            <a:xfrm flipV="1">
              <a:off x="7200742" y="1932709"/>
              <a:ext cx="473640" cy="278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27264" y="3807069"/>
            <a:ext cx="3956068" cy="1468315"/>
            <a:chOff x="227264" y="3807069"/>
            <a:chExt cx="3956068" cy="1468315"/>
          </a:xfrm>
        </p:grpSpPr>
        <p:sp>
          <p:nvSpPr>
            <p:cNvPr id="3" name="Rounded Rectangle 2"/>
            <p:cNvSpPr/>
            <p:nvPr/>
          </p:nvSpPr>
          <p:spPr>
            <a:xfrm>
              <a:off x="227264" y="3807069"/>
              <a:ext cx="3771900" cy="1468315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iCiel Cadena" panose="02000503000000020004" pitchFamily="2" charset="0"/>
                </a:rPr>
                <a:t>VẬN DỤNG</a:t>
              </a:r>
              <a:endParaRPr lang="en-US" sz="2800" b="1" dirty="0">
                <a:solidFill>
                  <a:srgbClr val="002060"/>
                </a:solidFill>
                <a:latin typeface="iCiel Cadena" panose="02000503000000020004" pitchFamily="2" charset="0"/>
              </a:endParaRPr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3427090" y="4134815"/>
              <a:ext cx="756242" cy="756242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rgbClr val="002060"/>
                  </a:solidFill>
                </a:rPr>
                <a:t>04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037037" y="2369527"/>
            <a:ext cx="2117926" cy="2118947"/>
            <a:chOff x="5037037" y="2369527"/>
            <a:chExt cx="2117926" cy="21189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2" name="Group 61"/>
            <p:cNvGrpSpPr/>
            <p:nvPr/>
          </p:nvGrpSpPr>
          <p:grpSpPr>
            <a:xfrm>
              <a:off x="5037037" y="2369527"/>
              <a:ext cx="2117926" cy="2118947"/>
              <a:chOff x="5037037" y="2369527"/>
              <a:chExt cx="2117926" cy="211894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37037" y="2369527"/>
                <a:ext cx="2117926" cy="2118947"/>
                <a:chOff x="7310803" y="1968928"/>
                <a:chExt cx="2788506" cy="2789850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8704385" y="1970944"/>
                  <a:ext cx="1394924" cy="1393581"/>
                </a:xfrm>
                <a:custGeom>
                  <a:avLst/>
                  <a:gdLst>
                    <a:gd name="connsiteX0" fmla="*/ 1343 w 1394924"/>
                    <a:gd name="connsiteY0" fmla="*/ 0 h 1393581"/>
                    <a:gd name="connsiteX1" fmla="*/ 1394924 w 1394924"/>
                    <a:gd name="connsiteY1" fmla="*/ 1393581 h 1393581"/>
                    <a:gd name="connsiteX2" fmla="*/ 0 w 1394924"/>
                    <a:gd name="connsiteY2" fmla="*/ 1393581 h 1393581"/>
                    <a:gd name="connsiteX3" fmla="*/ 0 w 1394924"/>
                    <a:gd name="connsiteY3" fmla="*/ 68 h 139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4" h="1393581">
                      <a:moveTo>
                        <a:pt x="1343" y="0"/>
                      </a:moveTo>
                      <a:cubicBezTo>
                        <a:pt x="770997" y="0"/>
                        <a:pt x="1394924" y="623927"/>
                        <a:pt x="1394924" y="1393581"/>
                      </a:cubicBezTo>
                      <a:lnTo>
                        <a:pt x="0" y="1393581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5400000">
                  <a:off x="8704385" y="3364524"/>
                  <a:ext cx="1394924" cy="1393581"/>
                </a:xfrm>
                <a:custGeom>
                  <a:avLst/>
                  <a:gdLst>
                    <a:gd name="connsiteX0" fmla="*/ 1343 w 1394924"/>
                    <a:gd name="connsiteY0" fmla="*/ 0 h 1393581"/>
                    <a:gd name="connsiteX1" fmla="*/ 1394924 w 1394924"/>
                    <a:gd name="connsiteY1" fmla="*/ 1393581 h 1393581"/>
                    <a:gd name="connsiteX2" fmla="*/ 0 w 1394924"/>
                    <a:gd name="connsiteY2" fmla="*/ 1393581 h 1393581"/>
                    <a:gd name="connsiteX3" fmla="*/ 0 w 1394924"/>
                    <a:gd name="connsiteY3" fmla="*/ 68 h 139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4" h="1393581">
                      <a:moveTo>
                        <a:pt x="1343" y="0"/>
                      </a:moveTo>
                      <a:cubicBezTo>
                        <a:pt x="770997" y="0"/>
                        <a:pt x="1394924" y="623927"/>
                        <a:pt x="1394924" y="1393581"/>
                      </a:cubicBezTo>
                      <a:lnTo>
                        <a:pt x="0" y="1393581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6200000" flipH="1">
                  <a:off x="7310132" y="3364525"/>
                  <a:ext cx="1394924" cy="1393581"/>
                </a:xfrm>
                <a:custGeom>
                  <a:avLst/>
                  <a:gdLst>
                    <a:gd name="connsiteX0" fmla="*/ 1343 w 1394924"/>
                    <a:gd name="connsiteY0" fmla="*/ 0 h 1393581"/>
                    <a:gd name="connsiteX1" fmla="*/ 1394924 w 1394924"/>
                    <a:gd name="connsiteY1" fmla="*/ 1393581 h 1393581"/>
                    <a:gd name="connsiteX2" fmla="*/ 0 w 1394924"/>
                    <a:gd name="connsiteY2" fmla="*/ 1393581 h 1393581"/>
                    <a:gd name="connsiteX3" fmla="*/ 0 w 1394924"/>
                    <a:gd name="connsiteY3" fmla="*/ 68 h 139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4" h="1393581">
                      <a:moveTo>
                        <a:pt x="1343" y="0"/>
                      </a:moveTo>
                      <a:cubicBezTo>
                        <a:pt x="770997" y="0"/>
                        <a:pt x="1394924" y="623927"/>
                        <a:pt x="1394924" y="1393581"/>
                      </a:cubicBezTo>
                      <a:lnTo>
                        <a:pt x="0" y="1393581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 rot="5400000" flipH="1" flipV="1">
                  <a:off x="7310133" y="1969599"/>
                  <a:ext cx="1394924" cy="1393581"/>
                </a:xfrm>
                <a:custGeom>
                  <a:avLst/>
                  <a:gdLst>
                    <a:gd name="connsiteX0" fmla="*/ 1343 w 1394924"/>
                    <a:gd name="connsiteY0" fmla="*/ 0 h 1393581"/>
                    <a:gd name="connsiteX1" fmla="*/ 1394924 w 1394924"/>
                    <a:gd name="connsiteY1" fmla="*/ 1393581 h 1393581"/>
                    <a:gd name="connsiteX2" fmla="*/ 0 w 1394924"/>
                    <a:gd name="connsiteY2" fmla="*/ 1393581 h 1393581"/>
                    <a:gd name="connsiteX3" fmla="*/ 0 w 1394924"/>
                    <a:gd name="connsiteY3" fmla="*/ 68 h 139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4" h="1393581">
                      <a:moveTo>
                        <a:pt x="1343" y="0"/>
                      </a:moveTo>
                      <a:cubicBezTo>
                        <a:pt x="770997" y="0"/>
                        <a:pt x="1394924" y="623927"/>
                        <a:pt x="1394924" y="1393581"/>
                      </a:cubicBezTo>
                      <a:lnTo>
                        <a:pt x="0" y="1393581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" name="Flowchart: Connector 4"/>
              <p:cNvSpPr/>
              <p:nvPr/>
            </p:nvSpPr>
            <p:spPr>
              <a:xfrm>
                <a:off x="5270795" y="2603795"/>
                <a:ext cx="1650411" cy="1650411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b="1" dirty="0">
                    <a:solidFill>
                      <a:srgbClr val="002060"/>
                    </a:solidFill>
                  </a:rPr>
                  <a:t>NỘI DUNG BÀI HỌC</a:t>
                </a: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0" name="Flowchart: Connector 69"/>
            <p:cNvSpPr/>
            <p:nvPr/>
          </p:nvSpPr>
          <p:spPr>
            <a:xfrm>
              <a:off x="5236654" y="2603284"/>
              <a:ext cx="1650411" cy="1650411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NỘI DUNG BÀI HỌC</a:t>
              </a:r>
              <a:endParaRPr lang="en-US" sz="2400" b="1" dirty="0">
                <a:solidFill>
                  <a:srgbClr val="002060"/>
                </a:solidFill>
                <a:latin typeface="Bahnschrift Light Condensed" panose="020B0502040204020203" pitchFamily="34" charset="0"/>
              </a:endParaRPr>
            </a:p>
          </p:txBody>
        </p:sp>
      </p:grpSp>
      <p:pic>
        <p:nvPicPr>
          <p:cNvPr id="4" name="SL3">
            <a:hlinkClick r:id="" action="ppaction://media"/>
            <a:extLst>
              <a:ext uri="{FF2B5EF4-FFF2-40B4-BE49-F238E27FC236}">
                <a16:creationId xmlns:a16="http://schemas.microsoft.com/office/drawing/2014/main" id="{10A8D7F5-A624-4B6B-A75B-36AC737059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66143" y="1493226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3849834" y="1939160"/>
            <a:ext cx="1885951" cy="1468316"/>
          </a:xfrm>
          <a:custGeom>
            <a:avLst/>
            <a:gdLst>
              <a:gd name="connsiteX0" fmla="*/ 0 w 1885951"/>
              <a:gd name="connsiteY0" fmla="*/ 0 h 1468316"/>
              <a:gd name="connsiteX1" fmla="*/ 1151793 w 1885951"/>
              <a:gd name="connsiteY1" fmla="*/ 0 h 1468316"/>
              <a:gd name="connsiteX2" fmla="*/ 1885951 w 1885951"/>
              <a:gd name="connsiteY2" fmla="*/ 734158 h 1468316"/>
              <a:gd name="connsiteX3" fmla="*/ 1885950 w 1885951"/>
              <a:gd name="connsiteY3" fmla="*/ 734158 h 1468316"/>
              <a:gd name="connsiteX4" fmla="*/ 1151792 w 1885951"/>
              <a:gd name="connsiteY4" fmla="*/ 1468316 h 1468316"/>
              <a:gd name="connsiteX5" fmla="*/ 0 w 1885951"/>
              <a:gd name="connsiteY5" fmla="*/ 1468316 h 14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951" h="1468316">
                <a:moveTo>
                  <a:pt x="0" y="0"/>
                </a:moveTo>
                <a:lnTo>
                  <a:pt x="1151793" y="0"/>
                </a:lnTo>
                <a:cubicBezTo>
                  <a:pt x="1557257" y="0"/>
                  <a:pt x="1885951" y="328694"/>
                  <a:pt x="1885951" y="734158"/>
                </a:cubicBezTo>
                <a:lnTo>
                  <a:pt x="1885950" y="734158"/>
                </a:lnTo>
                <a:cubicBezTo>
                  <a:pt x="1885950" y="1139622"/>
                  <a:pt x="1557256" y="1468316"/>
                  <a:pt x="1151792" y="1468316"/>
                </a:cubicBezTo>
                <a:lnTo>
                  <a:pt x="0" y="146831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ĐẦU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3332780" y="654868"/>
            <a:ext cx="741784" cy="741784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01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1963883" y="1939160"/>
            <a:ext cx="1885951" cy="1468316"/>
          </a:xfrm>
          <a:custGeom>
            <a:avLst/>
            <a:gdLst>
              <a:gd name="connsiteX0" fmla="*/ 0 w 1885951"/>
              <a:gd name="connsiteY0" fmla="*/ 0 h 1468316"/>
              <a:gd name="connsiteX1" fmla="*/ 1151793 w 1885951"/>
              <a:gd name="connsiteY1" fmla="*/ 0 h 1468316"/>
              <a:gd name="connsiteX2" fmla="*/ 1885951 w 1885951"/>
              <a:gd name="connsiteY2" fmla="*/ 734158 h 1468316"/>
              <a:gd name="connsiteX3" fmla="*/ 1885950 w 1885951"/>
              <a:gd name="connsiteY3" fmla="*/ 734158 h 1468316"/>
              <a:gd name="connsiteX4" fmla="*/ 1151792 w 1885951"/>
              <a:gd name="connsiteY4" fmla="*/ 1468316 h 1468316"/>
              <a:gd name="connsiteX5" fmla="*/ 0 w 1885951"/>
              <a:gd name="connsiteY5" fmla="*/ 1468316 h 14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951" h="1468316">
                <a:moveTo>
                  <a:pt x="0" y="0"/>
                </a:moveTo>
                <a:lnTo>
                  <a:pt x="1151793" y="0"/>
                </a:lnTo>
                <a:cubicBezTo>
                  <a:pt x="1557257" y="0"/>
                  <a:pt x="1885951" y="328694"/>
                  <a:pt x="1885951" y="734158"/>
                </a:cubicBezTo>
                <a:lnTo>
                  <a:pt x="1885950" y="734158"/>
                </a:lnTo>
                <a:cubicBezTo>
                  <a:pt x="1885950" y="1139622"/>
                  <a:pt x="1557256" y="1468316"/>
                  <a:pt x="1151792" y="1468316"/>
                </a:cubicBezTo>
                <a:lnTo>
                  <a:pt x="0" y="14683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    </a:t>
            </a:r>
            <a:r>
              <a:rPr lang="en-US" sz="2800" b="1" dirty="0">
                <a:solidFill>
                  <a:srgbClr val="002060"/>
                </a:solidFill>
              </a:rPr>
              <a:t>MỞ</a:t>
            </a:r>
            <a:r>
              <a:rPr lang="vi-VN" sz="2800" b="1" dirty="0">
                <a:solidFill>
                  <a:srgbClr val="002060"/>
                </a:solidFill>
              </a:rPr>
              <a:t>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60992" y="2009820"/>
            <a:ext cx="3577683" cy="132699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iCiel Cadena" panose="02000503000000020004" pitchFamily="2" charset="0"/>
              </a:rPr>
              <a:t>KHỞI ĐỘNG</a:t>
            </a:r>
            <a:endParaRPr lang="en-US" sz="3200" b="1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0" grpId="0" animBg="1"/>
      <p:bldP spid="10" grpId="1" animBg="1"/>
      <p:bldP spid="21" grpId="0" animBg="1"/>
      <p:bldP spid="21" grpId="1" animBg="1"/>
      <p:bldP spid="21" grpId="2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5819597" y="739588"/>
            <a:ext cx="845129" cy="79337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iCiel Cadena" panose="02000503000000020004" pitchFamily="2" charset="0"/>
                <a:cs typeface="Arial" panose="020B0604020202020204" pitchFamily="34" charset="0"/>
              </a:rPr>
              <a:t>02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242162" y="1820954"/>
            <a:ext cx="1885951" cy="1468316"/>
          </a:xfrm>
          <a:custGeom>
            <a:avLst/>
            <a:gdLst>
              <a:gd name="connsiteX0" fmla="*/ 0 w 1885951"/>
              <a:gd name="connsiteY0" fmla="*/ 0 h 1468316"/>
              <a:gd name="connsiteX1" fmla="*/ 1151793 w 1885951"/>
              <a:gd name="connsiteY1" fmla="*/ 0 h 1468316"/>
              <a:gd name="connsiteX2" fmla="*/ 1885951 w 1885951"/>
              <a:gd name="connsiteY2" fmla="*/ 734158 h 1468316"/>
              <a:gd name="connsiteX3" fmla="*/ 1885950 w 1885951"/>
              <a:gd name="connsiteY3" fmla="*/ 734158 h 1468316"/>
              <a:gd name="connsiteX4" fmla="*/ 1151792 w 1885951"/>
              <a:gd name="connsiteY4" fmla="*/ 1468316 h 1468316"/>
              <a:gd name="connsiteX5" fmla="*/ 0 w 1885951"/>
              <a:gd name="connsiteY5" fmla="*/ 1468316 h 14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951" h="1468316">
                <a:moveTo>
                  <a:pt x="0" y="0"/>
                </a:moveTo>
                <a:lnTo>
                  <a:pt x="1151793" y="0"/>
                </a:lnTo>
                <a:cubicBezTo>
                  <a:pt x="1557257" y="0"/>
                  <a:pt x="1885951" y="328694"/>
                  <a:pt x="1885951" y="734158"/>
                </a:cubicBezTo>
                <a:lnTo>
                  <a:pt x="1885950" y="734158"/>
                </a:lnTo>
                <a:cubicBezTo>
                  <a:pt x="1885950" y="1139622"/>
                  <a:pt x="1557256" y="1468316"/>
                  <a:pt x="1151792" y="1468316"/>
                </a:cubicBezTo>
                <a:lnTo>
                  <a:pt x="0" y="146831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iCiel Cadena" panose="02000503000000020004" pitchFamily="2" charset="0"/>
                <a:cs typeface="Arial" panose="020B0604020202020204" pitchFamily="34" charset="0"/>
              </a:rPr>
              <a:t> KIẾN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iCiel Cadena" panose="02000503000000020004" pitchFamily="2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002060"/>
              </a:solidFill>
              <a:latin typeface="iCiel Cadena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4356211" y="1820954"/>
            <a:ext cx="1885951" cy="1468316"/>
          </a:xfrm>
          <a:custGeom>
            <a:avLst/>
            <a:gdLst>
              <a:gd name="connsiteX0" fmla="*/ 0 w 1885951"/>
              <a:gd name="connsiteY0" fmla="*/ 0 h 1468316"/>
              <a:gd name="connsiteX1" fmla="*/ 1151793 w 1885951"/>
              <a:gd name="connsiteY1" fmla="*/ 0 h 1468316"/>
              <a:gd name="connsiteX2" fmla="*/ 1885951 w 1885951"/>
              <a:gd name="connsiteY2" fmla="*/ 734158 h 1468316"/>
              <a:gd name="connsiteX3" fmla="*/ 1885950 w 1885951"/>
              <a:gd name="connsiteY3" fmla="*/ 734158 h 1468316"/>
              <a:gd name="connsiteX4" fmla="*/ 1151792 w 1885951"/>
              <a:gd name="connsiteY4" fmla="*/ 1468316 h 1468316"/>
              <a:gd name="connsiteX5" fmla="*/ 0 w 1885951"/>
              <a:gd name="connsiteY5" fmla="*/ 1468316 h 14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5951" h="1468316">
                <a:moveTo>
                  <a:pt x="0" y="0"/>
                </a:moveTo>
                <a:lnTo>
                  <a:pt x="1151793" y="0"/>
                </a:lnTo>
                <a:cubicBezTo>
                  <a:pt x="1557257" y="0"/>
                  <a:pt x="1885951" y="328694"/>
                  <a:pt x="1885951" y="734158"/>
                </a:cubicBezTo>
                <a:lnTo>
                  <a:pt x="1885950" y="734158"/>
                </a:lnTo>
                <a:cubicBezTo>
                  <a:pt x="1885950" y="1139622"/>
                  <a:pt x="1557256" y="1468316"/>
                  <a:pt x="1151792" y="1468316"/>
                </a:cubicBezTo>
                <a:lnTo>
                  <a:pt x="0" y="146831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iCiel Cadena" panose="02000503000000020004" pitchFamily="2" charset="0"/>
                <a:cs typeface="Arial" panose="020B0604020202020204" pitchFamily="34" charset="0"/>
              </a:rPr>
              <a:t> HÌNH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iCiel Cadena" panose="02000503000000020004" pitchFamily="2" charset="0"/>
                <a:cs typeface="Arial" panose="020B0604020202020204" pitchFamily="34" charset="0"/>
              </a:rPr>
              <a:t> THÀNH </a:t>
            </a:r>
            <a:endParaRPr lang="en-US" sz="2800" b="1" dirty="0">
              <a:solidFill>
                <a:srgbClr val="002060"/>
              </a:solidFill>
              <a:latin typeface="iCiel Cadena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37B50-0FAA-4CA7-B9D5-A2042740B9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99" y="0"/>
            <a:ext cx="9528601" cy="6779343"/>
          </a:xfrm>
        </p:spPr>
      </p:pic>
    </p:spTree>
    <p:extLst>
      <p:ext uri="{BB962C8B-B14F-4D97-AF65-F5344CB8AC3E}">
        <p14:creationId xmlns:p14="http://schemas.microsoft.com/office/powerpoint/2010/main" val="36075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39316" y="2376122"/>
            <a:ext cx="4016330" cy="1468315"/>
            <a:chOff x="7951345" y="3900122"/>
            <a:chExt cx="4016330" cy="14683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8195775" y="3900122"/>
              <a:ext cx="3771900" cy="1468315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reflection blurRad="6350" stA="50000" endA="300" endPos="90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iCiel Cadena" panose="02000503000000020004" pitchFamily="2" charset="0"/>
                </a:rPr>
                <a:t>LUYỆN TẬP</a:t>
              </a:r>
              <a:endParaRPr lang="en-US" sz="3600" b="1" dirty="0">
                <a:solidFill>
                  <a:srgbClr val="002060"/>
                </a:solidFill>
                <a:latin typeface="iCiel Cadena" panose="02000503000000020004" pitchFamily="2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7951345" y="4325814"/>
              <a:ext cx="799367" cy="799367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solidFill>
                    <a:srgbClr val="002060"/>
                  </a:solidFill>
                </a:rPr>
                <a:t>03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37B50-0FAA-4CA7-B9D5-A2042740B9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99" y="0"/>
            <a:ext cx="9528601" cy="6779343"/>
          </a:xfrm>
        </p:spPr>
      </p:pic>
    </p:spTree>
    <p:extLst>
      <p:ext uri="{BB962C8B-B14F-4D97-AF65-F5344CB8AC3E}">
        <p14:creationId xmlns:p14="http://schemas.microsoft.com/office/powerpoint/2010/main" val="31802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2393-4662-4490-9B22-1587C017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A4B9B-6142-4944-AEFC-029B34204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2BE91-7F4E-43EB-8A51-08CFE22C5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5F619-9DDA-4D3B-9320-0E9A079156DC}"/>
              </a:ext>
            </a:extLst>
          </p:cNvPr>
          <p:cNvSpPr txBox="1"/>
          <p:nvPr/>
        </p:nvSpPr>
        <p:spPr>
          <a:xfrm>
            <a:off x="5092995" y="1435394"/>
            <a:ext cx="541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adena" panose="02000503000000020004" pitchFamily="2" charset="0"/>
              </a:rPr>
              <a:t>CHƠI TRÒ CHƠI</a:t>
            </a:r>
          </a:p>
          <a:p>
            <a:pPr algn="ctr"/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adena" panose="02000503000000020004" pitchFamily="2" charset="0"/>
              </a:rPr>
              <a:t> “DẪN BÓNG TIẾP SỨC”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3357</TotalTime>
  <Words>802</Words>
  <Application>Microsoft Office PowerPoint</Application>
  <PresentationFormat>Widescreen</PresentationFormat>
  <Paragraphs>68</Paragraphs>
  <Slides>13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Light Condensed</vt:lpstr>
      <vt:lpstr>iCiel Cadena</vt:lpstr>
      <vt:lpstr>Segoe Print</vt:lpstr>
      <vt:lpstr>Minh họa Thiên nhiên 16x9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ĐỘNG TÁC VƯƠN THỞ VÀ ĐỘNG TÁC TAY</dc:title>
  <dc:creator>Admin</dc:creator>
  <cp:lastModifiedBy>Phương Kim Ngân</cp:lastModifiedBy>
  <cp:revision>128</cp:revision>
  <dcterms:created xsi:type="dcterms:W3CDTF">2021-09-09T08:22:27Z</dcterms:created>
  <dcterms:modified xsi:type="dcterms:W3CDTF">2022-05-30T22:50:02Z</dcterms:modified>
</cp:coreProperties>
</file>