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62" r:id="rId4"/>
    <p:sldId id="271" r:id="rId5"/>
    <p:sldId id="272" r:id="rId6"/>
    <p:sldId id="273" r:id="rId7"/>
    <p:sldId id="274" r:id="rId8"/>
    <p:sldId id="275" r:id="rId9"/>
    <p:sldId id="276" r:id="rId10"/>
    <p:sldId id="270" r:id="rId11"/>
  </p:sldIdLst>
  <p:sldSz cx="9144000" cy="6858000" type="screen4x3"/>
  <p:notesSz cx="6858000" cy="9144000"/>
  <p:custDataLst>
    <p:tags r:id="rId1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>
        <p:scale>
          <a:sx n="72" d="100"/>
          <a:sy n="72" d="100"/>
        </p:scale>
        <p:origin x="-456" y="2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2684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77284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43107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>
  <p:cSld name="Title, Tex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/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/>
            </a:extLst>
          </p:cNvPr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/>
            </a:extLst>
          </p:cNvPr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>
            <a:extLst>
              <a:ext uri="{FF2B5EF4-FFF2-40B4-BE49-F238E27FC236}"/>
            </a:extLst>
          </p:cNvPr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4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7" name="Rectangle 5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6">
            <a:extLst>
              <a:ext uri="{FF2B5EF4-FFF2-40B4-BE49-F238E27FC236}"/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9CE2046-D028-415C-A316-1F722B1FED4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198598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26199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29705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46227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32809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1333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75821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65818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D5DFFC-8571-4E53-B04A-054C31CAF976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6824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D5DFFC-8571-4E53-B04A-054C31CAF976}" type="datetimeFigureOut">
              <a:rPr lang="en-US" smtClean="0"/>
              <a:t>5/2/2019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9F64C1-6BEE-4F4F-8238-0D906390082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77401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.wmf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2.w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050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45024630"/>
              </p:ext>
            </p:extLst>
          </p:nvPr>
        </p:nvGraphicFramePr>
        <p:xfrm>
          <a:off x="474260" y="1190625"/>
          <a:ext cx="3221038" cy="4400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4" name="Clip" r:id="rId3" imgW="2191817" imgH="1424635" progId="MS_ClipArt_Gallery.2">
                  <p:embed/>
                </p:oleObj>
              </mc:Choice>
              <mc:Fallback>
                <p:oleObj name="Clip" r:id="rId3" imgW="2191817" imgH="1424635" progId="MS_ClipArt_Gallery.2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4260" y="1190625"/>
                        <a:ext cx="3221038" cy="44005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51" name="WordArt 4"/>
          <p:cNvSpPr>
            <a:spLocks noChangeArrowheads="1" noChangeShapeType="1" noTextEdit="1"/>
          </p:cNvSpPr>
          <p:nvPr/>
        </p:nvSpPr>
        <p:spPr bwMode="auto">
          <a:xfrm>
            <a:off x="3678238" y="2590800"/>
            <a:ext cx="4953000" cy="2895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b="1" kern="10" dirty="0" err="1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Luyện</a:t>
            </a:r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err="1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(</a:t>
            </a:r>
            <a:r>
              <a:rPr lang="en-US" sz="3600" b="1" kern="10" dirty="0" err="1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Tiết</a:t>
            </a:r>
            <a:r>
              <a:rPr lang="en-US" sz="3600" b="1" kern="10" dirty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600" b="1" kern="10" dirty="0" smtClean="0">
                <a:ln w="9525">
                  <a:solidFill>
                    <a:srgbClr val="0000CC"/>
                  </a:solidFill>
                  <a:round/>
                  <a:headEnd/>
                  <a:tailEnd/>
                </a:ln>
                <a:solidFill>
                  <a:srgbClr val="0000CC"/>
                </a:soli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166)</a:t>
            </a:r>
            <a:endParaRPr lang="en-US" sz="3600" b="1" kern="10" dirty="0">
              <a:ln w="9525">
                <a:solidFill>
                  <a:srgbClr val="0000CC"/>
                </a:solidFill>
                <a:round/>
                <a:headEnd/>
                <a:tailEnd/>
              </a:ln>
              <a:solidFill>
                <a:srgbClr val="0000CC"/>
              </a:solidFill>
              <a:effectLst>
                <a:outerShdw dist="45791" dir="2021404" algn="ctr" rotWithShape="0">
                  <a:srgbClr val="B2B2B2">
                    <a:alpha val="79999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grpSp>
        <p:nvGrpSpPr>
          <p:cNvPr id="2052" name="Group 5"/>
          <p:cNvGrpSpPr>
            <a:grpSpLocks/>
          </p:cNvGrpSpPr>
          <p:nvPr/>
        </p:nvGrpSpPr>
        <p:grpSpPr bwMode="auto">
          <a:xfrm>
            <a:off x="3678238" y="1588477"/>
            <a:ext cx="3962400" cy="773723"/>
            <a:chOff x="1508" y="624"/>
            <a:chExt cx="3840" cy="576"/>
          </a:xfrm>
        </p:grpSpPr>
        <p:sp>
          <p:nvSpPr>
            <p:cNvPr id="2065" name="WordArt 6"/>
            <p:cNvSpPr>
              <a:spLocks noChangeArrowheads="1" noChangeShapeType="1" noTextEdit="1"/>
            </p:cNvSpPr>
            <p:nvPr/>
          </p:nvSpPr>
          <p:spPr bwMode="auto">
            <a:xfrm>
              <a:off x="2468" y="624"/>
              <a:ext cx="2880" cy="576"/>
            </a:xfrm>
            <a:prstGeom prst="rect">
              <a:avLst/>
            </a:prstGeom>
          </p:spPr>
          <p:txBody>
            <a:bodyPr wrap="none" fromWordArt="1">
              <a:prstTxWarp prst="textPlain">
                <a:avLst>
                  <a:gd name="adj" fmla="val 50000"/>
                </a:avLst>
              </a:prstTxWarp>
            </a:bodyPr>
            <a:lstStyle/>
            <a:p>
              <a:pPr algn="ctr"/>
              <a:r>
                <a:rPr lang="en-US" sz="3600" b="1" kern="10" dirty="0" err="1">
                  <a:ln w="9525">
                    <a:solidFill>
                      <a:srgbClr val="FFFF99"/>
                    </a:solidFill>
                    <a:round/>
                    <a:headEnd/>
                    <a:tailEnd/>
                  </a:ln>
                  <a:gradFill rotWithShape="1">
                    <a:gsLst>
                      <a:gs pos="0">
                        <a:srgbClr val="33CC33"/>
                      </a:gs>
                      <a:gs pos="50000">
                        <a:srgbClr val="FF0000"/>
                      </a:gs>
                      <a:gs pos="100000">
                        <a:srgbClr val="33CC33"/>
                      </a:gs>
                    </a:gsLst>
                    <a:lin ang="5400000" scaled="1"/>
                  </a:gradFill>
                  <a:effectLst>
                    <a:outerShdw dist="45791" dir="2021404" algn="ctr" rotWithShape="0">
                      <a:srgbClr val="B2B2B2">
                        <a:alpha val="79999"/>
                      </a:srgbClr>
                    </a:outerShdw>
                  </a:effectLst>
                  <a:latin typeface="Times New Roman" pitchFamily="18" charset="0"/>
                  <a:cs typeface="Times New Roman" pitchFamily="18" charset="0"/>
                </a:rPr>
                <a:t>Toán</a:t>
              </a:r>
              <a:endParaRPr lang="en-US" sz="3600" b="1" kern="10" dirty="0">
                <a:ln w="9525">
                  <a:solidFill>
                    <a:srgbClr val="FFFF99"/>
                  </a:solidFill>
                  <a:round/>
                  <a:headEnd/>
                  <a:tailEnd/>
                </a:ln>
                <a:gradFill rotWithShape="1">
                  <a:gsLst>
                    <a:gs pos="0">
                      <a:srgbClr val="33CC33"/>
                    </a:gs>
                    <a:gs pos="50000">
                      <a:srgbClr val="FF0000"/>
                    </a:gs>
                    <a:gs pos="100000">
                      <a:srgbClr val="33CC33"/>
                    </a:gs>
                  </a:gsLst>
                  <a:lin ang="5400000" scaled="1"/>
                </a:gradFill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066" name="Line 7"/>
            <p:cNvSpPr>
              <a:spLocks noChangeShapeType="1"/>
            </p:cNvSpPr>
            <p:nvPr/>
          </p:nvSpPr>
          <p:spPr bwMode="auto">
            <a:xfrm>
              <a:off x="1508" y="1200"/>
              <a:ext cx="2832" cy="0"/>
            </a:xfrm>
            <a:prstGeom prst="line">
              <a:avLst/>
            </a:prstGeom>
            <a:noFill/>
            <a:ln w="57150">
              <a:solidFill>
                <a:srgbClr val="66FF66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>
                <a:latin typeface="Times New Roman" pitchFamily="18" charset="0"/>
                <a:cs typeface="Times New Roman" pitchFamily="18" charset="0"/>
              </a:endParaRPr>
            </a:p>
          </p:txBody>
        </p:sp>
      </p:grpSp>
      <p:sp>
        <p:nvSpPr>
          <p:cNvPr id="2053" name="Line 9"/>
          <p:cNvSpPr>
            <a:spLocks noChangeShapeType="1"/>
          </p:cNvSpPr>
          <p:nvPr/>
        </p:nvSpPr>
        <p:spPr bwMode="auto">
          <a:xfrm>
            <a:off x="381000" y="4572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4" name="Line 10"/>
          <p:cNvSpPr>
            <a:spLocks noChangeShapeType="1"/>
          </p:cNvSpPr>
          <p:nvPr/>
        </p:nvSpPr>
        <p:spPr bwMode="auto">
          <a:xfrm>
            <a:off x="8839200" y="457200"/>
            <a:ext cx="0" cy="59436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5" name="Line 11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6" name="Line 12"/>
          <p:cNvSpPr>
            <a:spLocks noChangeShapeType="1"/>
          </p:cNvSpPr>
          <p:nvPr/>
        </p:nvSpPr>
        <p:spPr bwMode="auto">
          <a:xfrm>
            <a:off x="381000" y="6324600"/>
            <a:ext cx="845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7" name="Line 13"/>
          <p:cNvSpPr>
            <a:spLocks noChangeShapeType="1"/>
          </p:cNvSpPr>
          <p:nvPr/>
        </p:nvSpPr>
        <p:spPr bwMode="auto">
          <a:xfrm>
            <a:off x="381000" y="457200"/>
            <a:ext cx="0" cy="5867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8" name="Line 14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59" name="Line 15"/>
          <p:cNvSpPr>
            <a:spLocks noChangeShapeType="1"/>
          </p:cNvSpPr>
          <p:nvPr/>
        </p:nvSpPr>
        <p:spPr bwMode="auto">
          <a:xfrm>
            <a:off x="381000" y="6324600"/>
            <a:ext cx="8458200" cy="762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0" name="Line 16"/>
          <p:cNvSpPr>
            <a:spLocks noChangeShapeType="1"/>
          </p:cNvSpPr>
          <p:nvPr/>
        </p:nvSpPr>
        <p:spPr bwMode="auto">
          <a:xfrm>
            <a:off x="8839200" y="457200"/>
            <a:ext cx="0" cy="59436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1" name="Line 17"/>
          <p:cNvSpPr>
            <a:spLocks noChangeShapeType="1"/>
          </p:cNvSpPr>
          <p:nvPr/>
        </p:nvSpPr>
        <p:spPr bwMode="auto">
          <a:xfrm>
            <a:off x="381000" y="457200"/>
            <a:ext cx="0" cy="58674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2" name="Line 18"/>
          <p:cNvSpPr>
            <a:spLocks noChangeShapeType="1"/>
          </p:cNvSpPr>
          <p:nvPr/>
        </p:nvSpPr>
        <p:spPr bwMode="auto">
          <a:xfrm>
            <a:off x="381000" y="457200"/>
            <a:ext cx="8458200" cy="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3" name="Line 19"/>
          <p:cNvSpPr>
            <a:spLocks noChangeShapeType="1"/>
          </p:cNvSpPr>
          <p:nvPr/>
        </p:nvSpPr>
        <p:spPr bwMode="auto">
          <a:xfrm>
            <a:off x="381000" y="6324600"/>
            <a:ext cx="8458200" cy="76200"/>
          </a:xfrm>
          <a:prstGeom prst="line">
            <a:avLst/>
          </a:prstGeom>
          <a:noFill/>
          <a:ln w="57150">
            <a:solidFill>
              <a:srgbClr val="CC0000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435" tIns="45718" rIns="91435" bIns="45718"/>
          <a:lstStyle/>
          <a:p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4" name="Text Box 8"/>
          <p:cNvSpPr txBox="1">
            <a:spLocks noChangeArrowheads="1"/>
          </p:cNvSpPr>
          <p:nvPr/>
        </p:nvSpPr>
        <p:spPr bwMode="auto">
          <a:xfrm>
            <a:off x="2540000" y="628650"/>
            <a:ext cx="4708525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1435" tIns="45718" rIns="91435" bIns="45718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Tiểu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học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Ái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Mộ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B</a:t>
            </a:r>
          </a:p>
        </p:txBody>
      </p:sp>
    </p:spTree>
    <p:extLst>
      <p:ext uri="{BB962C8B-B14F-4D97-AF65-F5344CB8AC3E}">
        <p14:creationId xmlns:p14="http://schemas.microsoft.com/office/powerpoint/2010/main" val="1620026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 smtClean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5363" name="Picture 4" descr="nen cop cua ho a"/>
          <p:cNvPicPr>
            <a:picLocks noGrp="1" noChangeAspect="1" noChangeArrowheads="1"/>
          </p:cNvPicPr>
          <p:nvPr>
            <p:ph type="body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0" y="0"/>
            <a:ext cx="9144000" cy="6858000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67594" name="WordArt 10" descr="Paper bag"/>
          <p:cNvSpPr>
            <a:spLocks noChangeArrowheads="1" noChangeShapeType="1" noTextEdit="1"/>
          </p:cNvSpPr>
          <p:nvPr/>
        </p:nvSpPr>
        <p:spPr bwMode="auto">
          <a:xfrm>
            <a:off x="928688" y="1295400"/>
            <a:ext cx="7286625" cy="3124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CHÀO TẠM BIỆT,</a:t>
            </a:r>
          </a:p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QUÝ THẦY CÔ SỨC KHOẺ,</a:t>
            </a:r>
          </a:p>
          <a:p>
            <a:pPr algn="ctr"/>
            <a:r>
              <a:rPr lang="en-US" sz="3600" kern="10">
                <a:ln w="9525">
                  <a:solidFill>
                    <a:srgbClr val="B80000"/>
                  </a:solidFill>
                  <a:round/>
                  <a:headEnd/>
                  <a:tailEnd/>
                </a:ln>
                <a:blipFill dpi="0" rotWithShape="0">
                  <a:blip r:embed="rId3"/>
                  <a:srcRect/>
                  <a:tile tx="0" ty="0" sx="100000" sy="100000" flip="none" algn="tl"/>
                </a:blipFill>
                <a:effectLst>
                  <a:outerShdw dist="563972" dir="14049741" sx="125000" sy="125000" algn="tl" rotWithShape="0">
                    <a:srgbClr val="C7DFD3">
                      <a:alpha val="79999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CHÚC CÁC EM HỌC GIỎI, CHĂM NGOAN</a:t>
            </a:r>
          </a:p>
        </p:txBody>
      </p:sp>
    </p:spTree>
    <p:extLst>
      <p:ext uri="{BB962C8B-B14F-4D97-AF65-F5344CB8AC3E}">
        <p14:creationId xmlns:p14="http://schemas.microsoft.com/office/powerpoint/2010/main" val="38812393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7" dur="3000"/>
                                        <p:tgtEl>
                                          <p:spTgt spid="675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mph" presetSubtype="0" repeatCount="indefinite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11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2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3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6759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7594" grpId="0" animBg="1"/>
      <p:bldP spid="67594" grpId="1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123" name="Object 20"/>
          <p:cNvGraphicFramePr>
            <a:graphicFrameLocks noGrp="1" noChangeAspect="1"/>
          </p:cNvGraphicFramePr>
          <p:nvPr>
            <p:ph sz="quarter" idx="2"/>
          </p:nvPr>
        </p:nvGraphicFramePr>
        <p:xfrm>
          <a:off x="6610350" y="2584450"/>
          <a:ext cx="1143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3" imgW="114151" imgH="215619" progId="Equation.3">
                  <p:embed/>
                </p:oleObj>
              </mc:Choice>
              <mc:Fallback>
                <p:oleObj name="Equation" r:id="rId3" imgW="114151" imgH="215619" progId="Equation.3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0350" y="2584450"/>
                        <a:ext cx="114300" cy="215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124" name="Rectangle 2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5128" name="Rectangle 29"/>
          <p:cNvSpPr>
            <a:spLocks noChangeArrowheads="1"/>
          </p:cNvSpPr>
          <p:nvPr/>
        </p:nvSpPr>
        <p:spPr bwMode="auto">
          <a:xfrm>
            <a:off x="4294188" y="3590925"/>
            <a:ext cx="4849812" cy="8874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/>
          <a:p>
            <a:pPr eaLnBrk="1" hangingPunct="1"/>
            <a:r>
              <a:rPr lang="en-US" altLang="en-US" sz="2800" b="1">
                <a:solidFill>
                  <a:srgbClr val="FF3300"/>
                </a:solidFill>
                <a:latin typeface="Times New Roman" pitchFamily="18" charset="0"/>
              </a:rPr>
              <a:t> </a:t>
            </a:r>
          </a:p>
        </p:txBody>
      </p:sp>
      <p:sp>
        <p:nvSpPr>
          <p:cNvPr id="5129" name="Rectangle 31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/>
          </a:p>
        </p:txBody>
      </p:sp>
      <p:sp>
        <p:nvSpPr>
          <p:cNvPr id="62496" name="Rectangle 32"/>
          <p:cNvSpPr>
            <a:spLocks noChangeArrowheads="1"/>
          </p:cNvSpPr>
          <p:nvPr/>
        </p:nvSpPr>
        <p:spPr bwMode="auto">
          <a:xfrm>
            <a:off x="2732372" y="355434"/>
            <a:ext cx="4008437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r>
              <a:rPr lang="en-US" altLang="en-US" sz="3600" b="1" dirty="0" err="1">
                <a:solidFill>
                  <a:srgbClr val="FF0000"/>
                </a:solidFill>
                <a:latin typeface="Times New Roman" pitchFamily="18" charset="0"/>
              </a:rPr>
              <a:t>Luyện</a:t>
            </a:r>
            <a:r>
              <a:rPr lang="en-US" altLang="en-US" sz="3600" b="1" dirty="0">
                <a:solidFill>
                  <a:srgbClr val="FF0000"/>
                </a:solidFill>
                <a:latin typeface="Times New Roman" pitchFamily="18" charset="0"/>
              </a:rPr>
              <a:t> </a:t>
            </a:r>
            <a:r>
              <a:rPr lang="en-US" altLang="en-US" sz="3600" b="1" dirty="0" err="1" smtClean="0">
                <a:solidFill>
                  <a:srgbClr val="FF0000"/>
                </a:solidFill>
                <a:latin typeface="Times New Roman" pitchFamily="18" charset="0"/>
              </a:rPr>
              <a:t>tập</a:t>
            </a:r>
            <a:endParaRPr lang="en-US" altLang="en-US" sz="3600" b="1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554358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624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249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533400"/>
            <a:ext cx="8229600" cy="70866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en-US" altLang="en-US" sz="2800" b="1" u="sng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</a:p>
          <a:p>
            <a:pPr algn="just" eaLnBrk="1" hangingPunct="1">
              <a:lnSpc>
                <a:spcPct val="150000"/>
              </a:lnSpc>
              <a:buFontTx/>
              <a:buNone/>
            </a:pP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Tìm vận tốc của một ô tô đó đi được 120km trong 2 giờ 30 phút.</a:t>
            </a:r>
          </a:p>
          <a:p>
            <a:pPr marL="0" indent="0" algn="just">
              <a:buNone/>
            </a:pP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Bình đi xe đạp với vận tốc 15km/giờ từ nhà đến bến xe mất nửa giờ. Hỏi nhà Bình cách bến  xe bao nhiêu ki-lô-mét ?</a:t>
            </a:r>
          </a:p>
          <a:p>
            <a:pPr marL="0" indent="0" algn="just">
              <a:buNone/>
            </a:pP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c) Một người đi bộ với vận tốc 5km/giờ và đi được quãng đường 6km. Hỏi người đó đã đi trong thời gian bao lâu ?</a:t>
            </a:r>
            <a:endParaRPr lang="vi-VN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1" name="Rectangle 11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73" name="Rectangle 13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>
            <a:spAutoFit/>
          </a:bodyPr>
          <a:lstStyle/>
          <a:p>
            <a:pPr eaLnBrk="1" hangingPunct="1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14663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6553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0" dur="2000"/>
                                        <p:tgtEl>
                                          <p:spTgt spid="6553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3" dur="2000"/>
                                        <p:tgtEl>
                                          <p:spTgt spid="6553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16" dur="2000"/>
                                        <p:tgtEl>
                                          <p:spTgt spid="6553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57200" y="152400"/>
            <a:ext cx="8229600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giải: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a) 2 giờ 30 phút = 2,5 giờ.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Vận tốc của ô tô là: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120 : 2,5 = 48 (km/giờ)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	</a:t>
            </a:r>
            <a:r>
              <a:rPr lang="vi-VN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Đáp số</a:t>
            </a:r>
            <a:r>
              <a:rPr lang="vi-VN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vi-VN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48km/giờ </a:t>
            </a:r>
            <a:endParaRPr lang="vi-VN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b) Nửa giờ = 0,5 giờ.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Quãng đường từ nhà Bình đến bến xe là: 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15 x 0,5 = 7,5 </a:t>
            </a:r>
            <a:r>
              <a:rPr lang="vi-VN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(</a:t>
            </a:r>
            <a:r>
              <a:rPr lang="vi-VN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km)</a:t>
            </a:r>
            <a:endParaRPr lang="vi-VN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vi-VN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	Đáp </a:t>
            </a:r>
            <a:r>
              <a:rPr lang="vi-VN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vi-VN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7,5km/giờ </a:t>
            </a:r>
          </a:p>
          <a:p>
            <a:pPr algn="just"/>
            <a:r>
              <a:rPr lang="vi-VN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gian người đi bộ đi quãng đường 6km là: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 : 5 = 1,2 (giờ)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1,2 giờ = 1 giờ 12 phút.</a:t>
            </a:r>
          </a:p>
          <a:p>
            <a:pPr algn="just"/>
            <a:r>
              <a:rPr lang="en-US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</a:t>
            </a:r>
            <a:r>
              <a:rPr lang="vi-VN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 </a:t>
            </a:r>
            <a:r>
              <a:rPr lang="vi-VN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vi-VN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: 1giờ </a:t>
            </a:r>
            <a:r>
              <a:rPr lang="vi-VN" sz="280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12phút</a:t>
            </a:r>
            <a:endParaRPr lang="en-US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vi-VN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93269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533400" y="685800"/>
            <a:ext cx="7696200" cy="45391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2.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Một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 tô và một xe máy xuất phát cùng một lúc từ A đến B. Quãng đường AB dài 90km. Hỏi ô tô đến B trước xe máy bao lâu, biết thời gian ô tô đi là 1,5 giờ và vận tốc ô tô gấp 2 lần vận tốc xe máy?</a:t>
            </a:r>
          </a:p>
          <a:p>
            <a:pPr algn="just">
              <a:lnSpc>
                <a:spcPct val="150000"/>
              </a:lnSpc>
            </a:pP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07627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143000" y="533400"/>
            <a:ext cx="7391400" cy="56938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giải:</a:t>
            </a:r>
          </a:p>
          <a:p>
            <a:pPr algn="just"/>
            <a:r>
              <a:rPr lang="vi-VN" sz="2800" i="1" u="sng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 1: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Vận tốc của ô tô là: 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 : 1,5 = 60 (km/giờ)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Vận tốc của xe máy là: 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60 : 2 = 30 (km/giờ)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Thời gian xe máy đi quãng đường AB là: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 : 30 = 3 (giờ)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Vậy ô tô đến B trước xe máy một khoảng thời gian là: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3 - 1,5 = 1,5 (giờ)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1,5 giờ = 1giờ 30phút.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 số: 1 giờ 30 phút.</a:t>
            </a:r>
          </a:p>
        </p:txBody>
      </p:sp>
    </p:spTree>
    <p:extLst>
      <p:ext uri="{BB962C8B-B14F-4D97-AF65-F5344CB8AC3E}">
        <p14:creationId xmlns:p14="http://schemas.microsoft.com/office/powerpoint/2010/main" val="4891083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381000"/>
            <a:ext cx="8305800" cy="61247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28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Cách 2: 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Trên cùng một quãng đường, thời gian và vận tốc là hai đại lượng tỉ lệ nghịch với nhau. Vận tốc ô tô gấp 2 lần vận tốc xe máy thì thời gian xe máy đi từ A đến B gấp 2 lần thời gian ô tô đi từ A đến B.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 tô đi từ A đến B mất 1,5giờ thì xe máy đi từ A đến B mất: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1,5 x  2 = 3 (giờ)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Vậy ô tô đến B trước xe máy một khoảng thời gian là: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3 - 1,5 = 1,5 (giờ)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1,5giờ = 1giờ 30phút.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 số: 1giờ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30phút.</a:t>
            </a:r>
          </a:p>
          <a:p>
            <a:pPr algn="just"/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67538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57200" y="609600"/>
            <a:ext cx="81534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3.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Hai 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ô tô xuất phát từ A và B cùng một lúc và đi ngược chiều nhau, sau 2 giờ chúng gặp nhau. Quãng đường AB dài 180km. Tìm vận tốc của mỗi ô tô, biết vận tốc ô tô đi từ A bằng 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2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</a:t>
            </a:r>
            <a:r>
              <a:rPr lang="vi-VN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 vận tốc ô tô đi từ B.</a:t>
            </a:r>
          </a:p>
          <a:p>
            <a:pPr algn="just"/>
            <a:r>
              <a:rPr lang="vi-VN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r>
              <a:rPr lang="vi-VN" sz="2800" dirty="0">
                <a:latin typeface="Times New Roman" pitchFamily="18" charset="0"/>
                <a:cs typeface="Times New Roman" pitchFamily="18" charset="0"/>
              </a:rPr>
              <a:t/>
            </a:r>
            <a:br>
              <a:rPr lang="vi-VN" sz="2800" dirty="0">
                <a:latin typeface="Times New Roman" pitchFamily="18" charset="0"/>
                <a:cs typeface="Times New Roman" pitchFamily="18" charset="0"/>
              </a:rPr>
            </a:b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5185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838200" y="381000"/>
            <a:ext cx="70104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vi-VN" sz="2800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Bài giải: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Tổng vận tốc của hai ô tô là: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180 : 2 = 90(km)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Ta có sơ đồ: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V(A):</a:t>
            </a:r>
          </a:p>
          <a:p>
            <a:pPr algn="just"/>
            <a:r>
              <a:rPr lang="en-US" sz="28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V(B):</a:t>
            </a:r>
            <a:endParaRPr lang="vi-VN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Vận tốc của ô tô đi từ A là: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 : (2 + 3) x 2 = 36(km/giờ)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Vận tốc của ô tô đi từ B là: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 : (2 + 3) x 3 = 54(km/giờ)</a:t>
            </a:r>
          </a:p>
          <a:p>
            <a:pPr algn="just"/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Hoặc 90 - 36 = 54 (km/giờ)</a:t>
            </a: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Đáp số: 54km/giờ</a:t>
            </a:r>
            <a:endParaRPr lang="en-US" sz="2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</a:t>
            </a:r>
            <a:r>
              <a:rPr lang="vi-VN" sz="2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36 km/giờ.</a:t>
            </a:r>
            <a:endParaRPr lang="vi-VN" sz="28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" name="Flowchart: Process 5"/>
          <p:cNvSpPr/>
          <p:nvPr/>
        </p:nvSpPr>
        <p:spPr>
          <a:xfrm>
            <a:off x="4191000" y="1922060"/>
            <a:ext cx="1828800" cy="45719"/>
          </a:xfrm>
          <a:prstGeom prst="flowChart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191000" y="2362200"/>
            <a:ext cx="2743200" cy="4571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4186563" y="1891579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4179627" y="2308859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29200" y="1845860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5976468" y="1868719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5059681" y="2286000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996940" y="2302035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888481" y="2295099"/>
            <a:ext cx="45719" cy="1524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5" name="Right Brace 14"/>
          <p:cNvSpPr/>
          <p:nvPr/>
        </p:nvSpPr>
        <p:spPr>
          <a:xfrm>
            <a:off x="7010400" y="1600200"/>
            <a:ext cx="228600" cy="861059"/>
          </a:xfrm>
          <a:prstGeom prst="rightBrace">
            <a:avLst/>
          </a:prstGeom>
          <a:ln w="3810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299959" y="1790286"/>
            <a:ext cx="109728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vi-VN" sz="24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90(km)</a:t>
            </a:r>
          </a:p>
        </p:txBody>
      </p:sp>
    </p:spTree>
    <p:extLst>
      <p:ext uri="{BB962C8B-B14F-4D97-AF65-F5344CB8AC3E}">
        <p14:creationId xmlns:p14="http://schemas.microsoft.com/office/powerpoint/2010/main" val="27248839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0"/>
  <p:tag name="MMPROD_UIDATA" val="&lt;database version=&quot;10.0&quot;&gt;&lt;object type=&quot;1&quot; unique_id=&quot;10001&quot;&gt;&lt;object type=&quot;2&quot; unique_id=&quot;31315&quot;&gt;&lt;object type=&quot;3&quot; unique_id=&quot;31316&quot;&gt;&lt;property id=&quot;20148&quot; value=&quot;5&quot;/&gt;&lt;property id=&quot;20300&quot; value=&quot;Slide 1&quot;/&gt;&lt;property id=&quot;20307&quot; value=&quot;257&quot;/&gt;&lt;/object&gt;&lt;object type=&quot;3&quot; unique_id=&quot;31317&quot;&gt;&lt;property id=&quot;20148&quot; value=&quot;5&quot;/&gt;&lt;property id=&quot;20300&quot; value=&quot;Slide 2&quot;/&gt;&lt;property id=&quot;20307&quot; value=&quot;260&quot;/&gt;&lt;/object&gt;&lt;object type=&quot;3&quot; unique_id=&quot;31318&quot;&gt;&lt;property id=&quot;20148&quot; value=&quot;5&quot;/&gt;&lt;property id=&quot;20300&quot; value=&quot;Slide 3&quot;/&gt;&lt;property id=&quot;20307&quot; value=&quot;262&quot;/&gt;&lt;/object&gt;&lt;object type=&quot;3&quot; unique_id=&quot;31319&quot;&gt;&lt;property id=&quot;20148&quot; value=&quot;5&quot;/&gt;&lt;property id=&quot;20300&quot; value=&quot;Slide 4&quot;/&gt;&lt;property id=&quot;20307&quot; value=&quot;271&quot;/&gt;&lt;/object&gt;&lt;object type=&quot;3&quot; unique_id=&quot;31327&quot;&gt;&lt;property id=&quot;20148&quot; value=&quot;5&quot;/&gt;&lt;property id=&quot;20300&quot; value=&quot;Slide 10&quot;/&gt;&lt;property id=&quot;20307&quot; value=&quot;270&quot;/&gt;&lt;/object&gt;&lt;object type=&quot;3&quot; unique_id=&quot;31440&quot;&gt;&lt;property id=&quot;20148&quot; value=&quot;5&quot;/&gt;&lt;property id=&quot;20300&quot; value=&quot;Slide 5&quot;/&gt;&lt;property id=&quot;20307&quot; value=&quot;272&quot;/&gt;&lt;/object&gt;&lt;object type=&quot;3&quot; unique_id=&quot;31441&quot;&gt;&lt;property id=&quot;20148&quot; value=&quot;5&quot;/&gt;&lt;property id=&quot;20300&quot; value=&quot;Slide 6&quot;/&gt;&lt;property id=&quot;20307&quot; value=&quot;273&quot;/&gt;&lt;/object&gt;&lt;object type=&quot;3&quot; unique_id=&quot;31442&quot;&gt;&lt;property id=&quot;20148&quot; value=&quot;5&quot;/&gt;&lt;property id=&quot;20300&quot; value=&quot;Slide 7&quot;/&gt;&lt;property id=&quot;20307&quot; value=&quot;274&quot;/&gt;&lt;/object&gt;&lt;object type=&quot;3&quot; unique_id=&quot;31500&quot;&gt;&lt;property id=&quot;20148&quot; value=&quot;5&quot;/&gt;&lt;property id=&quot;20300&quot; value=&quot;Slide 8&quot;/&gt;&lt;property id=&quot;20307&quot; value=&quot;275&quot;/&gt;&lt;/object&gt;&lt;object type=&quot;3&quot; unique_id=&quot;31501&quot;&gt;&lt;property id=&quot;20148&quot; value=&quot;5&quot;/&gt;&lt;property id=&quot;20300&quot; value=&quot;Slide 9&quot;/&gt;&lt;property id=&quot;20307&quot; value=&quot;276&quot;/&gt;&lt;/object&gt;&lt;/object&gt;&lt;object type=&quot;8&quot; unique_id=&quot;31341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103</TotalTime>
  <Words>411</Words>
  <Application>Microsoft Office PowerPoint</Application>
  <PresentationFormat>On-screen Show (4:3)</PresentationFormat>
  <Paragraphs>65</Paragraphs>
  <Slides>10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Office Theme</vt:lpstr>
      <vt:lpstr>Clip</vt:lpstr>
      <vt:lpstr>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THAMB</dc:creator>
  <cp:lastModifiedBy>A</cp:lastModifiedBy>
  <cp:revision>9</cp:revision>
  <dcterms:created xsi:type="dcterms:W3CDTF">2018-04-24T08:32:11Z</dcterms:created>
  <dcterms:modified xsi:type="dcterms:W3CDTF">2019-05-02T03:28:35Z</dcterms:modified>
</cp:coreProperties>
</file>