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88BE-6F7A-4733-B83E-BEB8192B0955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7EF0-6996-4642-93E9-313083985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025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88BE-6F7A-4733-B83E-BEB8192B0955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7EF0-6996-4642-93E9-313083985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133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88BE-6F7A-4733-B83E-BEB8192B0955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7EF0-6996-4642-93E9-313083985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004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88BE-6F7A-4733-B83E-BEB8192B0955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7EF0-6996-4642-93E9-313083985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605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88BE-6F7A-4733-B83E-BEB8192B0955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7EF0-6996-4642-93E9-313083985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265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88BE-6F7A-4733-B83E-BEB8192B0955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7EF0-6996-4642-93E9-313083985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725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88BE-6F7A-4733-B83E-BEB8192B0955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7EF0-6996-4642-93E9-313083985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193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88BE-6F7A-4733-B83E-BEB8192B0955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7EF0-6996-4642-93E9-313083985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983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88BE-6F7A-4733-B83E-BEB8192B0955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7EF0-6996-4642-93E9-313083985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443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88BE-6F7A-4733-B83E-BEB8192B0955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7EF0-6996-4642-93E9-313083985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31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588BE-6F7A-4733-B83E-BEB8192B0955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F7EF0-6996-4642-93E9-313083985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962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588BE-6F7A-4733-B83E-BEB8192B0955}" type="datetimeFigureOut">
              <a:rPr lang="en-US" smtClean="0"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F7EF0-6996-4642-93E9-313083985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14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gif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val 2"/>
          <p:cNvSpPr>
            <a:spLocks noChangeArrowheads="1"/>
          </p:cNvSpPr>
          <p:nvPr/>
        </p:nvSpPr>
        <p:spPr bwMode="auto">
          <a:xfrm>
            <a:off x="4495800" y="2153467"/>
            <a:ext cx="3657600" cy="3657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78" name="Group 6"/>
          <p:cNvGrpSpPr>
            <a:grpSpLocks/>
          </p:cNvGrpSpPr>
          <p:nvPr/>
        </p:nvGrpSpPr>
        <p:grpSpPr bwMode="auto">
          <a:xfrm>
            <a:off x="6038850" y="2800350"/>
            <a:ext cx="533400" cy="2667000"/>
            <a:chOff x="3648" y="2256"/>
            <a:chExt cx="336" cy="1680"/>
          </a:xfrm>
        </p:grpSpPr>
        <p:sp>
          <p:nvSpPr>
            <p:cNvPr id="3079" name="AutoShape 7"/>
            <p:cNvSpPr>
              <a:spLocks noChangeArrowheads="1"/>
            </p:cNvSpPr>
            <p:nvPr/>
          </p:nvSpPr>
          <p:spPr bwMode="auto">
            <a:xfrm>
              <a:off x="3648" y="2256"/>
              <a:ext cx="336" cy="1680"/>
            </a:xfrm>
            <a:prstGeom prst="upArrow">
              <a:avLst>
                <a:gd name="adj1" fmla="val 50000"/>
                <a:gd name="adj2" fmla="val 125000"/>
              </a:avLst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80" name="Oval 8"/>
            <p:cNvSpPr>
              <a:spLocks noChangeArrowheads="1"/>
            </p:cNvSpPr>
            <p:nvPr/>
          </p:nvSpPr>
          <p:spPr bwMode="auto">
            <a:xfrm>
              <a:off x="3731" y="3120"/>
              <a:ext cx="144" cy="144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2336052" y="381000"/>
            <a:ext cx="446872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TRƯỜNG 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TIỂU HỌC 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ÁI MỘ B</a:t>
            </a:r>
            <a:endParaRPr lang="en-US" sz="24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2" name="WordArt 10"/>
          <p:cNvSpPr>
            <a:spLocks noChangeArrowheads="1" noChangeShapeType="1" noTextEdit="1"/>
          </p:cNvSpPr>
          <p:nvPr/>
        </p:nvSpPr>
        <p:spPr bwMode="auto">
          <a:xfrm rot="18263474">
            <a:off x="3525044" y="2060599"/>
            <a:ext cx="4572000" cy="340201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fromWordArt="1">
            <a:prstTxWarp prst="textArchUp">
              <a:avLst>
                <a:gd name="adj" fmla="val 11741548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Hình tròn-Đường tròn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4" name="Picture 12" descr="vo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425" y="1739900"/>
            <a:ext cx="1981200" cy="148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699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4800600" y="-609600"/>
            <a:ext cx="4800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r"/>
            <a:endParaRPr lang="en-US" sz="3000" b="1" i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1066800" y="35814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 Đường kính 5cm. 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1115230" y="1231434"/>
            <a:ext cx="53879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838200" y="2286000"/>
            <a:ext cx="3733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2000" b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+ Mở rộng compa bằng với </a:t>
            </a:r>
          </a:p>
          <a:p>
            <a:pPr eaLnBrk="0" hangingPunct="0"/>
            <a:r>
              <a:rPr lang="en-US" sz="2000" b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 bán kính 3 cm.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1177925" y="1600200"/>
            <a:ext cx="240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Bán kính 3cm;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838200" y="1965325"/>
            <a:ext cx="21193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000" b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+ Xác định tâm O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838200" y="2895600"/>
            <a:ext cx="4648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2000" b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+ Đặt đầu kim cố định ở tâm O, quay đầu bút chì. 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838200" y="838200"/>
            <a:ext cx="2743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2-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7224713" y="1708150"/>
            <a:ext cx="304800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7391400" y="16002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3cm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7162800" y="4953000"/>
            <a:ext cx="2952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6400800" y="4953000"/>
            <a:ext cx="1905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7010400" y="44958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  5cm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1143000" y="4114800"/>
            <a:ext cx="2743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Bán kính hình tròn là :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3733800" y="4114800"/>
            <a:ext cx="18446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000" b="1">
                <a:latin typeface="Times New Roman" pitchFamily="18" charset="0"/>
                <a:cs typeface="Times New Roman" pitchFamily="18" charset="0"/>
              </a:rPr>
              <a:t>5 : 2 = 2,5 cm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7239000" y="4524375"/>
            <a:ext cx="304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306" name="Oval 18"/>
          <p:cNvSpPr>
            <a:spLocks noChangeArrowheads="1"/>
          </p:cNvSpPr>
          <p:nvPr/>
        </p:nvSpPr>
        <p:spPr bwMode="auto">
          <a:xfrm>
            <a:off x="6324600" y="1219200"/>
            <a:ext cx="2133600" cy="2209800"/>
          </a:xfrm>
          <a:prstGeom prst="ellips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7543800" y="48768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2,5cm</a:t>
            </a:r>
          </a:p>
        </p:txBody>
      </p:sp>
      <p:sp>
        <p:nvSpPr>
          <p:cNvPr id="12308" name="Line 20"/>
          <p:cNvSpPr>
            <a:spLocks noChangeShapeType="1"/>
          </p:cNvSpPr>
          <p:nvPr/>
        </p:nvSpPr>
        <p:spPr bwMode="auto">
          <a:xfrm flipH="1" flipV="1">
            <a:off x="7391400" y="1219200"/>
            <a:ext cx="0" cy="1066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09" name="Oval 21"/>
          <p:cNvSpPr>
            <a:spLocks noChangeArrowheads="1"/>
          </p:cNvSpPr>
          <p:nvPr/>
        </p:nvSpPr>
        <p:spPr bwMode="auto">
          <a:xfrm>
            <a:off x="6400800" y="4038600"/>
            <a:ext cx="1905000" cy="1905000"/>
          </a:xfrm>
          <a:prstGeom prst="ellips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7207250" y="685800"/>
            <a:ext cx="412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1304925" y="4583113"/>
            <a:ext cx="309091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>
                <a:solidFill>
                  <a:srgbClr val="33CC33"/>
                </a:solidFill>
                <a:latin typeface="Times New Roman" pitchFamily="18" charset="0"/>
                <a:cs typeface="Times New Roman" pitchFamily="18" charset="0"/>
              </a:rPr>
              <a:t>(Làm tương tự như Câu a).</a:t>
            </a:r>
          </a:p>
        </p:txBody>
      </p:sp>
    </p:spTree>
    <p:extLst>
      <p:ext uri="{BB962C8B-B14F-4D97-AF65-F5344CB8AC3E}">
        <p14:creationId xmlns:p14="http://schemas.microsoft.com/office/powerpoint/2010/main" val="1902933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2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2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2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2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20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2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23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23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23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23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12292" grpId="0"/>
      <p:bldP spid="12293" grpId="0"/>
      <p:bldP spid="12295" grpId="0"/>
      <p:bldP spid="12296" grpId="0"/>
      <p:bldP spid="12301" grpId="0" animBg="1"/>
      <p:bldP spid="12303" grpId="0" build="allAtOnce"/>
      <p:bldP spid="12306" grpId="0" animBg="1"/>
      <p:bldP spid="12307" grpId="0"/>
      <p:bldP spid="12308" grpId="0" animBg="1"/>
      <p:bldP spid="12309" grpId="0" animBg="1"/>
      <p:bldP spid="12310" grpId="0"/>
      <p:bldP spid="123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609600" y="1295400"/>
            <a:ext cx="2819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2/ </a:t>
            </a:r>
            <a:r>
              <a:rPr lang="en-US" sz="2800" b="1" u="sng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r>
              <a:rPr lang="en-US" sz="28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990600" y="1828800"/>
            <a:ext cx="6629400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àm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nhân</a:t>
            </a:r>
            <a:endParaRPr lang="en-US" sz="20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AB = 4cm.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2cm.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2895600" y="4267200"/>
            <a:ext cx="328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5029200" y="4267200"/>
            <a:ext cx="328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3276600" y="44958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3200400" y="41910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2cm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4419600" y="41910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2cm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3886200" y="41910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3810000" y="44196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4cm</a:t>
            </a:r>
          </a:p>
        </p:txBody>
      </p:sp>
      <p:sp>
        <p:nvSpPr>
          <p:cNvPr id="13323" name="Oval 11"/>
          <p:cNvSpPr>
            <a:spLocks noChangeArrowheads="1"/>
          </p:cNvSpPr>
          <p:nvPr/>
        </p:nvSpPr>
        <p:spPr bwMode="auto">
          <a:xfrm>
            <a:off x="4191000" y="3581400"/>
            <a:ext cx="1828800" cy="1905000"/>
          </a:xfrm>
          <a:prstGeom prst="ellips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4" name="Oval 12"/>
          <p:cNvSpPr>
            <a:spLocks noChangeArrowheads="1"/>
          </p:cNvSpPr>
          <p:nvPr/>
        </p:nvSpPr>
        <p:spPr bwMode="auto">
          <a:xfrm>
            <a:off x="2362200" y="3581400"/>
            <a:ext cx="1828800" cy="1905000"/>
          </a:xfrm>
          <a:prstGeom prst="ellips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4899025" y="4114800"/>
            <a:ext cx="206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3124200" y="41910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81690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13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3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animBg="1"/>
      <p:bldP spid="13323" grpId="0" animBg="1"/>
      <p:bldP spid="13324" grpId="0" animBg="1"/>
      <p:bldP spid="133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920388" y="166688"/>
            <a:ext cx="237911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28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Oval 3"/>
          <p:cNvSpPr>
            <a:spLocks noChangeArrowheads="1"/>
          </p:cNvSpPr>
          <p:nvPr/>
        </p:nvSpPr>
        <p:spPr bwMode="auto">
          <a:xfrm>
            <a:off x="2362200" y="1498600"/>
            <a:ext cx="3960813" cy="41148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0" name="Arc 4"/>
          <p:cNvSpPr>
            <a:spLocks/>
          </p:cNvSpPr>
          <p:nvPr/>
        </p:nvSpPr>
        <p:spPr bwMode="auto">
          <a:xfrm rot="74468" flipV="1">
            <a:off x="2362200" y="3295650"/>
            <a:ext cx="1981200" cy="1285875"/>
          </a:xfrm>
          <a:custGeom>
            <a:avLst/>
            <a:gdLst>
              <a:gd name="G0" fmla="+- 21554 0 0"/>
              <a:gd name="G1" fmla="+- 21600 0 0"/>
              <a:gd name="G2" fmla="+- 21600 0 0"/>
              <a:gd name="T0" fmla="*/ 0 w 43154"/>
              <a:gd name="T1" fmla="*/ 20187 h 25089"/>
              <a:gd name="T2" fmla="*/ 42870 w 43154"/>
              <a:gd name="T3" fmla="*/ 25089 h 25089"/>
              <a:gd name="T4" fmla="*/ 21554 w 43154"/>
              <a:gd name="T5" fmla="*/ 21600 h 250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54" h="25089" fill="none" extrusionOk="0">
                <a:moveTo>
                  <a:pt x="0" y="20187"/>
                </a:moveTo>
                <a:cubicBezTo>
                  <a:pt x="744" y="8830"/>
                  <a:pt x="10173" y="-1"/>
                  <a:pt x="21554" y="0"/>
                </a:cubicBezTo>
                <a:cubicBezTo>
                  <a:pt x="33483" y="0"/>
                  <a:pt x="43154" y="9670"/>
                  <a:pt x="43154" y="21600"/>
                </a:cubicBezTo>
                <a:cubicBezTo>
                  <a:pt x="43154" y="22768"/>
                  <a:pt x="43059" y="23935"/>
                  <a:pt x="42870" y="25089"/>
                </a:cubicBezTo>
              </a:path>
              <a:path w="43154" h="25089" stroke="0" extrusionOk="0">
                <a:moveTo>
                  <a:pt x="0" y="20187"/>
                </a:moveTo>
                <a:cubicBezTo>
                  <a:pt x="744" y="8830"/>
                  <a:pt x="10173" y="-1"/>
                  <a:pt x="21554" y="0"/>
                </a:cubicBezTo>
                <a:cubicBezTo>
                  <a:pt x="33483" y="0"/>
                  <a:pt x="43154" y="9670"/>
                  <a:pt x="43154" y="21600"/>
                </a:cubicBezTo>
                <a:cubicBezTo>
                  <a:pt x="43154" y="22768"/>
                  <a:pt x="43059" y="23935"/>
                  <a:pt x="42870" y="25089"/>
                </a:cubicBezTo>
                <a:lnTo>
                  <a:pt x="21554" y="21600"/>
                </a:lnTo>
                <a:close/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1" name="Arc 5"/>
          <p:cNvSpPr>
            <a:spLocks/>
          </p:cNvSpPr>
          <p:nvPr/>
        </p:nvSpPr>
        <p:spPr bwMode="auto">
          <a:xfrm rot="10853119" flipV="1">
            <a:off x="4343400" y="2527300"/>
            <a:ext cx="1979613" cy="1027113"/>
          </a:xfrm>
          <a:custGeom>
            <a:avLst/>
            <a:gdLst>
              <a:gd name="G0" fmla="+- 21554 0 0"/>
              <a:gd name="G1" fmla="+- 21600 0 0"/>
              <a:gd name="G2" fmla="+- 21600 0 0"/>
              <a:gd name="T0" fmla="*/ 0 w 43070"/>
              <a:gd name="T1" fmla="*/ 20187 h 21600"/>
              <a:gd name="T2" fmla="*/ 43070 w 43070"/>
              <a:gd name="T3" fmla="*/ 19700 h 21600"/>
              <a:gd name="T4" fmla="*/ 21554 w 4307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070" h="21600" fill="none" extrusionOk="0">
                <a:moveTo>
                  <a:pt x="0" y="20187"/>
                </a:moveTo>
                <a:cubicBezTo>
                  <a:pt x="744" y="8830"/>
                  <a:pt x="10173" y="-1"/>
                  <a:pt x="21554" y="0"/>
                </a:cubicBezTo>
                <a:cubicBezTo>
                  <a:pt x="32746" y="0"/>
                  <a:pt x="42085" y="8550"/>
                  <a:pt x="43070" y="19699"/>
                </a:cubicBezTo>
              </a:path>
              <a:path w="43070" h="21600" stroke="0" extrusionOk="0">
                <a:moveTo>
                  <a:pt x="0" y="20187"/>
                </a:moveTo>
                <a:cubicBezTo>
                  <a:pt x="744" y="8830"/>
                  <a:pt x="10173" y="-1"/>
                  <a:pt x="21554" y="0"/>
                </a:cubicBezTo>
                <a:cubicBezTo>
                  <a:pt x="32746" y="0"/>
                  <a:pt x="42085" y="8550"/>
                  <a:pt x="43070" y="19699"/>
                </a:cubicBezTo>
                <a:lnTo>
                  <a:pt x="21554" y="21600"/>
                </a:lnTo>
                <a:close/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342" name="Group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64039"/>
              </p:ext>
            </p:extLst>
          </p:nvPr>
        </p:nvGraphicFramePr>
        <p:xfrm>
          <a:off x="1828800" y="965200"/>
          <a:ext cx="5029200" cy="5212715"/>
        </p:xfrm>
        <a:graphic>
          <a:graphicData uri="http://schemas.openxmlformats.org/drawingml/2006/table">
            <a:tbl>
              <a:tblPr/>
              <a:tblGrid>
                <a:gridCol w="533400"/>
                <a:gridCol w="471488"/>
                <a:gridCol w="506412"/>
                <a:gridCol w="500063"/>
                <a:gridCol w="503237"/>
                <a:gridCol w="503238"/>
                <a:gridCol w="501650"/>
                <a:gridCol w="506412"/>
                <a:gridCol w="500063"/>
                <a:gridCol w="503237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6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val 2"/>
          <p:cNvSpPr>
            <a:spLocks noChangeArrowheads="1"/>
          </p:cNvSpPr>
          <p:nvPr/>
        </p:nvSpPr>
        <p:spPr bwMode="auto">
          <a:xfrm>
            <a:off x="4419600" y="1531937"/>
            <a:ext cx="3960813" cy="41148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Arc 3"/>
          <p:cNvSpPr>
            <a:spLocks/>
          </p:cNvSpPr>
          <p:nvPr/>
        </p:nvSpPr>
        <p:spPr bwMode="auto">
          <a:xfrm rot="74468" flipV="1">
            <a:off x="4419600" y="3328987"/>
            <a:ext cx="1981200" cy="1285875"/>
          </a:xfrm>
          <a:custGeom>
            <a:avLst/>
            <a:gdLst>
              <a:gd name="G0" fmla="+- 21554 0 0"/>
              <a:gd name="G1" fmla="+- 21600 0 0"/>
              <a:gd name="G2" fmla="+- 21600 0 0"/>
              <a:gd name="T0" fmla="*/ 0 w 43154"/>
              <a:gd name="T1" fmla="*/ 20187 h 25089"/>
              <a:gd name="T2" fmla="*/ 42870 w 43154"/>
              <a:gd name="T3" fmla="*/ 25089 h 25089"/>
              <a:gd name="T4" fmla="*/ 21554 w 43154"/>
              <a:gd name="T5" fmla="*/ 21600 h 250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54" h="25089" fill="none" extrusionOk="0">
                <a:moveTo>
                  <a:pt x="0" y="20187"/>
                </a:moveTo>
                <a:cubicBezTo>
                  <a:pt x="744" y="8830"/>
                  <a:pt x="10173" y="-1"/>
                  <a:pt x="21554" y="0"/>
                </a:cubicBezTo>
                <a:cubicBezTo>
                  <a:pt x="33483" y="0"/>
                  <a:pt x="43154" y="9670"/>
                  <a:pt x="43154" y="21600"/>
                </a:cubicBezTo>
                <a:cubicBezTo>
                  <a:pt x="43154" y="22768"/>
                  <a:pt x="43059" y="23935"/>
                  <a:pt x="42870" y="25089"/>
                </a:cubicBezTo>
              </a:path>
              <a:path w="43154" h="25089" stroke="0" extrusionOk="0">
                <a:moveTo>
                  <a:pt x="0" y="20187"/>
                </a:moveTo>
                <a:cubicBezTo>
                  <a:pt x="744" y="8830"/>
                  <a:pt x="10173" y="-1"/>
                  <a:pt x="21554" y="0"/>
                </a:cubicBezTo>
                <a:cubicBezTo>
                  <a:pt x="33483" y="0"/>
                  <a:pt x="43154" y="9670"/>
                  <a:pt x="43154" y="21600"/>
                </a:cubicBezTo>
                <a:cubicBezTo>
                  <a:pt x="43154" y="22768"/>
                  <a:pt x="43059" y="23935"/>
                  <a:pt x="42870" y="25089"/>
                </a:cubicBezTo>
                <a:lnTo>
                  <a:pt x="21554" y="21600"/>
                </a:lnTo>
                <a:close/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4" name="Arc 4"/>
          <p:cNvSpPr>
            <a:spLocks/>
          </p:cNvSpPr>
          <p:nvPr/>
        </p:nvSpPr>
        <p:spPr bwMode="auto">
          <a:xfrm rot="10853119" flipV="1">
            <a:off x="6400800" y="2560637"/>
            <a:ext cx="1979613" cy="1027113"/>
          </a:xfrm>
          <a:custGeom>
            <a:avLst/>
            <a:gdLst>
              <a:gd name="G0" fmla="+- 21554 0 0"/>
              <a:gd name="G1" fmla="+- 21600 0 0"/>
              <a:gd name="G2" fmla="+- 21600 0 0"/>
              <a:gd name="T0" fmla="*/ 0 w 43070"/>
              <a:gd name="T1" fmla="*/ 20187 h 21600"/>
              <a:gd name="T2" fmla="*/ 43070 w 43070"/>
              <a:gd name="T3" fmla="*/ 19700 h 21600"/>
              <a:gd name="T4" fmla="*/ 21554 w 4307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070" h="21600" fill="none" extrusionOk="0">
                <a:moveTo>
                  <a:pt x="0" y="20187"/>
                </a:moveTo>
                <a:cubicBezTo>
                  <a:pt x="744" y="8830"/>
                  <a:pt x="10173" y="-1"/>
                  <a:pt x="21554" y="0"/>
                </a:cubicBezTo>
                <a:cubicBezTo>
                  <a:pt x="32746" y="0"/>
                  <a:pt x="42085" y="8550"/>
                  <a:pt x="43070" y="19699"/>
                </a:cubicBezTo>
              </a:path>
              <a:path w="43070" h="21600" stroke="0" extrusionOk="0">
                <a:moveTo>
                  <a:pt x="0" y="20187"/>
                </a:moveTo>
                <a:cubicBezTo>
                  <a:pt x="744" y="8830"/>
                  <a:pt x="10173" y="-1"/>
                  <a:pt x="21554" y="0"/>
                </a:cubicBezTo>
                <a:cubicBezTo>
                  <a:pt x="32746" y="0"/>
                  <a:pt x="42085" y="8550"/>
                  <a:pt x="43070" y="19699"/>
                </a:cubicBezTo>
                <a:lnTo>
                  <a:pt x="21554" y="21600"/>
                </a:lnTo>
                <a:close/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365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275807"/>
              </p:ext>
            </p:extLst>
          </p:nvPr>
        </p:nvGraphicFramePr>
        <p:xfrm>
          <a:off x="3886200" y="998537"/>
          <a:ext cx="5029200" cy="5181600"/>
        </p:xfrm>
        <a:graphic>
          <a:graphicData uri="http://schemas.openxmlformats.org/drawingml/2006/table">
            <a:tbl>
              <a:tblPr/>
              <a:tblGrid>
                <a:gridCol w="533400"/>
                <a:gridCol w="471488"/>
                <a:gridCol w="506412"/>
                <a:gridCol w="500063"/>
                <a:gridCol w="503237"/>
                <a:gridCol w="503238"/>
                <a:gridCol w="487362"/>
                <a:gridCol w="520700"/>
                <a:gridCol w="500063"/>
                <a:gridCol w="503237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488" name="Text Box 128"/>
          <p:cNvSpPr txBox="1">
            <a:spLocks noChangeArrowheads="1"/>
          </p:cNvSpPr>
          <p:nvPr/>
        </p:nvSpPr>
        <p:spPr bwMode="auto">
          <a:xfrm>
            <a:off x="2003425" y="76200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89" name="Text Box 129"/>
          <p:cNvSpPr txBox="1">
            <a:spLocks noChangeArrowheads="1"/>
          </p:cNvSpPr>
          <p:nvPr/>
        </p:nvSpPr>
        <p:spPr bwMode="auto">
          <a:xfrm>
            <a:off x="609600" y="693737"/>
            <a:ext cx="19812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Luyện tập :</a:t>
            </a:r>
          </a:p>
          <a:p>
            <a:endParaRPr lang="en-US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90" name="Text Box 130"/>
          <p:cNvSpPr txBox="1">
            <a:spLocks noChangeArrowheads="1"/>
          </p:cNvSpPr>
          <p:nvPr/>
        </p:nvSpPr>
        <p:spPr bwMode="auto">
          <a:xfrm>
            <a:off x="304800" y="1227137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b="1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400" b="1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dirty="0" err="1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400" b="1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15491" name="Text Box 131"/>
          <p:cNvSpPr txBox="1">
            <a:spLocks noChangeArrowheads="1"/>
          </p:cNvSpPr>
          <p:nvPr/>
        </p:nvSpPr>
        <p:spPr bwMode="auto">
          <a:xfrm>
            <a:off x="304800" y="1766887"/>
            <a:ext cx="3276600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buFontTx/>
              <a:buChar char="-"/>
            </a:pP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 ô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 ô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algn="just"/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 ô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492" name="Text Box 132"/>
          <p:cNvSpPr txBox="1">
            <a:spLocks noChangeArrowheads="1"/>
          </p:cNvSpPr>
          <p:nvPr/>
        </p:nvSpPr>
        <p:spPr bwMode="auto">
          <a:xfrm>
            <a:off x="6232525" y="2827337"/>
            <a:ext cx="4730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6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493" name="Line 133"/>
          <p:cNvSpPr>
            <a:spLocks noChangeShapeType="1"/>
          </p:cNvSpPr>
          <p:nvPr/>
        </p:nvSpPr>
        <p:spPr bwMode="auto">
          <a:xfrm flipV="1">
            <a:off x="6400800" y="1531937"/>
            <a:ext cx="0" cy="198120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94" name="Text Box 134"/>
          <p:cNvSpPr txBox="1">
            <a:spLocks noChangeArrowheads="1"/>
          </p:cNvSpPr>
          <p:nvPr/>
        </p:nvSpPr>
        <p:spPr bwMode="auto">
          <a:xfrm>
            <a:off x="7223125" y="2827337"/>
            <a:ext cx="4730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6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495" name="Text Box 135"/>
          <p:cNvSpPr txBox="1">
            <a:spLocks noChangeArrowheads="1"/>
          </p:cNvSpPr>
          <p:nvPr/>
        </p:nvSpPr>
        <p:spPr bwMode="auto">
          <a:xfrm>
            <a:off x="5181600" y="2827337"/>
            <a:ext cx="4730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6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496" name="Line 136"/>
          <p:cNvSpPr>
            <a:spLocks noChangeShapeType="1"/>
          </p:cNvSpPr>
          <p:nvPr/>
        </p:nvSpPr>
        <p:spPr bwMode="auto">
          <a:xfrm flipV="1">
            <a:off x="7391400" y="3589337"/>
            <a:ext cx="9906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97" name="Line 137"/>
          <p:cNvSpPr>
            <a:spLocks noChangeShapeType="1"/>
          </p:cNvSpPr>
          <p:nvPr/>
        </p:nvSpPr>
        <p:spPr bwMode="auto">
          <a:xfrm flipH="1" flipV="1">
            <a:off x="4419600" y="3589337"/>
            <a:ext cx="9906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196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5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4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4" dur="2000"/>
                                        <p:tgtEl>
                                          <p:spTgt spid="15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5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15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4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66" dur="1"/>
                                        <p:tgtEl>
                                          <p:spTgt spid="1549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5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5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5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15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15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0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" dur="500"/>
                                        <p:tgtEl>
                                          <p:spTgt spid="15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15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15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15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 autoUpdateAnimBg="0"/>
      <p:bldP spid="15363" grpId="0" animBg="1"/>
      <p:bldP spid="15364" grpId="0" animBg="1" autoUpdateAnimBg="0"/>
      <p:bldP spid="15492" grpId="0"/>
      <p:bldP spid="15493" grpId="0" animBg="1"/>
      <p:bldP spid="15493" grpId="1" animBg="1"/>
      <p:bldP spid="15494" grpId="0"/>
      <p:bldP spid="15494" grpId="1"/>
      <p:bldP spid="15495" grpId="0"/>
      <p:bldP spid="15495" grpId="1"/>
      <p:bldP spid="15496" grpId="0" animBg="1"/>
      <p:bldP spid="15496" grpId="1" animBg="1"/>
      <p:bldP spid="15497" grpId="0" animBg="1"/>
      <p:bldP spid="15497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616953" y="381000"/>
            <a:ext cx="4775666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6387" name="Oval 3"/>
          <p:cNvSpPr>
            <a:spLocks noChangeArrowheads="1"/>
          </p:cNvSpPr>
          <p:nvPr/>
        </p:nvSpPr>
        <p:spPr bwMode="auto">
          <a:xfrm>
            <a:off x="540753" y="1828800"/>
            <a:ext cx="2286000" cy="2286000"/>
          </a:xfrm>
          <a:prstGeom prst="ellipse">
            <a:avLst/>
          </a:prstGeom>
          <a:solidFill>
            <a:srgbClr val="FF3300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2939466" y="1870075"/>
            <a:ext cx="2286000" cy="2286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9" name="Oval 5"/>
          <p:cNvSpPr>
            <a:spLocks noChangeArrowheads="1"/>
          </p:cNvSpPr>
          <p:nvPr/>
        </p:nvSpPr>
        <p:spPr bwMode="auto">
          <a:xfrm>
            <a:off x="5877928" y="1905000"/>
            <a:ext cx="2286000" cy="2286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 flipV="1">
            <a:off x="1226553" y="3124200"/>
            <a:ext cx="3810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296278" y="4343400"/>
            <a:ext cx="137249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Hình tròn</a:t>
            </a:r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 flipV="1">
            <a:off x="2979153" y="3810000"/>
            <a:ext cx="304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2140953" y="4343400"/>
            <a:ext cx="161775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5860466" y="3048000"/>
            <a:ext cx="228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5" name="AutoShape 11"/>
          <p:cNvSpPr>
            <a:spLocks noChangeArrowheads="1"/>
          </p:cNvSpPr>
          <p:nvPr/>
        </p:nvSpPr>
        <p:spPr bwMode="auto">
          <a:xfrm flipV="1">
            <a:off x="6986003" y="3013075"/>
            <a:ext cx="76200" cy="7620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6" name="AutoShape 12"/>
          <p:cNvSpPr>
            <a:spLocks noChangeArrowheads="1"/>
          </p:cNvSpPr>
          <p:nvPr/>
        </p:nvSpPr>
        <p:spPr bwMode="auto">
          <a:xfrm flipV="1">
            <a:off x="8108366" y="3006725"/>
            <a:ext cx="76200" cy="7620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7" name="AutoShape 13"/>
          <p:cNvSpPr>
            <a:spLocks noChangeArrowheads="1"/>
          </p:cNvSpPr>
          <p:nvPr/>
        </p:nvSpPr>
        <p:spPr bwMode="auto">
          <a:xfrm flipV="1">
            <a:off x="5850941" y="3006725"/>
            <a:ext cx="76200" cy="76200"/>
          </a:xfrm>
          <a:prstGeom prst="flowChartConnector">
            <a:avLst/>
          </a:prstGeom>
          <a:solidFill>
            <a:schemeClr val="tx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7398753" y="1524000"/>
            <a:ext cx="6096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7246353" y="1133475"/>
            <a:ext cx="16690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Đường kính</a:t>
            </a:r>
          </a:p>
        </p:txBody>
      </p:sp>
      <p:sp>
        <p:nvSpPr>
          <p:cNvPr id="16400" name="AutoShape 16"/>
          <p:cNvSpPr>
            <a:spLocks noChangeArrowheads="1"/>
          </p:cNvSpPr>
          <p:nvPr/>
        </p:nvSpPr>
        <p:spPr bwMode="auto">
          <a:xfrm flipV="1">
            <a:off x="7135228" y="4135438"/>
            <a:ext cx="76200" cy="7620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>
            <a:off x="7032041" y="3048000"/>
            <a:ext cx="138112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V="1">
            <a:off x="6027153" y="3581400"/>
            <a:ext cx="1066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5249278" y="4383088"/>
            <a:ext cx="138050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Bán kính </a:t>
            </a:r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6789153" y="2757488"/>
            <a:ext cx="361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5576303" y="2870200"/>
            <a:ext cx="35137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8195678" y="2874963"/>
            <a:ext cx="336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7017753" y="4164013"/>
            <a:ext cx="349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6408" name="Rectangle 24"/>
          <p:cNvSpPr>
            <a:spLocks noChangeArrowheads="1"/>
          </p:cNvSpPr>
          <p:nvPr/>
        </p:nvSpPr>
        <p:spPr bwMode="auto">
          <a:xfrm>
            <a:off x="769353" y="5302052"/>
            <a:ext cx="6629400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0" hangingPunct="0"/>
            <a:endParaRPr lang="en-US" sz="2400" b="1" dirty="0">
              <a:solidFill>
                <a:srgbClr val="9933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1/2độ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b="1" dirty="0">
              <a:solidFill>
                <a:srgbClr val="9933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en-US" sz="2400" b="1" dirty="0">
              <a:solidFill>
                <a:srgbClr val="99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09" name="Rectangle 25"/>
          <p:cNvSpPr>
            <a:spLocks noChangeArrowheads="1"/>
          </p:cNvSpPr>
          <p:nvPr/>
        </p:nvSpPr>
        <p:spPr bwMode="auto">
          <a:xfrm>
            <a:off x="769353" y="48006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78520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5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20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800" decel="1000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800" decel="1000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800" decel="1000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800" decel="100000" fill="hold"/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1" dur="20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6" dur="20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9" dur="20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4" dur="20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7" dur="20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2" dur="20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5" dur="20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8" dur="20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3" dur="20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6" dur="20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 tmFilter="0,0; .5, 1; 1, 1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6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6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16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16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164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164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164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animBg="1"/>
      <p:bldP spid="16388" grpId="0" animBg="1"/>
      <p:bldP spid="16389" grpId="0" animBg="1"/>
      <p:bldP spid="16390" grpId="0" animBg="1"/>
      <p:bldP spid="16391" grpId="0"/>
      <p:bldP spid="16392" grpId="0" animBg="1"/>
      <p:bldP spid="16393" grpId="0"/>
      <p:bldP spid="16394" grpId="0" animBg="1"/>
      <p:bldP spid="16395" grpId="0" animBg="1"/>
      <p:bldP spid="16396" grpId="0" animBg="1"/>
      <p:bldP spid="16397" grpId="0" animBg="1"/>
      <p:bldP spid="16398" grpId="0" animBg="1"/>
      <p:bldP spid="16399" grpId="0"/>
      <p:bldP spid="16400" grpId="0" animBg="1"/>
      <p:bldP spid="16401" grpId="0" animBg="1"/>
      <p:bldP spid="16402" grpId="0" animBg="1"/>
      <p:bldP spid="16403" grpId="0"/>
      <p:bldP spid="16404" grpId="0"/>
      <p:bldP spid="16405" grpId="0"/>
      <p:bldP spid="16406" grpId="0"/>
      <p:bldP spid="16407" grpId="0"/>
      <p:bldP spid="16408" grpId="0" build="allAtOnce"/>
      <p:bldP spid="1640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762000" y="457200"/>
            <a:ext cx="7543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838200" y="1087438"/>
            <a:ext cx="7467600" cy="2492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en-US" sz="2400" b="1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thạo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bìa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2cm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“Chu vi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71951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228600" y="2133600"/>
            <a:ext cx="8464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CHÚC QUÍ THẦY CÔ VÀ CÁC EM KHỎE MẠNH, CÔNG TÁC VÀ HỌC TẬP TỐT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2897188" y="3160713"/>
            <a:ext cx="31226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XIN CHÂN THÀNH CÁM ƠN</a:t>
            </a: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045897"/>
              </p:ext>
            </p:extLst>
          </p:nvPr>
        </p:nvGraphicFramePr>
        <p:xfrm>
          <a:off x="701675" y="509588"/>
          <a:ext cx="4005263" cy="5040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Clip" r:id="rId3" imgW="3531960" imgH="4445640" progId="MS_ClipArt_Gallery.2">
                  <p:embed/>
                </p:oleObj>
              </mc:Choice>
              <mc:Fallback>
                <p:oleObj name="Clip" r:id="rId3" imgW="3531960" imgH="4445640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675" y="509588"/>
                        <a:ext cx="4005263" cy="5040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437" name="Picture 5" descr="sunflowers_wave_hb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225" y="3463925"/>
            <a:ext cx="3962400" cy="3228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3227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1843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79388" y="423863"/>
            <a:ext cx="804047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990600" y="2286000"/>
            <a:ext cx="2133600" cy="1524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3505200" y="2286000"/>
            <a:ext cx="2971800" cy="1371600"/>
          </a:xfrm>
          <a:prstGeom prst="flowChartInputOutpu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304800" y="4191000"/>
            <a:ext cx="3048000" cy="16764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3733800" y="3810000"/>
            <a:ext cx="4114800" cy="1752600"/>
          </a:xfrm>
          <a:prstGeom prst="flowChartExtra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3" name="AutoShape 7"/>
          <p:cNvSpPr>
            <a:spLocks noChangeArrowheads="1"/>
          </p:cNvSpPr>
          <p:nvPr/>
        </p:nvSpPr>
        <p:spPr bwMode="auto">
          <a:xfrm>
            <a:off x="2819400" y="685800"/>
            <a:ext cx="2438400" cy="1828800"/>
          </a:xfrm>
          <a:prstGeom prst="cloudCallout">
            <a:avLst>
              <a:gd name="adj1" fmla="val -44338"/>
              <a:gd name="adj2" fmla="val 6753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!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nhật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4" name="AutoShape 8"/>
          <p:cNvSpPr>
            <a:spLocks noChangeArrowheads="1"/>
          </p:cNvSpPr>
          <p:nvPr/>
        </p:nvSpPr>
        <p:spPr bwMode="auto">
          <a:xfrm rot="-5400000">
            <a:off x="1657350" y="2800350"/>
            <a:ext cx="647700" cy="1066800"/>
          </a:xfrm>
          <a:prstGeom prst="moon">
            <a:avLst>
              <a:gd name="adj" fmla="val 50000"/>
            </a:avLst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5" name="Oval 9"/>
          <p:cNvSpPr>
            <a:spLocks noChangeArrowheads="1"/>
          </p:cNvSpPr>
          <p:nvPr/>
        </p:nvSpPr>
        <p:spPr bwMode="auto">
          <a:xfrm>
            <a:off x="1219200" y="2514600"/>
            <a:ext cx="4572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6" name="Oval 10"/>
          <p:cNvSpPr>
            <a:spLocks noChangeArrowheads="1"/>
          </p:cNvSpPr>
          <p:nvPr/>
        </p:nvSpPr>
        <p:spPr bwMode="auto">
          <a:xfrm>
            <a:off x="2209800" y="2514600"/>
            <a:ext cx="4572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7" name="AutoShape 11"/>
          <p:cNvSpPr>
            <a:spLocks noChangeArrowheads="1"/>
          </p:cNvSpPr>
          <p:nvPr/>
        </p:nvSpPr>
        <p:spPr bwMode="auto">
          <a:xfrm rot="-5400000">
            <a:off x="4629150" y="2762250"/>
            <a:ext cx="647700" cy="1066800"/>
          </a:xfrm>
          <a:prstGeom prst="moon">
            <a:avLst>
              <a:gd name="adj" fmla="val 50000"/>
            </a:avLst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8" name="Oval 12"/>
          <p:cNvSpPr>
            <a:spLocks noChangeArrowheads="1"/>
          </p:cNvSpPr>
          <p:nvPr/>
        </p:nvSpPr>
        <p:spPr bwMode="auto">
          <a:xfrm>
            <a:off x="4191000" y="2476500"/>
            <a:ext cx="4572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9" name="Oval 13"/>
          <p:cNvSpPr>
            <a:spLocks noChangeArrowheads="1"/>
          </p:cNvSpPr>
          <p:nvPr/>
        </p:nvSpPr>
        <p:spPr bwMode="auto">
          <a:xfrm>
            <a:off x="5181600" y="2476500"/>
            <a:ext cx="4572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0" name="AutoShape 14"/>
          <p:cNvSpPr>
            <a:spLocks noChangeArrowheads="1"/>
          </p:cNvSpPr>
          <p:nvPr/>
        </p:nvSpPr>
        <p:spPr bwMode="auto">
          <a:xfrm>
            <a:off x="4953000" y="1219200"/>
            <a:ext cx="2438400" cy="1828800"/>
          </a:xfrm>
          <a:prstGeom prst="cloudCallout">
            <a:avLst>
              <a:gd name="adj1" fmla="val -44338"/>
              <a:gd name="adj2" fmla="val 6753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>
                <a:latin typeface="Times New Roman" pitchFamily="18" charset="0"/>
                <a:cs typeface="Times New Roman" pitchFamily="18" charset="0"/>
              </a:rPr>
              <a:t>Chào các bạn ! Còn mình là hình bình hành.</a:t>
            </a:r>
          </a:p>
        </p:txBody>
      </p:sp>
      <p:sp>
        <p:nvSpPr>
          <p:cNvPr id="4111" name="AutoShape 15"/>
          <p:cNvSpPr>
            <a:spLocks noChangeArrowheads="1"/>
          </p:cNvSpPr>
          <p:nvPr/>
        </p:nvSpPr>
        <p:spPr bwMode="auto">
          <a:xfrm rot="-5400000">
            <a:off x="1504950" y="4819650"/>
            <a:ext cx="647700" cy="1066800"/>
          </a:xfrm>
          <a:prstGeom prst="moon">
            <a:avLst>
              <a:gd name="adj" fmla="val 50000"/>
            </a:avLst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2" name="Oval 16"/>
          <p:cNvSpPr>
            <a:spLocks noChangeArrowheads="1"/>
          </p:cNvSpPr>
          <p:nvPr/>
        </p:nvSpPr>
        <p:spPr bwMode="auto">
          <a:xfrm>
            <a:off x="1066800" y="4533900"/>
            <a:ext cx="4572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3" name="Oval 17"/>
          <p:cNvSpPr>
            <a:spLocks noChangeArrowheads="1"/>
          </p:cNvSpPr>
          <p:nvPr/>
        </p:nvSpPr>
        <p:spPr bwMode="auto">
          <a:xfrm>
            <a:off x="2057400" y="4533900"/>
            <a:ext cx="4572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4" name="AutoShape 18"/>
          <p:cNvSpPr>
            <a:spLocks noChangeArrowheads="1"/>
          </p:cNvSpPr>
          <p:nvPr/>
        </p:nvSpPr>
        <p:spPr bwMode="auto">
          <a:xfrm>
            <a:off x="1828800" y="3352800"/>
            <a:ext cx="2438400" cy="1828800"/>
          </a:xfrm>
          <a:prstGeom prst="cloudCallout">
            <a:avLst>
              <a:gd name="adj1" fmla="val -44338"/>
              <a:gd name="adj2" fmla="val 6753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>
                <a:latin typeface="Times New Roman" pitchFamily="18" charset="0"/>
                <a:cs typeface="Times New Roman" pitchFamily="18" charset="0"/>
              </a:rPr>
              <a:t>Hello các bạn ! Còn mình là hình thoi</a:t>
            </a:r>
          </a:p>
        </p:txBody>
      </p:sp>
      <p:sp>
        <p:nvSpPr>
          <p:cNvPr id="4115" name="AutoShape 19"/>
          <p:cNvSpPr>
            <a:spLocks noChangeArrowheads="1"/>
          </p:cNvSpPr>
          <p:nvPr/>
        </p:nvSpPr>
        <p:spPr bwMode="auto">
          <a:xfrm rot="-5400000">
            <a:off x="5467350" y="4667250"/>
            <a:ext cx="647700" cy="1066800"/>
          </a:xfrm>
          <a:prstGeom prst="moon">
            <a:avLst>
              <a:gd name="adj" fmla="val 50000"/>
            </a:avLst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6" name="Oval 20"/>
          <p:cNvSpPr>
            <a:spLocks noChangeArrowheads="1"/>
          </p:cNvSpPr>
          <p:nvPr/>
        </p:nvSpPr>
        <p:spPr bwMode="auto">
          <a:xfrm>
            <a:off x="5029200" y="4381500"/>
            <a:ext cx="4572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7" name="Oval 21"/>
          <p:cNvSpPr>
            <a:spLocks noChangeArrowheads="1"/>
          </p:cNvSpPr>
          <p:nvPr/>
        </p:nvSpPr>
        <p:spPr bwMode="auto">
          <a:xfrm>
            <a:off x="6019800" y="4381500"/>
            <a:ext cx="457200" cy="228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8" name="AutoShape 22"/>
          <p:cNvSpPr>
            <a:spLocks noChangeArrowheads="1"/>
          </p:cNvSpPr>
          <p:nvPr/>
        </p:nvSpPr>
        <p:spPr bwMode="auto">
          <a:xfrm>
            <a:off x="5943600" y="3124200"/>
            <a:ext cx="2438400" cy="1828800"/>
          </a:xfrm>
          <a:prstGeom prst="cloudCallout">
            <a:avLst>
              <a:gd name="adj1" fmla="val -44338"/>
              <a:gd name="adj2" fmla="val 6753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>
                <a:latin typeface="Times New Roman" pitchFamily="18" charset="0"/>
                <a:cs typeface="Times New Roman" pitchFamily="18" charset="0"/>
              </a:rPr>
              <a:t>Còn mình, ai cũng biết, mình là hình tam giác</a:t>
            </a:r>
          </a:p>
        </p:txBody>
      </p:sp>
    </p:spTree>
    <p:extLst>
      <p:ext uri="{BB962C8B-B14F-4D97-AF65-F5344CB8AC3E}">
        <p14:creationId xmlns:p14="http://schemas.microsoft.com/office/powerpoint/2010/main" val="1329000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decel="10000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decel="10000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mph" presetSubtype="0" repeatCount="5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410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2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 tmFilter="0, 0; .2, .5; .8, .5; 1, 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250" autoRev="1" fill="hold"/>
                                        <p:tgtEl>
                                          <p:spTgt spid="410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2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 tmFilter="0, 0; .2, .5; .8, .5; 1, 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250" autoRev="1" fill="hold"/>
                                        <p:tgtEl>
                                          <p:spTgt spid="410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" decel="100000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" decel="100000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" decel="100000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" decel="100000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1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 nodeType="clickPar">
                      <p:stCondLst>
                        <p:cond delay="indefinite"/>
                      </p:stCondLst>
                      <p:childTnLst>
                        <p:par>
                          <p:cTn id="2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6" presetID="3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200" decel="100000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200" decel="100000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animBg="1"/>
      <p:bldP spid="4100" grpId="0" animBg="1"/>
      <p:bldP spid="4101" grpId="0" animBg="1"/>
      <p:bldP spid="4102" grpId="0" animBg="1"/>
      <p:bldP spid="4103" grpId="0" animBg="1"/>
      <p:bldP spid="4103" grpId="1" animBg="1"/>
      <p:bldP spid="4104" grpId="0" animBg="1"/>
      <p:bldP spid="4104" grpId="1" animBg="1"/>
      <p:bldP spid="4105" grpId="0" animBg="1"/>
      <p:bldP spid="4105" grpId="1" animBg="1"/>
      <p:bldP spid="4106" grpId="0" animBg="1"/>
      <p:bldP spid="4106" grpId="1" animBg="1"/>
      <p:bldP spid="4107" grpId="0" animBg="1"/>
      <p:bldP spid="4108" grpId="0" animBg="1"/>
      <p:bldP spid="4109" grpId="0" animBg="1"/>
      <p:bldP spid="4110" grpId="0" animBg="1"/>
      <p:bldP spid="4110" grpId="1" animBg="1"/>
      <p:bldP spid="4111" grpId="0" animBg="1"/>
      <p:bldP spid="4112" grpId="0" animBg="1"/>
      <p:bldP spid="4113" grpId="0" animBg="1"/>
      <p:bldP spid="4114" grpId="0" animBg="1"/>
      <p:bldP spid="4114" grpId="1" animBg="1"/>
      <p:bldP spid="4115" grpId="0" animBg="1"/>
      <p:bldP spid="4116" grpId="0" animBg="1"/>
      <p:bldP spid="4117" grpId="0" animBg="1"/>
      <p:bldP spid="4118" grpId="0" animBg="1"/>
      <p:bldP spid="411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val 2"/>
          <p:cNvSpPr>
            <a:spLocks noChangeArrowheads="1"/>
          </p:cNvSpPr>
          <p:nvPr/>
        </p:nvSpPr>
        <p:spPr bwMode="auto">
          <a:xfrm>
            <a:off x="2362200" y="2286000"/>
            <a:ext cx="3581400" cy="3581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 rot="5400000">
            <a:off x="3095625" y="2705100"/>
            <a:ext cx="342900" cy="952500"/>
          </a:xfrm>
          <a:prstGeom prst="moon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 rot="5400000">
            <a:off x="4572000" y="2693988"/>
            <a:ext cx="342900" cy="952500"/>
          </a:xfrm>
          <a:prstGeom prst="moon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 rot="5400000">
            <a:off x="3733800" y="3733800"/>
            <a:ext cx="838200" cy="1905000"/>
          </a:xfrm>
          <a:prstGeom prst="moon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4495800" y="457200"/>
            <a:ext cx="3581400" cy="3429000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>
                <a:latin typeface="Times New Roman" pitchFamily="18" charset="0"/>
                <a:cs typeface="Times New Roman" pitchFamily="18" charset="0"/>
              </a:rPr>
              <a:t>Các bạn ơi, các bạn đâu rồi!</a:t>
            </a:r>
          </a:p>
          <a:p>
            <a:pPr algn="ctr"/>
            <a:r>
              <a:rPr lang="en-US">
                <a:latin typeface="Times New Roman" pitchFamily="18" charset="0"/>
                <a:cs typeface="Times New Roman" pitchFamily="18" charset="0"/>
              </a:rPr>
              <a:t>Ai cũng có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tên,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sao mình chưa có tên nhỉ? Các bạn học sinh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ơi,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mình là hình gì?</a:t>
            </a: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5219700" y="1880755"/>
            <a:ext cx="2743200" cy="1981200"/>
          </a:xfrm>
          <a:prstGeom prst="cloudCallout">
            <a:avLst>
              <a:gd name="adj1" fmla="val -42361"/>
              <a:gd name="adj2" fmla="val 76120"/>
            </a:avLst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ồ,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cám ơn các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bạn!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ình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tên là hình tròn.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2667000" y="6172200"/>
            <a:ext cx="2895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Hình tròn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304800" y="-76200"/>
            <a:ext cx="8610600" cy="149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 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MÔN: 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  <a:p>
            <a:pPr algn="ctr">
              <a:spcBef>
                <a:spcPct val="50000"/>
              </a:spcBef>
            </a:pP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BÀI: HÌNH TRÒN, ĐƯỜNG TRÒN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887893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800" decel="100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00" decel="100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0800000">
                                      <p:cBhvr>
                                        <p:cTn id="88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4" presetClass="exit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6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9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4" presetClass="exit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2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1" dur="8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2" dur="8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8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2" grpId="1" animBg="1"/>
      <p:bldP spid="5123" grpId="0" animBg="1"/>
      <p:bldP spid="5123" grpId="1" animBg="1"/>
      <p:bldP spid="5124" grpId="0" animBg="1"/>
      <p:bldP spid="5124" grpId="1" animBg="1"/>
      <p:bldP spid="5125" grpId="0" animBg="1"/>
      <p:bldP spid="5125" grpId="1" animBg="1"/>
      <p:bldP spid="5125" grpId="2" animBg="1"/>
      <p:bldP spid="5126" grpId="0" animBg="1"/>
      <p:bldP spid="5126" grpId="1" animBg="1"/>
      <p:bldP spid="5126" grpId="2" animBg="1"/>
      <p:bldP spid="5127" grpId="0" animBg="1"/>
      <p:bldP spid="5127" grpId="1" animBg="1"/>
      <p:bldP spid="5128" grpId="0"/>
      <p:bldP spid="51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239837" y="1782763"/>
            <a:ext cx="74469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tròn,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239837" y="2620963"/>
            <a:ext cx="65325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A. Dùng thước.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239837" y="3306763"/>
            <a:ext cx="65325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eke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1239837" y="3992563"/>
            <a:ext cx="65325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C. Dùng compa</a:t>
            </a:r>
          </a:p>
        </p:txBody>
      </p:sp>
    </p:spTree>
    <p:extLst>
      <p:ext uri="{BB962C8B-B14F-4D97-AF65-F5344CB8AC3E}">
        <p14:creationId xmlns:p14="http://schemas.microsoft.com/office/powerpoint/2010/main" val="3352935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45" dur="2000" fill="hold"/>
                                        <p:tgtEl>
                                          <p:spTgt spid="615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6149" grpId="0"/>
      <p:bldP spid="6149" grpId="1"/>
      <p:bldP spid="6150" grpId="0"/>
      <p:bldP spid="6150" grpId="1"/>
      <p:bldP spid="6151" grpId="0"/>
      <p:bldP spid="615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457200" y="762000"/>
            <a:ext cx="2819400" cy="27432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898525" y="3519488"/>
            <a:ext cx="157126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Hình tròn</a:t>
            </a:r>
          </a:p>
        </p:txBody>
      </p:sp>
      <p:sp>
        <p:nvSpPr>
          <p:cNvPr id="7172" name="Oval 4"/>
          <p:cNvSpPr>
            <a:spLocks noChangeArrowheads="1"/>
          </p:cNvSpPr>
          <p:nvPr/>
        </p:nvSpPr>
        <p:spPr bwMode="auto">
          <a:xfrm>
            <a:off x="5029200" y="533400"/>
            <a:ext cx="2971800" cy="2971800"/>
          </a:xfrm>
          <a:prstGeom prst="ellips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4838700" y="3519488"/>
            <a:ext cx="281038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Đây là đường tròn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76200" y="4037013"/>
            <a:ext cx="9132888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Khi dùng compa đễ vẽ hình tròn, đầu bút chì của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com-pa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vẽ ra một đường tròn.</a:t>
            </a:r>
          </a:p>
          <a:p>
            <a:pPr algn="ctr"/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11113" y="4997450"/>
            <a:ext cx="9132887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8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Cả lớp lấy compa và giấy ra để vẽ một hình tròn.</a:t>
            </a:r>
          </a:p>
          <a:p>
            <a:pPr algn="ctr"/>
            <a:endParaRPr lang="en-US" sz="280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542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3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3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nimBg="1"/>
      <p:bldP spid="7172" grpId="1" animBg="1"/>
      <p:bldP spid="7173" grpId="0"/>
      <p:bldP spid="7174" grpId="0"/>
      <p:bldP spid="717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val 2"/>
          <p:cNvSpPr>
            <a:spLocks noChangeArrowheads="1"/>
          </p:cNvSpPr>
          <p:nvPr/>
        </p:nvSpPr>
        <p:spPr bwMode="auto">
          <a:xfrm>
            <a:off x="3505200" y="533400"/>
            <a:ext cx="2819400" cy="37242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36017" y="4208463"/>
            <a:ext cx="828464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Khi vẽ hình tròn bằng compa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, nơi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đầu nhọn của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com-pa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>
                <a:latin typeface="Times New Roman" pitchFamily="18" charset="0"/>
                <a:cs typeface="Times New Roman" pitchFamily="18" charset="0"/>
              </a:rPr>
              <a:t>đặt vào gọi là tâm.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4181475" y="1803400"/>
            <a:ext cx="4667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4000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524000" y="5248275"/>
            <a:ext cx="511870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Hình  tròn trên là </a:t>
            </a:r>
            <a:r>
              <a:rPr lang="en-US" sz="28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hình tròn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tâm O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4899025" y="2333625"/>
            <a:ext cx="130175" cy="130175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060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  <p:bldP spid="8196" grpId="0"/>
      <p:bldP spid="8197" grpId="0"/>
      <p:bldP spid="819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val 2"/>
          <p:cNvSpPr>
            <a:spLocks noChangeArrowheads="1"/>
          </p:cNvSpPr>
          <p:nvPr/>
        </p:nvSpPr>
        <p:spPr bwMode="auto">
          <a:xfrm>
            <a:off x="2517259" y="685800"/>
            <a:ext cx="4267200" cy="3657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4304784" y="1830387"/>
            <a:ext cx="5492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600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9220" name="Oval 4"/>
          <p:cNvSpPr>
            <a:spLocks noChangeArrowheads="1"/>
          </p:cNvSpPr>
          <p:nvPr/>
        </p:nvSpPr>
        <p:spPr bwMode="auto">
          <a:xfrm flipV="1">
            <a:off x="6139934" y="1196975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174859" y="798512"/>
            <a:ext cx="44435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 flipH="1">
            <a:off x="4533384" y="1239837"/>
            <a:ext cx="1641475" cy="12747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696397" y="4360862"/>
            <a:ext cx="783259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. Ở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OA</a:t>
            </a:r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 flipH="1" flipV="1">
            <a:off x="5260459" y="1981200"/>
            <a:ext cx="23622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6936859" y="2624137"/>
            <a:ext cx="182614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 kính OA</a:t>
            </a:r>
          </a:p>
        </p:txBody>
      </p:sp>
      <p:sp>
        <p:nvSpPr>
          <p:cNvPr id="9226" name="AutoShape 10"/>
          <p:cNvSpPr>
            <a:spLocks noChangeArrowheads="1"/>
          </p:cNvSpPr>
          <p:nvPr/>
        </p:nvSpPr>
        <p:spPr bwMode="auto">
          <a:xfrm>
            <a:off x="4484172" y="2376487"/>
            <a:ext cx="152400" cy="15240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655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  <p:bldP spid="9220" grpId="0" animBg="1"/>
      <p:bldP spid="9221" grpId="0"/>
      <p:bldP spid="9222" grpId="0" animBg="1"/>
      <p:bldP spid="9223" grpId="0"/>
      <p:bldP spid="9224" grpId="0" animBg="1"/>
      <p:bldP spid="92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val 2"/>
          <p:cNvSpPr>
            <a:spLocks noChangeArrowheads="1"/>
          </p:cNvSpPr>
          <p:nvPr/>
        </p:nvSpPr>
        <p:spPr bwMode="auto">
          <a:xfrm>
            <a:off x="379413" y="838200"/>
            <a:ext cx="4267200" cy="36576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2166938" y="2136775"/>
            <a:ext cx="5492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600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10244" name="Oval 4"/>
          <p:cNvSpPr>
            <a:spLocks noChangeArrowheads="1"/>
          </p:cNvSpPr>
          <p:nvPr/>
        </p:nvSpPr>
        <p:spPr bwMode="auto">
          <a:xfrm flipV="1">
            <a:off x="4022725" y="13716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4037013" y="950913"/>
            <a:ext cx="44435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 flipH="1">
            <a:off x="2438400" y="1427163"/>
            <a:ext cx="1606550" cy="12398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 flipH="1">
            <a:off x="2438400" y="2514600"/>
            <a:ext cx="22098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 flipH="1" flipV="1">
            <a:off x="2438400" y="2667000"/>
            <a:ext cx="1017588" cy="16208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4097338" y="9509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4724400" y="2209800"/>
            <a:ext cx="4206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3276600" y="4205288"/>
            <a:ext cx="42351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898525" y="4484688"/>
            <a:ext cx="57551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Một hình tròn có thể có vô số bán kính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96838" y="5207000"/>
            <a:ext cx="768454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Các bán kính OA ; OB ; OC ; ở trên có đặc điểm gì?</a:t>
            </a:r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5257800" y="1709801"/>
            <a:ext cx="3581400" cy="1143000"/>
          </a:xfrm>
          <a:prstGeom prst="rect">
            <a:avLst/>
          </a:prstGeom>
          <a:solidFill>
            <a:srgbClr val="00FFFF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/>
            <a:r>
              <a:rPr 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Tất cả các bán kính của hình tròn</a:t>
            </a:r>
          </a:p>
          <a:p>
            <a:pPr algn="ctr"/>
            <a:r>
              <a:rPr 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đều bằng nhau.</a:t>
            </a:r>
          </a:p>
          <a:p>
            <a:pPr algn="ctr"/>
            <a:r>
              <a:rPr 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OA = OB = OC</a:t>
            </a:r>
          </a:p>
        </p:txBody>
      </p:sp>
      <p:sp>
        <p:nvSpPr>
          <p:cNvPr id="10257" name="AutoShape 17"/>
          <p:cNvSpPr>
            <a:spLocks noChangeArrowheads="1"/>
          </p:cNvSpPr>
          <p:nvPr/>
        </p:nvSpPr>
        <p:spPr bwMode="auto">
          <a:xfrm>
            <a:off x="2397125" y="2652713"/>
            <a:ext cx="76200" cy="7620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779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1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770" decel="100000"/>
                                        <p:tgtEl>
                                          <p:spTgt spid="1025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770" decel="100000"/>
                                        <p:tgtEl>
                                          <p:spTgt spid="10256">
                                            <p:bg/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6">
                                            <p:bg/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3" dur="770" fill="hold"/>
                                        <p:tgtEl>
                                          <p:spTgt spid="1025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1025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7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70" decel="100000"/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770" decel="100000"/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2" dur="770" fill="hold"/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4" dur="770" fill="hold"/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6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770" decel="100000"/>
                                        <p:tgtEl>
                                          <p:spTgt spid="10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770" decel="100000"/>
                                        <p:tgtEl>
                                          <p:spTgt spid="10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1" dur="770" fill="hold"/>
                                        <p:tgtEl>
                                          <p:spTgt spid="10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3" dur="770" fill="hold"/>
                                        <p:tgtEl>
                                          <p:spTgt spid="10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770" decel="100000"/>
                                        <p:tgtEl>
                                          <p:spTgt spid="10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770" decel="100000"/>
                                        <p:tgtEl>
                                          <p:spTgt spid="10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0" dur="770" fill="hold"/>
                                        <p:tgtEl>
                                          <p:spTgt spid="10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2" dur="770" fill="hold"/>
                                        <p:tgtEl>
                                          <p:spTgt spid="10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8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9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2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9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9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8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9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0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4" grpId="0" animBg="1"/>
      <p:bldP spid="10245" grpId="0"/>
      <p:bldP spid="10246" grpId="0" animBg="1"/>
      <p:bldP spid="10247" grpId="0" animBg="1"/>
      <p:bldP spid="10249" grpId="0" animBg="1"/>
      <p:bldP spid="10251" grpId="0"/>
      <p:bldP spid="10252" grpId="0"/>
      <p:bldP spid="10255" grpId="0"/>
      <p:bldP spid="10256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val 2"/>
          <p:cNvSpPr>
            <a:spLocks noChangeArrowheads="1"/>
          </p:cNvSpPr>
          <p:nvPr/>
        </p:nvSpPr>
        <p:spPr bwMode="auto">
          <a:xfrm>
            <a:off x="609600" y="533400"/>
            <a:ext cx="3657600" cy="36576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7" name="Line 3"/>
          <p:cNvSpPr>
            <a:spLocks noChangeShapeType="1"/>
          </p:cNvSpPr>
          <p:nvPr/>
        </p:nvSpPr>
        <p:spPr bwMode="auto">
          <a:xfrm>
            <a:off x="609600" y="2362200"/>
            <a:ext cx="3657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2382838" y="2320925"/>
            <a:ext cx="76200" cy="7620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2201863" y="1946275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228600" y="1912937"/>
            <a:ext cx="40748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4219575" y="2112962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234950" y="4395787"/>
            <a:ext cx="819179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Trên đương tròn , lấy hai điểm A ;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B. Đoạn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thẳng AB nối hai điểm A;B của đường tròn</a:t>
            </a:r>
          </a:p>
          <a:p>
            <a:r>
              <a:rPr lang="en-US">
                <a:latin typeface="Times New Roman" pitchFamily="18" charset="0"/>
                <a:cs typeface="Times New Roman" pitchFamily="18" charset="0"/>
              </a:rPr>
              <a:t> đi qua tâm O là </a:t>
            </a:r>
            <a:r>
              <a:rPr lang="en-US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 kính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của hình tròn.</a:t>
            </a:r>
          </a:p>
        </p:txBody>
      </p:sp>
      <p:sp>
        <p:nvSpPr>
          <p:cNvPr id="11273" name="AutoShape 9"/>
          <p:cNvSpPr>
            <a:spLocks noChangeArrowheads="1"/>
          </p:cNvSpPr>
          <p:nvPr/>
        </p:nvSpPr>
        <p:spPr bwMode="auto">
          <a:xfrm>
            <a:off x="576263" y="2327275"/>
            <a:ext cx="76200" cy="7620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4" name="AutoShape 10"/>
          <p:cNvSpPr>
            <a:spLocks noChangeArrowheads="1"/>
          </p:cNvSpPr>
          <p:nvPr/>
        </p:nvSpPr>
        <p:spPr bwMode="auto">
          <a:xfrm>
            <a:off x="4232275" y="2306637"/>
            <a:ext cx="76200" cy="76200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974725" y="5026025"/>
            <a:ext cx="624562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 kính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của hình tròn có đặc điểm gì?</a:t>
            </a: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4922520" y="1544637"/>
            <a:ext cx="3504224" cy="1524000"/>
          </a:xfrm>
          <a:prstGeom prst="rect">
            <a:avLst/>
          </a:prstGeom>
          <a:solidFill>
            <a:srgbClr val="00FFFF"/>
          </a:soli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FF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/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AB = OA + OB</a:t>
            </a:r>
          </a:p>
        </p:txBody>
      </p:sp>
    </p:spTree>
    <p:extLst>
      <p:ext uri="{BB962C8B-B14F-4D97-AF65-F5344CB8AC3E}">
        <p14:creationId xmlns:p14="http://schemas.microsoft.com/office/powerpoint/2010/main" val="2271777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770" decel="100000"/>
                                        <p:tgtEl>
                                          <p:spTgt spid="1127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770" decel="100000"/>
                                        <p:tgtEl>
                                          <p:spTgt spid="11276">
                                            <p:bg/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6">
                                            <p:bg/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9" dur="770" fill="hold"/>
                                        <p:tgtEl>
                                          <p:spTgt spid="1127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1" dur="770" fill="hold"/>
                                        <p:tgtEl>
                                          <p:spTgt spid="1127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770" decel="100000"/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770" decel="100000"/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8" dur="770" fill="hold"/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0" dur="770" fill="hold"/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770" decel="100000"/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770" decel="100000"/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7" dur="770" fill="hold"/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9" dur="770" fill="hold"/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770" decel="100000"/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4" dur="770" decel="100000"/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6" dur="770" fill="hold"/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8" dur="770" fill="hold"/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00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0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6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0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1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2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2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bg/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2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2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2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5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2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2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2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2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0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3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3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3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3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5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3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3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3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3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animBg="1"/>
      <p:bldP spid="11270" grpId="0"/>
      <p:bldP spid="11271" grpId="0"/>
      <p:bldP spid="11272" grpId="0" build="allAtOnce"/>
      <p:bldP spid="11273" grpId="0" animBg="1"/>
      <p:bldP spid="11274" grpId="0" animBg="1"/>
      <p:bldP spid="11275" grpId="0"/>
      <p:bldP spid="11276" grpId="0" build="allAtOnce" animBg="1"/>
      <p:bldP spid="11276" grpId="1" build="allAtOnce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9.0&quot;&gt;&lt;object type=&quot;1&quot; unique_id=&quot;10001&quot;&gt;&lt;object type=&quot;2&quot; unique_id=&quot;10091&quot;&gt;&lt;object type=&quot;3&quot; unique_id=&quot;10092&quot;&gt;&lt;property id=&quot;20148&quot; value=&quot;5&quot;/&gt;&lt;property id=&quot;20300&quot; value=&quot;Slide 1&quot;/&gt;&lt;property id=&quot;20307&quot; value=&quot;257&quot;/&gt;&lt;/object&gt;&lt;object type=&quot;3&quot; unique_id=&quot;10093&quot;&gt;&lt;property id=&quot;20148&quot; value=&quot;5&quot;/&gt;&lt;property id=&quot;20300&quot; value=&quot;Slide 2&quot;/&gt;&lt;property id=&quot;20307&quot; value=&quot;258&quot;/&gt;&lt;/object&gt;&lt;object type=&quot;3&quot; unique_id=&quot;10094&quot;&gt;&lt;property id=&quot;20148&quot; value=&quot;5&quot;/&gt;&lt;property id=&quot;20300&quot; value=&quot;Slide 3&quot;/&gt;&lt;property id=&quot;20307&quot; value=&quot;259&quot;/&gt;&lt;/object&gt;&lt;object type=&quot;3&quot; unique_id=&quot;10095&quot;&gt;&lt;property id=&quot;20148&quot; value=&quot;5&quot;/&gt;&lt;property id=&quot;20300&quot; value=&quot;Slide 4&quot;/&gt;&lt;property id=&quot;20307&quot; value=&quot;260&quot;/&gt;&lt;/object&gt;&lt;object type=&quot;3&quot; unique_id=&quot;10096&quot;&gt;&lt;property id=&quot;20148&quot; value=&quot;5&quot;/&gt;&lt;property id=&quot;20300&quot; value=&quot;Slide 5&quot;/&gt;&lt;property id=&quot;20307&quot; value=&quot;261&quot;/&gt;&lt;/object&gt;&lt;object type=&quot;3&quot; unique_id=&quot;10097&quot;&gt;&lt;property id=&quot;20148&quot; value=&quot;5&quot;/&gt;&lt;property id=&quot;20300&quot; value=&quot;Slide 6&quot;/&gt;&lt;property id=&quot;20307&quot; value=&quot;262&quot;/&gt;&lt;/object&gt;&lt;object type=&quot;3&quot; unique_id=&quot;10098&quot;&gt;&lt;property id=&quot;20148&quot; value=&quot;5&quot;/&gt;&lt;property id=&quot;20300&quot; value=&quot;Slide 7&quot;/&gt;&lt;property id=&quot;20307&quot; value=&quot;263&quot;/&gt;&lt;/object&gt;&lt;object type=&quot;3&quot; unique_id=&quot;10099&quot;&gt;&lt;property id=&quot;20148&quot; value=&quot;5&quot;/&gt;&lt;property id=&quot;20300&quot; value=&quot;Slide 8&quot;/&gt;&lt;property id=&quot;20307&quot; value=&quot;264&quot;/&gt;&lt;/object&gt;&lt;object type=&quot;3&quot; unique_id=&quot;10100&quot;&gt;&lt;property id=&quot;20148&quot; value=&quot;5&quot;/&gt;&lt;property id=&quot;20300&quot; value=&quot;Slide 9&quot;/&gt;&lt;property id=&quot;20307&quot; value=&quot;265&quot;/&gt;&lt;/object&gt;&lt;object type=&quot;3&quot; unique_id=&quot;10101&quot;&gt;&lt;property id=&quot;20148&quot; value=&quot;5&quot;/&gt;&lt;property id=&quot;20300&quot; value=&quot;Slide 10&quot;/&gt;&lt;property id=&quot;20307&quot; value=&quot;266&quot;/&gt;&lt;/object&gt;&lt;object type=&quot;3&quot; unique_id=&quot;10102&quot;&gt;&lt;property id=&quot;20148&quot; value=&quot;5&quot;/&gt;&lt;property id=&quot;20300&quot; value=&quot;Slide 11&quot;/&gt;&lt;property id=&quot;20307&quot; value=&quot;267&quot;/&gt;&lt;/object&gt;&lt;object type=&quot;3&quot; unique_id=&quot;10103&quot;&gt;&lt;property id=&quot;20148&quot; value=&quot;5&quot;/&gt;&lt;property id=&quot;20300&quot; value=&quot;Slide 12&quot;/&gt;&lt;property id=&quot;20307&quot; value=&quot;268&quot;/&gt;&lt;/object&gt;&lt;object type=&quot;3&quot; unique_id=&quot;10104&quot;&gt;&lt;property id=&quot;20148&quot; value=&quot;5&quot;/&gt;&lt;property id=&quot;20300&quot; value=&quot;Slide 13&quot;/&gt;&lt;property id=&quot;20307&quot; value=&quot;269&quot;/&gt;&lt;/object&gt;&lt;object type=&quot;3&quot; unique_id=&quot;10105&quot;&gt;&lt;property id=&quot;20148&quot; value=&quot;5&quot;/&gt;&lt;property id=&quot;20300&quot; value=&quot;Slide 14&quot;/&gt;&lt;property id=&quot;20307&quot; value=&quot;270&quot;/&gt;&lt;/object&gt;&lt;object type=&quot;3&quot; unique_id=&quot;10106&quot;&gt;&lt;property id=&quot;20148&quot; value=&quot;5&quot;/&gt;&lt;property id=&quot;20300&quot; value=&quot;Slide 15&quot;/&gt;&lt;property id=&quot;20307&quot; value=&quot;271&quot;/&gt;&lt;/object&gt;&lt;object type=&quot;3&quot; unique_id=&quot;10107&quot;&gt;&lt;property id=&quot;20148&quot; value=&quot;5&quot;/&gt;&lt;property id=&quot;20300&quot; value=&quot;Slide 16&quot;/&gt;&lt;property id=&quot;20307&quot; value=&quot;272&quot;/&gt;&lt;/object&gt;&lt;/object&gt;&lt;object type=&quot;8&quot; unique_id=&quot;10125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672</Words>
  <Application>Microsoft Office PowerPoint</Application>
  <PresentationFormat>On-screen Show (4:3)</PresentationFormat>
  <Paragraphs>110</Paragraphs>
  <Slides>16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A</cp:lastModifiedBy>
  <cp:revision>5</cp:revision>
  <dcterms:created xsi:type="dcterms:W3CDTF">2018-01-05T06:57:28Z</dcterms:created>
  <dcterms:modified xsi:type="dcterms:W3CDTF">2020-01-08T05:22:17Z</dcterms:modified>
</cp:coreProperties>
</file>