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7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BA6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46E71-4809-46D1-B648-4250FD15EE86}" type="datetimeFigureOut">
              <a:rPr lang="en-US" smtClean="0"/>
              <a:pPr/>
              <a:t>12/4/2019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7CD538-CAD7-49F9-BE7D-577F1432869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4434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Arial Narrow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Arial Narrow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Arial Narrow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Arial Narrow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Arial Narrow" pitchFamily="34" charset="0"/>
              </a:defRPr>
            </a:lvl9pPr>
          </a:lstStyle>
          <a:p>
            <a:pPr eaLnBrk="1" hangingPunct="1"/>
            <a:fld id="{EE441751-08BC-405A-AEAE-015498D50C8C}" type="slidenum">
              <a:rPr lang="en-US" sz="1200" smtClean="0">
                <a:latin typeface="Arial" charset="0"/>
              </a:rPr>
              <a:pPr eaLnBrk="1" hangingPunct="1"/>
              <a:t>1</a:t>
            </a:fld>
            <a:endParaRPr lang="en-US" sz="1200" smtClean="0">
              <a:latin typeface="Arial" charset="0"/>
            </a:endParaRPr>
          </a:p>
        </p:txBody>
      </p:sp>
      <p:sp>
        <p:nvSpPr>
          <p:cNvPr id="2253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000">
                <a:solidFill>
                  <a:schemeClr val="tx1"/>
                </a:solidFill>
                <a:latin typeface=".VnArial Narrow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Arial Narrow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Arial Narrow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Arial Narrow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Arial Narrow" pitchFamily="34" charset="0"/>
              </a:defRPr>
            </a:lvl9pPr>
          </a:lstStyle>
          <a:p>
            <a:pPr algn="r" eaLnBrk="1" hangingPunct="1"/>
            <a:fld id="{DE5631FE-9193-4890-BC7B-A5CFA6C21359}" type="slidenum">
              <a:rPr lang="en-US" sz="1200">
                <a:latin typeface="Arial" charset="0"/>
                <a:cs typeface="Arial" charset="0"/>
              </a:rPr>
              <a:pPr algn="r" eaLnBrk="1" hangingPunct="1"/>
              <a:t>1</a:t>
            </a:fld>
            <a:endParaRPr lang="en-US" sz="1200">
              <a:latin typeface="Arial" charset="0"/>
              <a:cs typeface="Arial" charset="0"/>
            </a:endParaRPr>
          </a:p>
        </p:txBody>
      </p:sp>
      <p:sp>
        <p:nvSpPr>
          <p:cNvPr id="225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vi-V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5C77E-E128-416A-99AB-B1D131A0FF7B}" type="datetimeFigureOut">
              <a:rPr lang="en-US" smtClean="0"/>
              <a:pPr/>
              <a:t>12/4/2019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47E3-F1A8-4798-AB71-736FB92FC11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5C77E-E128-416A-99AB-B1D131A0FF7B}" type="datetimeFigureOut">
              <a:rPr lang="en-US" smtClean="0"/>
              <a:pPr/>
              <a:t>12/4/2019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47E3-F1A8-4798-AB71-736FB92FC11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5C77E-E128-416A-99AB-B1D131A0FF7B}" type="datetimeFigureOut">
              <a:rPr lang="en-US" smtClean="0"/>
              <a:pPr/>
              <a:t>12/4/2019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47E3-F1A8-4798-AB71-736FB92FC11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5C77E-E128-416A-99AB-B1D131A0FF7B}" type="datetimeFigureOut">
              <a:rPr lang="en-US" smtClean="0"/>
              <a:pPr/>
              <a:t>12/4/2019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47E3-F1A8-4798-AB71-736FB92FC11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5C77E-E128-416A-99AB-B1D131A0FF7B}" type="datetimeFigureOut">
              <a:rPr lang="en-US" smtClean="0"/>
              <a:pPr/>
              <a:t>12/4/2019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47E3-F1A8-4798-AB71-736FB92FC11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5C77E-E128-416A-99AB-B1D131A0FF7B}" type="datetimeFigureOut">
              <a:rPr lang="en-US" smtClean="0"/>
              <a:pPr/>
              <a:t>12/4/2019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47E3-F1A8-4798-AB71-736FB92FC11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5C77E-E128-416A-99AB-B1D131A0FF7B}" type="datetimeFigureOut">
              <a:rPr lang="en-US" smtClean="0"/>
              <a:pPr/>
              <a:t>12/4/2019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47E3-F1A8-4798-AB71-736FB92FC11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5C77E-E128-416A-99AB-B1D131A0FF7B}" type="datetimeFigureOut">
              <a:rPr lang="en-US" smtClean="0"/>
              <a:pPr/>
              <a:t>12/4/2019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47E3-F1A8-4798-AB71-736FB92FC11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5C77E-E128-416A-99AB-B1D131A0FF7B}" type="datetimeFigureOut">
              <a:rPr lang="en-US" smtClean="0"/>
              <a:pPr/>
              <a:t>12/4/2019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47E3-F1A8-4798-AB71-736FB92FC11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5C77E-E128-416A-99AB-B1D131A0FF7B}" type="datetimeFigureOut">
              <a:rPr lang="en-US" smtClean="0"/>
              <a:pPr/>
              <a:t>12/4/2019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47E3-F1A8-4798-AB71-736FB92FC11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5C77E-E128-416A-99AB-B1D131A0FF7B}" type="datetimeFigureOut">
              <a:rPr lang="en-US" smtClean="0"/>
              <a:pPr/>
              <a:t>12/4/2019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47E3-F1A8-4798-AB71-736FB92FC11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5C77E-E128-416A-99AB-B1D131A0FF7B}" type="datetimeFigureOut">
              <a:rPr lang="en-US" smtClean="0"/>
              <a:pPr/>
              <a:t>12/4/2019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8647E3-F1A8-4798-AB71-736FB92FC11E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image" Target="../media/image3.gif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Relationship Id="rId9" Type="http://schemas.openxmlformats.org/officeDocument/2006/relationships/image" Target="../media/image9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-1524000" y="0"/>
            <a:ext cx="11317288" cy="6858000"/>
          </a:xfrm>
          <a:prstGeom prst="rect">
            <a:avLst/>
          </a:prstGeom>
          <a:solidFill>
            <a:srgbClr val="FFFF9B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cs typeface="Times New Roman" pitchFamily="18" charset="0"/>
            </a:endParaRPr>
          </a:p>
        </p:txBody>
      </p:sp>
      <p:sp>
        <p:nvSpPr>
          <p:cNvPr id="9219" name="WordArt 7"/>
          <p:cNvSpPr>
            <a:spLocks noChangeArrowheads="1" noChangeShapeType="1" noTextEdit="1"/>
          </p:cNvSpPr>
          <p:nvPr/>
        </p:nvSpPr>
        <p:spPr bwMode="auto">
          <a:xfrm>
            <a:off x="5486400" y="1339850"/>
            <a:ext cx="3505200" cy="2438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/>
            <a:r>
              <a:rPr lang="vi-VN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MATH 5</a:t>
            </a:r>
          </a:p>
        </p:txBody>
      </p:sp>
      <p:grpSp>
        <p:nvGrpSpPr>
          <p:cNvPr id="9220" name="Group 15"/>
          <p:cNvGrpSpPr>
            <a:grpSpLocks/>
          </p:cNvGrpSpPr>
          <p:nvPr/>
        </p:nvGrpSpPr>
        <p:grpSpPr bwMode="auto">
          <a:xfrm>
            <a:off x="-1524000" y="0"/>
            <a:ext cx="11430000" cy="6934200"/>
            <a:chOff x="-1008" y="0"/>
            <a:chExt cx="7200" cy="4368"/>
          </a:xfrm>
        </p:grpSpPr>
        <p:grpSp>
          <p:nvGrpSpPr>
            <p:cNvPr id="9223" name="Group 11"/>
            <p:cNvGrpSpPr>
              <a:grpSpLocks/>
            </p:cNvGrpSpPr>
            <p:nvPr/>
          </p:nvGrpSpPr>
          <p:grpSpPr bwMode="auto">
            <a:xfrm>
              <a:off x="-1008" y="0"/>
              <a:ext cx="7152" cy="480"/>
              <a:chOff x="-1008" y="528"/>
              <a:chExt cx="7152" cy="480"/>
            </a:xfrm>
          </p:grpSpPr>
          <p:sp>
            <p:nvSpPr>
              <p:cNvPr id="9225" name="Rectangle 9"/>
              <p:cNvSpPr>
                <a:spLocks noChangeArrowheads="1"/>
              </p:cNvSpPr>
              <p:nvPr/>
            </p:nvSpPr>
            <p:spPr bwMode="auto">
              <a:xfrm>
                <a:off x="-1008" y="528"/>
                <a:ext cx="7152" cy="480"/>
              </a:xfrm>
              <a:prstGeom prst="rect">
                <a:avLst/>
              </a:prstGeom>
              <a:gradFill rotWithShape="1">
                <a:gsLst>
                  <a:gs pos="0">
                    <a:srgbClr val="765E00"/>
                  </a:gs>
                  <a:gs pos="100000">
                    <a:srgbClr val="FFCC0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>
                  <a:cs typeface="Times New Roman" pitchFamily="18" charset="0"/>
                </a:endParaRPr>
              </a:p>
            </p:txBody>
          </p:sp>
          <p:sp>
            <p:nvSpPr>
              <p:cNvPr id="9226" name="WordArt 10"/>
              <p:cNvSpPr>
                <a:spLocks noChangeArrowheads="1" noChangeShapeType="1" noTextEdit="1"/>
              </p:cNvSpPr>
              <p:nvPr/>
            </p:nvSpPr>
            <p:spPr bwMode="auto">
              <a:xfrm>
                <a:off x="1200" y="624"/>
                <a:ext cx="3492" cy="276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r>
                  <a:rPr lang="vi-VN" sz="3600" kern="10">
                    <a:ln w="12700">
                      <a:solidFill>
                        <a:srgbClr val="800000"/>
                      </a:solidFill>
                      <a:round/>
                      <a:headEnd/>
                      <a:tailEnd/>
                    </a:ln>
                    <a:gradFill rotWithShape="1">
                      <a:gsLst>
                        <a:gs pos="0">
                          <a:srgbClr val="000047"/>
                        </a:gs>
                        <a:gs pos="100000">
                          <a:srgbClr val="000099"/>
                        </a:gs>
                      </a:gsLst>
                      <a:lin ang="5400000" scaled="1"/>
                    </a:gradFill>
                    <a:latin typeface="Times New Roman"/>
                    <a:cs typeface="Times New Roman"/>
                  </a:rPr>
                  <a:t>BÀI GIẢNG TOÁN </a:t>
                </a:r>
                <a:r>
                  <a:rPr lang="vi-VN" sz="3600" kern="10" smtClean="0">
                    <a:ln w="12700">
                      <a:solidFill>
                        <a:srgbClr val="800000"/>
                      </a:solidFill>
                      <a:round/>
                      <a:headEnd/>
                      <a:tailEnd/>
                    </a:ln>
                    <a:gradFill rotWithShape="1">
                      <a:gsLst>
                        <a:gs pos="0">
                          <a:srgbClr val="000047"/>
                        </a:gs>
                        <a:gs pos="100000">
                          <a:srgbClr val="000099"/>
                        </a:gs>
                      </a:gsLst>
                      <a:lin ang="5400000" scaled="1"/>
                    </a:gradFill>
                    <a:latin typeface="Times New Roman"/>
                    <a:cs typeface="Times New Roman"/>
                  </a:rPr>
                  <a:t>5 (Tiết 69)</a:t>
                </a:r>
                <a:endParaRPr lang="vi-VN" sz="3600" kern="10">
                  <a:ln w="12700">
                    <a:solidFill>
                      <a:srgbClr val="800000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000047"/>
                      </a:gs>
                      <a:gs pos="100000">
                        <a:srgbClr val="000099"/>
                      </a:gs>
                    </a:gsLst>
                    <a:lin ang="5400000" scaled="1"/>
                  </a:gradFill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9224" name="Rectangle 13"/>
            <p:cNvSpPr>
              <a:spLocks noChangeArrowheads="1"/>
            </p:cNvSpPr>
            <p:nvPr/>
          </p:nvSpPr>
          <p:spPr bwMode="auto">
            <a:xfrm>
              <a:off x="-960" y="3888"/>
              <a:ext cx="7152" cy="480"/>
            </a:xfrm>
            <a:prstGeom prst="rect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65E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vi-VN">
                <a:cs typeface="Times New Roman" pitchFamily="18" charset="0"/>
              </a:endParaRPr>
            </a:p>
          </p:txBody>
        </p:sp>
      </p:grpSp>
      <p:pic>
        <p:nvPicPr>
          <p:cNvPr id="9221" name="Picture 24" descr="converting-metric-units-4-63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0" y="762000"/>
            <a:ext cx="52578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WordArt 7"/>
          <p:cNvSpPr>
            <a:spLocks noChangeArrowheads="1" noChangeShapeType="1" noTextEdit="1"/>
          </p:cNvSpPr>
          <p:nvPr/>
        </p:nvSpPr>
        <p:spPr bwMode="auto">
          <a:xfrm>
            <a:off x="1066800" y="4648200"/>
            <a:ext cx="6858000" cy="1320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atin typeface="Times New Roman"/>
                <a:cs typeface="Times New Roman"/>
              </a:rPr>
              <a:t> </a:t>
            </a:r>
            <a:r>
              <a:rPr lang="vi-VN" sz="3600" b="1" kern="10" smtClean="0">
                <a:latin typeface="Times New Roman"/>
                <a:cs typeface="Times New Roman"/>
              </a:rPr>
              <a:t>LUYỆN TẬP</a:t>
            </a:r>
            <a:endParaRPr lang="vi-VN" sz="3600" b="1" kern="1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289091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762000" y="2332037"/>
            <a:ext cx="8229600" cy="2163763"/>
          </a:xfrm>
        </p:spPr>
        <p:txBody>
          <a:bodyPr>
            <a:normAutofit fontScale="92500"/>
            <a:scene3d>
              <a:camera prst="orthographicFront"/>
              <a:lightRig rig="threePt" dir="t"/>
            </a:scene3d>
            <a:sp3d>
              <a:bevelB w="50800" h="38100" prst="riblet"/>
            </a:sp3d>
          </a:bodyPr>
          <a:lstStyle/>
          <a:p>
            <a:pPr marL="0" indent="0">
              <a:buNone/>
            </a:pPr>
            <a:r>
              <a:rPr lang="en-US" smtClean="0">
                <a:ln w="28575" cmpd="thickThin"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noFill/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>
                <a:ln w="28575" cmpd="thickThin"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noFill/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) 5 : 0,5 </a:t>
            </a:r>
            <a:r>
              <a:rPr lang="en-US" dirty="0" err="1">
                <a:ln w="28575" cmpd="thickThin"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noFill/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n w="28575" cmpd="thickThin"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noFill/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 5 x 2                     </a:t>
            </a:r>
            <a:r>
              <a:rPr lang="en-US">
                <a:ln w="28575" cmpd="thickThin"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noFill/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mtClean="0">
                <a:ln w="28575" cmpd="thickThin"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noFill/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>
                <a:ln w="28575" cmpd="thickThin"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noFill/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) 3 : 0,2 </a:t>
            </a:r>
            <a:r>
              <a:rPr lang="en-US" dirty="0" err="1">
                <a:ln w="28575" cmpd="thickThin"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noFill/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n w="28575" cmpd="thickThin"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noFill/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 3 x 5</a:t>
            </a:r>
          </a:p>
          <a:p>
            <a:pPr marL="0" indent="0">
              <a:buNone/>
            </a:pPr>
            <a:r>
              <a:rPr lang="en-US">
                <a:ln w="28575" cmpd="thickThin"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noFill/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n w="28575" cmpd="thickThin"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noFill/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 52 </a:t>
            </a:r>
            <a:r>
              <a:rPr lang="en-US" dirty="0">
                <a:ln w="28575" cmpd="thickThin"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noFill/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: 0,5 </a:t>
            </a:r>
            <a:r>
              <a:rPr lang="en-US" dirty="0" err="1">
                <a:ln w="28575" cmpd="thickThin"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noFill/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n w="28575" cmpd="thickThin"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noFill/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 52 x 2                      </a:t>
            </a:r>
            <a:r>
              <a:rPr lang="en-US">
                <a:ln w="28575" cmpd="thickThin"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noFill/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n w="28575" cmpd="thickThin"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noFill/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18 </a:t>
            </a:r>
            <a:r>
              <a:rPr lang="en-US" dirty="0">
                <a:ln w="28575" cmpd="thickThin"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noFill/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: 0,25 </a:t>
            </a:r>
            <a:r>
              <a:rPr lang="en-US" dirty="0" err="1">
                <a:ln w="28575" cmpd="thickThin"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noFill/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n w="28575" cmpd="thickThin"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noFill/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 18 </a:t>
            </a:r>
            <a:r>
              <a:rPr lang="en-US" dirty="0" smtClean="0">
                <a:ln w="28575" cmpd="thickThin"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noFill/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x4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lowchart: Process 4"/>
          <p:cNvSpPr/>
          <p:nvPr/>
        </p:nvSpPr>
        <p:spPr>
          <a:xfrm>
            <a:off x="533400" y="152400"/>
            <a:ext cx="4648200" cy="1295400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smtClean="0">
                <a:ln>
                  <a:gradFill flip="none" rotWithShape="1">
                    <a:gsLst>
                      <a:gs pos="0">
                        <a:srgbClr val="DDEBCF"/>
                      </a:gs>
                      <a:gs pos="50000">
                        <a:srgbClr val="9CB86E"/>
                      </a:gs>
                      <a:gs pos="100000">
                        <a:srgbClr val="156B13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Tính rồi so sánh kết quả: </a:t>
            </a:r>
            <a:endParaRPr lang="vi-VN" sz="2800" dirty="0">
              <a:ln>
                <a:gradFill flip="none" rotWithShape="1">
                  <a:gsLst>
                    <a:gs pos="0">
                      <a:srgbClr val="DDEBCF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6069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85800" y="2332037"/>
            <a:ext cx="8153400" cy="1935163"/>
          </a:xfrm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txBody>
          <a:bodyPr>
            <a:noAutofit/>
          </a:bodyPr>
          <a:lstStyle/>
          <a:p>
            <a:pPr marL="0" indent="0">
              <a:lnSpc>
                <a:spcPct val="220000"/>
              </a:lnSpc>
              <a:buNone/>
            </a:pPr>
            <a:r>
              <a:rPr lang="pt-BR" sz="2400" dirty="0">
                <a:ln>
                  <a:gradFill>
                    <a:gsLst>
                      <a:gs pos="0">
                        <a:srgbClr val="3399FF"/>
                      </a:gs>
                      <a:gs pos="16000">
                        <a:srgbClr val="00CCCC"/>
                      </a:gs>
                      <a:gs pos="47000">
                        <a:srgbClr val="9999FF"/>
                      </a:gs>
                      <a:gs pos="60001">
                        <a:srgbClr val="2E6792"/>
                      </a:gs>
                      <a:gs pos="71001">
                        <a:srgbClr val="3333CC"/>
                      </a:gs>
                      <a:gs pos="81000">
                        <a:srgbClr val="1170FF"/>
                      </a:gs>
                      <a:gs pos="100000">
                        <a:srgbClr val="006699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a) 5 : 0,5 = 5 x 2 = 10                            b) 3 : 0,2 = 3 x 5 = 15</a:t>
            </a:r>
          </a:p>
          <a:p>
            <a:pPr marL="0" indent="0">
              <a:lnSpc>
                <a:spcPct val="220000"/>
              </a:lnSpc>
              <a:buNone/>
            </a:pPr>
            <a:r>
              <a:rPr lang="pt-BR" sz="2400" dirty="0">
                <a:ln>
                  <a:gradFill>
                    <a:gsLst>
                      <a:gs pos="0">
                        <a:srgbClr val="3399FF"/>
                      </a:gs>
                      <a:gs pos="16000">
                        <a:srgbClr val="00CCCC"/>
                      </a:gs>
                      <a:gs pos="47000">
                        <a:srgbClr val="9999FF"/>
                      </a:gs>
                      <a:gs pos="60001">
                        <a:srgbClr val="2E6792"/>
                      </a:gs>
                      <a:gs pos="71001">
                        <a:srgbClr val="3333CC"/>
                      </a:gs>
                      <a:gs pos="81000">
                        <a:srgbClr val="1170FF"/>
                      </a:gs>
                      <a:gs pos="100000">
                        <a:srgbClr val="006699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  52 : 0,5 =  52 x 2 = 104                         </a:t>
            </a:r>
            <a:r>
              <a:rPr lang="pt-BR" sz="2400">
                <a:ln>
                  <a:gradFill>
                    <a:gsLst>
                      <a:gs pos="0">
                        <a:srgbClr val="3399FF"/>
                      </a:gs>
                      <a:gs pos="16000">
                        <a:srgbClr val="00CCCC"/>
                      </a:gs>
                      <a:gs pos="47000">
                        <a:srgbClr val="9999FF"/>
                      </a:gs>
                      <a:gs pos="60001">
                        <a:srgbClr val="2E6792"/>
                      </a:gs>
                      <a:gs pos="71001">
                        <a:srgbClr val="3333CC"/>
                      </a:gs>
                      <a:gs pos="81000">
                        <a:srgbClr val="1170FF"/>
                      </a:gs>
                      <a:gs pos="100000">
                        <a:srgbClr val="006699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pt-BR" sz="2400" smtClean="0">
                <a:ln>
                  <a:gradFill>
                    <a:gsLst>
                      <a:gs pos="0">
                        <a:srgbClr val="3399FF"/>
                      </a:gs>
                      <a:gs pos="16000">
                        <a:srgbClr val="00CCCC"/>
                      </a:gs>
                      <a:gs pos="47000">
                        <a:srgbClr val="9999FF"/>
                      </a:gs>
                      <a:gs pos="60001">
                        <a:srgbClr val="2E6792"/>
                      </a:gs>
                      <a:gs pos="71001">
                        <a:srgbClr val="3333CC"/>
                      </a:gs>
                      <a:gs pos="81000">
                        <a:srgbClr val="1170FF"/>
                      </a:gs>
                      <a:gs pos="100000">
                        <a:srgbClr val="006699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18 </a:t>
            </a:r>
            <a:r>
              <a:rPr lang="pt-BR" sz="2400" dirty="0" smtClean="0">
                <a:ln>
                  <a:gradFill>
                    <a:gsLst>
                      <a:gs pos="0">
                        <a:srgbClr val="3399FF"/>
                      </a:gs>
                      <a:gs pos="16000">
                        <a:srgbClr val="00CCCC"/>
                      </a:gs>
                      <a:gs pos="47000">
                        <a:srgbClr val="9999FF"/>
                      </a:gs>
                      <a:gs pos="60001">
                        <a:srgbClr val="2E6792"/>
                      </a:gs>
                      <a:gs pos="71001">
                        <a:srgbClr val="3333CC"/>
                      </a:gs>
                      <a:gs pos="81000">
                        <a:srgbClr val="1170FF"/>
                      </a:gs>
                      <a:gs pos="100000">
                        <a:srgbClr val="006699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: 0,25 = 18 x </a:t>
            </a:r>
            <a:r>
              <a:rPr lang="pt-BR" sz="2400" dirty="0">
                <a:ln>
                  <a:gradFill>
                    <a:gsLst>
                      <a:gs pos="0">
                        <a:srgbClr val="3399FF"/>
                      </a:gs>
                      <a:gs pos="16000">
                        <a:srgbClr val="00CCCC"/>
                      </a:gs>
                      <a:gs pos="47000">
                        <a:srgbClr val="9999FF"/>
                      </a:gs>
                      <a:gs pos="60001">
                        <a:srgbClr val="2E6792"/>
                      </a:gs>
                      <a:gs pos="71001">
                        <a:srgbClr val="3333CC"/>
                      </a:gs>
                      <a:gs pos="81000">
                        <a:srgbClr val="1170FF"/>
                      </a:gs>
                      <a:gs pos="100000">
                        <a:srgbClr val="006699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4 = </a:t>
            </a:r>
            <a:r>
              <a:rPr lang="pt-BR" sz="2400" dirty="0" smtClean="0">
                <a:ln>
                  <a:gradFill>
                    <a:gsLst>
                      <a:gs pos="0">
                        <a:srgbClr val="3399FF"/>
                      </a:gs>
                      <a:gs pos="16000">
                        <a:srgbClr val="00CCCC"/>
                      </a:gs>
                      <a:gs pos="47000">
                        <a:srgbClr val="9999FF"/>
                      </a:gs>
                      <a:gs pos="60001">
                        <a:srgbClr val="2E6792"/>
                      </a:gs>
                      <a:gs pos="71001">
                        <a:srgbClr val="3333CC"/>
                      </a:gs>
                      <a:gs pos="81000">
                        <a:srgbClr val="1170FF"/>
                      </a:gs>
                      <a:gs pos="100000">
                        <a:srgbClr val="006699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72</a:t>
            </a:r>
          </a:p>
          <a:p>
            <a:pPr>
              <a:lnSpc>
                <a:spcPct val="220000"/>
              </a:lnSpc>
              <a:buNone/>
            </a:pP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pt-BR" sz="2400" dirty="0">
                <a:latin typeface="Times New Roman" pitchFamily="18" charset="0"/>
                <a:cs typeface="Times New Roman" pitchFamily="18" charset="0"/>
              </a:rPr>
            </a:b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pt-BR" sz="2400" dirty="0">
                <a:latin typeface="Times New Roman" pitchFamily="18" charset="0"/>
                <a:cs typeface="Times New Roman" pitchFamily="18" charset="0"/>
              </a:rPr>
            </a:b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lowchart: Process 4"/>
          <p:cNvSpPr/>
          <p:nvPr/>
        </p:nvSpPr>
        <p:spPr>
          <a:xfrm>
            <a:off x="533400" y="152400"/>
            <a:ext cx="4648200" cy="1295400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smtClean="0">
                <a:ln>
                  <a:gradFill flip="none" rotWithShape="1">
                    <a:gsLst>
                      <a:gs pos="0">
                        <a:srgbClr val="DDEBCF"/>
                      </a:gs>
                      <a:gs pos="50000">
                        <a:srgbClr val="9CB86E"/>
                      </a:gs>
                      <a:gs pos="100000">
                        <a:srgbClr val="156B13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Tính rồi so sánh kết quả: </a:t>
            </a:r>
            <a:endParaRPr lang="vi-VN" sz="2800" dirty="0">
              <a:ln>
                <a:gradFill flip="none" rotWithShape="1">
                  <a:gsLst>
                    <a:gs pos="0">
                      <a:srgbClr val="DDEBCF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032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ptagon 3"/>
          <p:cNvSpPr/>
          <p:nvPr/>
        </p:nvSpPr>
        <p:spPr>
          <a:xfrm>
            <a:off x="152400" y="0"/>
            <a:ext cx="2133600" cy="1371600"/>
          </a:xfrm>
          <a:prstGeom prst="heptagon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2. Tìm </a:t>
            </a:r>
            <a:r>
              <a:rPr lang="en-US" sz="3200" i="1" smtClean="0">
                <a:latin typeface="Times New Roman" pitchFamily="18" charset="0"/>
                <a:cs typeface="Times New Roman" pitchFamily="18" charset="0"/>
              </a:rPr>
              <a:t>x:</a:t>
            </a:r>
            <a:endParaRPr lang="vi-VN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7772400" cy="3733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9600" dirty="0" smtClean="0">
                <a:ln>
                  <a:gradFill>
                    <a:gsLst>
                      <a:gs pos="0">
                        <a:srgbClr val="FC9FCB"/>
                      </a:gs>
                      <a:gs pos="13000">
                        <a:srgbClr val="F8B049"/>
                      </a:gs>
                      <a:gs pos="21001">
                        <a:srgbClr val="F8B049"/>
                      </a:gs>
                      <a:gs pos="63000">
                        <a:srgbClr val="FEE7F2"/>
                      </a:gs>
                      <a:gs pos="67000">
                        <a:srgbClr val="F952A0"/>
                      </a:gs>
                      <a:gs pos="69000">
                        <a:srgbClr val="C50849"/>
                      </a:gs>
                      <a:gs pos="82001">
                        <a:srgbClr val="B43E85"/>
                      </a:gs>
                      <a:gs pos="100000">
                        <a:srgbClr val="F8B049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a</a:t>
            </a:r>
            <a:r>
              <a:rPr lang="pt-BR" sz="9600" smtClean="0">
                <a:ln>
                  <a:gradFill>
                    <a:gsLst>
                      <a:gs pos="0">
                        <a:srgbClr val="FC9FCB"/>
                      </a:gs>
                      <a:gs pos="13000">
                        <a:srgbClr val="F8B049"/>
                      </a:gs>
                      <a:gs pos="21001">
                        <a:srgbClr val="F8B049"/>
                      </a:gs>
                      <a:gs pos="63000">
                        <a:srgbClr val="FEE7F2"/>
                      </a:gs>
                      <a:gs pos="67000">
                        <a:srgbClr val="F952A0"/>
                      </a:gs>
                      <a:gs pos="69000">
                        <a:srgbClr val="C50849"/>
                      </a:gs>
                      <a:gs pos="82001">
                        <a:srgbClr val="B43E85"/>
                      </a:gs>
                      <a:gs pos="100000">
                        <a:srgbClr val="F8B049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pt-BR" sz="9600" i="1" smtClean="0">
                <a:ln>
                  <a:gradFill>
                    <a:gsLst>
                      <a:gs pos="0">
                        <a:srgbClr val="FC9FCB"/>
                      </a:gs>
                      <a:gs pos="13000">
                        <a:srgbClr val="F8B049"/>
                      </a:gs>
                      <a:gs pos="21001">
                        <a:srgbClr val="F8B049"/>
                      </a:gs>
                      <a:gs pos="63000">
                        <a:srgbClr val="FEE7F2"/>
                      </a:gs>
                      <a:gs pos="67000">
                        <a:srgbClr val="F952A0"/>
                      </a:gs>
                      <a:gs pos="69000">
                        <a:srgbClr val="C50849"/>
                      </a:gs>
                      <a:gs pos="82001">
                        <a:srgbClr val="B43E85"/>
                      </a:gs>
                      <a:gs pos="100000">
                        <a:srgbClr val="F8B049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pt-BR" sz="7100" smtClean="0">
                <a:ln>
                  <a:gradFill>
                    <a:gsLst>
                      <a:gs pos="0">
                        <a:srgbClr val="FC9FCB"/>
                      </a:gs>
                      <a:gs pos="13000">
                        <a:srgbClr val="F8B049"/>
                      </a:gs>
                      <a:gs pos="21001">
                        <a:srgbClr val="F8B049"/>
                      </a:gs>
                      <a:gs pos="63000">
                        <a:srgbClr val="FEE7F2"/>
                      </a:gs>
                      <a:gs pos="67000">
                        <a:srgbClr val="F952A0"/>
                      </a:gs>
                      <a:gs pos="69000">
                        <a:srgbClr val="C50849"/>
                      </a:gs>
                      <a:gs pos="82001">
                        <a:srgbClr val="B43E85"/>
                      </a:gs>
                      <a:gs pos="100000">
                        <a:srgbClr val="F8B049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x</a:t>
            </a:r>
            <a:r>
              <a:rPr lang="pt-BR" sz="9600" smtClean="0">
                <a:ln>
                  <a:gradFill>
                    <a:gsLst>
                      <a:gs pos="0">
                        <a:srgbClr val="FC9FCB"/>
                      </a:gs>
                      <a:gs pos="13000">
                        <a:srgbClr val="F8B049"/>
                      </a:gs>
                      <a:gs pos="21001">
                        <a:srgbClr val="F8B049"/>
                      </a:gs>
                      <a:gs pos="63000">
                        <a:srgbClr val="FEE7F2"/>
                      </a:gs>
                      <a:gs pos="67000">
                        <a:srgbClr val="F952A0"/>
                      </a:gs>
                      <a:gs pos="69000">
                        <a:srgbClr val="C50849"/>
                      </a:gs>
                      <a:gs pos="82001">
                        <a:srgbClr val="B43E85"/>
                      </a:gs>
                      <a:gs pos="100000">
                        <a:srgbClr val="F8B049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9600" dirty="0" smtClean="0">
                <a:ln>
                  <a:gradFill>
                    <a:gsLst>
                      <a:gs pos="0">
                        <a:srgbClr val="FC9FCB"/>
                      </a:gs>
                      <a:gs pos="13000">
                        <a:srgbClr val="F8B049"/>
                      </a:gs>
                      <a:gs pos="21001">
                        <a:srgbClr val="F8B049"/>
                      </a:gs>
                      <a:gs pos="63000">
                        <a:srgbClr val="FEE7F2"/>
                      </a:gs>
                      <a:gs pos="67000">
                        <a:srgbClr val="F952A0"/>
                      </a:gs>
                      <a:gs pos="69000">
                        <a:srgbClr val="C50849"/>
                      </a:gs>
                      <a:gs pos="82001">
                        <a:srgbClr val="B43E85"/>
                      </a:gs>
                      <a:gs pos="100000">
                        <a:srgbClr val="F8B049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8,6 = 387</a:t>
            </a:r>
          </a:p>
          <a:p>
            <a:pPr marL="0" indent="0">
              <a:buNone/>
            </a:pPr>
            <a:r>
              <a:rPr lang="pt-BR" sz="9600" dirty="0" smtClean="0">
                <a:ln>
                  <a:gradFill>
                    <a:gsLst>
                      <a:gs pos="0">
                        <a:srgbClr val="FC9FCB"/>
                      </a:gs>
                      <a:gs pos="13000">
                        <a:srgbClr val="F8B049"/>
                      </a:gs>
                      <a:gs pos="21001">
                        <a:srgbClr val="F8B049"/>
                      </a:gs>
                      <a:gs pos="63000">
                        <a:srgbClr val="FEE7F2"/>
                      </a:gs>
                      <a:gs pos="67000">
                        <a:srgbClr val="F952A0"/>
                      </a:gs>
                      <a:gs pos="69000">
                        <a:srgbClr val="C50849"/>
                      </a:gs>
                      <a:gs pos="82001">
                        <a:srgbClr val="B43E85"/>
                      </a:gs>
                      <a:gs pos="100000">
                        <a:srgbClr val="F8B049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pt-BR" sz="9600" smtClean="0">
                <a:ln>
                  <a:gradFill>
                    <a:gsLst>
                      <a:gs pos="0">
                        <a:srgbClr val="FC9FCB"/>
                      </a:gs>
                      <a:gs pos="13000">
                        <a:srgbClr val="F8B049"/>
                      </a:gs>
                      <a:gs pos="21001">
                        <a:srgbClr val="F8B049"/>
                      </a:gs>
                      <a:gs pos="63000">
                        <a:srgbClr val="FEE7F2"/>
                      </a:gs>
                      <a:gs pos="67000">
                        <a:srgbClr val="F952A0"/>
                      </a:gs>
                      <a:gs pos="69000">
                        <a:srgbClr val="C50849"/>
                      </a:gs>
                      <a:gs pos="82001">
                        <a:srgbClr val="B43E85"/>
                      </a:gs>
                      <a:gs pos="100000">
                        <a:srgbClr val="F8B049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9,5 </a:t>
            </a:r>
            <a:r>
              <a:rPr lang="pt-BR" sz="7100" smtClean="0">
                <a:ln>
                  <a:gradFill>
                    <a:gsLst>
                      <a:gs pos="0">
                        <a:srgbClr val="FC9FCB"/>
                      </a:gs>
                      <a:gs pos="13000">
                        <a:srgbClr val="F8B049"/>
                      </a:gs>
                      <a:gs pos="21001">
                        <a:srgbClr val="F8B049"/>
                      </a:gs>
                      <a:gs pos="63000">
                        <a:srgbClr val="FEE7F2"/>
                      </a:gs>
                      <a:gs pos="67000">
                        <a:srgbClr val="F952A0"/>
                      </a:gs>
                      <a:gs pos="69000">
                        <a:srgbClr val="C50849"/>
                      </a:gs>
                      <a:gs pos="82001">
                        <a:srgbClr val="B43E85"/>
                      </a:gs>
                      <a:gs pos="100000">
                        <a:srgbClr val="F8B049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x</a:t>
            </a:r>
            <a:r>
              <a:rPr lang="pt-BR" sz="9600" smtClean="0">
                <a:ln>
                  <a:gradFill>
                    <a:gsLst>
                      <a:gs pos="0">
                        <a:srgbClr val="FC9FCB"/>
                      </a:gs>
                      <a:gs pos="13000">
                        <a:srgbClr val="F8B049"/>
                      </a:gs>
                      <a:gs pos="21001">
                        <a:srgbClr val="F8B049"/>
                      </a:gs>
                      <a:gs pos="63000">
                        <a:srgbClr val="FEE7F2"/>
                      </a:gs>
                      <a:gs pos="67000">
                        <a:srgbClr val="F952A0"/>
                      </a:gs>
                      <a:gs pos="69000">
                        <a:srgbClr val="C50849"/>
                      </a:gs>
                      <a:gs pos="82001">
                        <a:srgbClr val="B43E85"/>
                      </a:gs>
                      <a:gs pos="100000">
                        <a:srgbClr val="F8B049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9600" i="1" smtClean="0">
                <a:ln>
                  <a:gradFill>
                    <a:gsLst>
                      <a:gs pos="0">
                        <a:srgbClr val="FC9FCB"/>
                      </a:gs>
                      <a:gs pos="13000">
                        <a:srgbClr val="F8B049"/>
                      </a:gs>
                      <a:gs pos="21001">
                        <a:srgbClr val="F8B049"/>
                      </a:gs>
                      <a:gs pos="63000">
                        <a:srgbClr val="FEE7F2"/>
                      </a:gs>
                      <a:gs pos="67000">
                        <a:srgbClr val="F952A0"/>
                      </a:gs>
                      <a:gs pos="69000">
                        <a:srgbClr val="C50849"/>
                      </a:gs>
                      <a:gs pos="82001">
                        <a:srgbClr val="B43E85"/>
                      </a:gs>
                      <a:gs pos="100000">
                        <a:srgbClr val="F8B049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x</a:t>
            </a:r>
            <a:r>
              <a:rPr lang="pt-BR" sz="9600" smtClean="0">
                <a:ln>
                  <a:gradFill>
                    <a:gsLst>
                      <a:gs pos="0">
                        <a:srgbClr val="FC9FCB"/>
                      </a:gs>
                      <a:gs pos="13000">
                        <a:srgbClr val="F8B049"/>
                      </a:gs>
                      <a:gs pos="21001">
                        <a:srgbClr val="F8B049"/>
                      </a:gs>
                      <a:gs pos="63000">
                        <a:srgbClr val="FEE7F2"/>
                      </a:gs>
                      <a:gs pos="67000">
                        <a:srgbClr val="F952A0"/>
                      </a:gs>
                      <a:gs pos="69000">
                        <a:srgbClr val="C50849"/>
                      </a:gs>
                      <a:gs pos="82001">
                        <a:srgbClr val="B43E85"/>
                      </a:gs>
                      <a:gs pos="100000">
                        <a:srgbClr val="F8B049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 = 399</a:t>
            </a:r>
            <a:endParaRPr lang="vi-VN" sz="9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5465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52400" y="2332037"/>
            <a:ext cx="8991600" cy="39925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t-BR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pt-BR" sz="3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pt-BR" sz="3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pt-BR" sz="3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8,6 = 387             </a:t>
            </a:r>
            <a:r>
              <a:rPr lang="pt-BR" sz="3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pt-BR" sz="3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pt-BR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9,5 </a:t>
            </a:r>
            <a:r>
              <a:rPr lang="pt-BR" sz="3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pt-BR" sz="3800" b="1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pt-BR" sz="3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pt-BR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399</a:t>
            </a:r>
          </a:p>
          <a:p>
            <a:pPr marL="0" indent="0">
              <a:buNone/>
            </a:pPr>
            <a:r>
              <a:rPr lang="pt-BR" sz="3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x </a:t>
            </a:r>
            <a:r>
              <a:rPr lang="pt-BR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387: 8,6                </a:t>
            </a:r>
            <a:r>
              <a:rPr lang="pt-BR" sz="3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sz="3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x </a:t>
            </a:r>
            <a:r>
              <a:rPr lang="pt-BR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399 : 9,5</a:t>
            </a:r>
          </a:p>
          <a:p>
            <a:pPr marL="0" indent="0">
              <a:buNone/>
            </a:pPr>
            <a:r>
              <a:rPr lang="pt-BR" sz="3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x </a:t>
            </a:r>
            <a:r>
              <a:rPr lang="pt-BR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45                            </a:t>
            </a:r>
            <a:r>
              <a:rPr lang="pt-BR" sz="3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x = </a:t>
            </a:r>
            <a:r>
              <a:rPr lang="pt-BR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42</a:t>
            </a:r>
          </a:p>
          <a:p>
            <a:pPr marL="0" indent="0">
              <a:buNone/>
            </a:pPr>
            <a:r>
              <a:rPr lang="pt-BR" sz="4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pt-BR" sz="4700" dirty="0">
                <a:latin typeface="Times New Roman" pitchFamily="18" charset="0"/>
                <a:cs typeface="Times New Roman" pitchFamily="18" charset="0"/>
              </a:rPr>
            </a:br>
            <a:r>
              <a:rPr lang="pt-BR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pt-BR" dirty="0">
                <a:latin typeface="Times New Roman" pitchFamily="18" charset="0"/>
                <a:cs typeface="Times New Roman" pitchFamily="18" charset="0"/>
              </a:rPr>
            </a:b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Heptagon 4"/>
          <p:cNvSpPr/>
          <p:nvPr/>
        </p:nvSpPr>
        <p:spPr>
          <a:xfrm>
            <a:off x="152400" y="0"/>
            <a:ext cx="2133600" cy="1371600"/>
          </a:xfrm>
          <a:prstGeom prst="heptagon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2. Tìm </a:t>
            </a:r>
            <a:r>
              <a:rPr lang="en-US" sz="3200" i="1" smtClean="0">
                <a:latin typeface="Times New Roman" pitchFamily="18" charset="0"/>
                <a:cs typeface="Times New Roman" pitchFamily="18" charset="0"/>
              </a:rPr>
              <a:t>x:</a:t>
            </a:r>
            <a:endParaRPr lang="vi-VN" sz="32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8219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85800" y="304800"/>
            <a:ext cx="8001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3200" smtClean="0">
                <a:ln>
                  <a:gradFill>
                    <a:gsLst>
                      <a:gs pos="0">
                        <a:srgbClr val="CCCCFF"/>
                      </a:gs>
                      <a:gs pos="17999">
                        <a:srgbClr val="99CCFF"/>
                      </a:gs>
                      <a:gs pos="36000">
                        <a:srgbClr val="9966FF"/>
                      </a:gs>
                      <a:gs pos="61000">
                        <a:srgbClr val="CC99FF"/>
                      </a:gs>
                      <a:gs pos="82001">
                        <a:srgbClr val="99CCFF"/>
                      </a:gs>
                      <a:gs pos="100000">
                        <a:srgbClr val="CCCCFF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3. Thùng </a:t>
            </a:r>
            <a:r>
              <a:rPr lang="vi-VN" sz="3200">
                <a:ln>
                  <a:gradFill>
                    <a:gsLst>
                      <a:gs pos="0">
                        <a:srgbClr val="CCCCFF"/>
                      </a:gs>
                      <a:gs pos="17999">
                        <a:srgbClr val="99CCFF"/>
                      </a:gs>
                      <a:gs pos="36000">
                        <a:srgbClr val="9966FF"/>
                      </a:gs>
                      <a:gs pos="61000">
                        <a:srgbClr val="CC99FF"/>
                      </a:gs>
                      <a:gs pos="82001">
                        <a:srgbClr val="99CCFF"/>
                      </a:gs>
                      <a:gs pos="100000">
                        <a:srgbClr val="CCCCFF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to có 21</a:t>
            </a:r>
            <a:r>
              <a:rPr lang="vi-VN" sz="3200" i="1">
                <a:ln>
                  <a:gradFill>
                    <a:gsLst>
                      <a:gs pos="0">
                        <a:srgbClr val="CCCCFF"/>
                      </a:gs>
                      <a:gs pos="17999">
                        <a:srgbClr val="99CCFF"/>
                      </a:gs>
                      <a:gs pos="36000">
                        <a:srgbClr val="9966FF"/>
                      </a:gs>
                      <a:gs pos="61000">
                        <a:srgbClr val="CC99FF"/>
                      </a:gs>
                      <a:gs pos="82001">
                        <a:srgbClr val="99CCFF"/>
                      </a:gs>
                      <a:gs pos="100000">
                        <a:srgbClr val="CCCCFF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l</a:t>
            </a:r>
            <a:r>
              <a:rPr lang="vi-VN" sz="3200">
                <a:ln>
                  <a:gradFill>
                    <a:gsLst>
                      <a:gs pos="0">
                        <a:srgbClr val="CCCCFF"/>
                      </a:gs>
                      <a:gs pos="17999">
                        <a:srgbClr val="99CCFF"/>
                      </a:gs>
                      <a:gs pos="36000">
                        <a:srgbClr val="9966FF"/>
                      </a:gs>
                      <a:gs pos="61000">
                        <a:srgbClr val="CC99FF"/>
                      </a:gs>
                      <a:gs pos="82001">
                        <a:srgbClr val="99CCFF"/>
                      </a:gs>
                      <a:gs pos="100000">
                        <a:srgbClr val="CCCCFF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 dầu, thùng bé có 15</a:t>
            </a:r>
            <a:r>
              <a:rPr lang="vi-VN" sz="3200" i="1">
                <a:ln>
                  <a:gradFill>
                    <a:gsLst>
                      <a:gs pos="0">
                        <a:srgbClr val="CCCCFF"/>
                      </a:gs>
                      <a:gs pos="17999">
                        <a:srgbClr val="99CCFF"/>
                      </a:gs>
                      <a:gs pos="36000">
                        <a:srgbClr val="9966FF"/>
                      </a:gs>
                      <a:gs pos="61000">
                        <a:srgbClr val="CC99FF"/>
                      </a:gs>
                      <a:gs pos="82001">
                        <a:srgbClr val="99CCFF"/>
                      </a:gs>
                      <a:gs pos="100000">
                        <a:srgbClr val="CCCCFF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l</a:t>
            </a:r>
            <a:r>
              <a:rPr lang="vi-VN" sz="3200">
                <a:ln>
                  <a:gradFill>
                    <a:gsLst>
                      <a:gs pos="0">
                        <a:srgbClr val="CCCCFF"/>
                      </a:gs>
                      <a:gs pos="17999">
                        <a:srgbClr val="99CCFF"/>
                      </a:gs>
                      <a:gs pos="36000">
                        <a:srgbClr val="9966FF"/>
                      </a:gs>
                      <a:gs pos="61000">
                        <a:srgbClr val="CC99FF"/>
                      </a:gs>
                      <a:gs pos="82001">
                        <a:srgbClr val="99CCFF"/>
                      </a:gs>
                      <a:gs pos="100000">
                        <a:srgbClr val="CCCCFF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 dầu. Số dầu đó được chứa vào các chai như nhau, mỗi chai  có 0,75</a:t>
            </a:r>
            <a:r>
              <a:rPr lang="vi-VN" sz="3200" i="1">
                <a:ln>
                  <a:gradFill>
                    <a:gsLst>
                      <a:gs pos="0">
                        <a:srgbClr val="CCCCFF"/>
                      </a:gs>
                      <a:gs pos="17999">
                        <a:srgbClr val="99CCFF"/>
                      </a:gs>
                      <a:gs pos="36000">
                        <a:srgbClr val="9966FF"/>
                      </a:gs>
                      <a:gs pos="61000">
                        <a:srgbClr val="CC99FF"/>
                      </a:gs>
                      <a:gs pos="82001">
                        <a:srgbClr val="99CCFF"/>
                      </a:gs>
                      <a:gs pos="100000">
                        <a:srgbClr val="CCCCFF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l</a:t>
            </a:r>
            <a:r>
              <a:rPr lang="vi-VN" sz="3200">
                <a:ln>
                  <a:gradFill>
                    <a:gsLst>
                      <a:gs pos="0">
                        <a:srgbClr val="CCCCFF"/>
                      </a:gs>
                      <a:gs pos="17999">
                        <a:srgbClr val="99CCFF"/>
                      </a:gs>
                      <a:gs pos="36000">
                        <a:srgbClr val="9966FF"/>
                      </a:gs>
                      <a:gs pos="61000">
                        <a:srgbClr val="CC99FF"/>
                      </a:gs>
                      <a:gs pos="82001">
                        <a:srgbClr val="99CCFF"/>
                      </a:gs>
                      <a:gs pos="100000">
                        <a:srgbClr val="CCCCFF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. Hỏi có tất cả bao nhiêu chai dầu?</a:t>
            </a:r>
            <a:endParaRPr lang="vi-VN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524000" y="2209800"/>
            <a:ext cx="6324600" cy="4110097"/>
          </a:xfrm>
        </p:spPr>
        <p:txBody>
          <a:bodyPr>
            <a:normAutofit fontScale="25000" lnSpcReduction="20000"/>
          </a:bodyPr>
          <a:lstStyle/>
          <a:p>
            <a:pPr algn="ctr">
              <a:lnSpc>
                <a:spcPct val="170000"/>
              </a:lnSpc>
              <a:buNone/>
            </a:pPr>
            <a:r>
              <a:rPr lang="en-US" sz="11200" b="1" smtClean="0">
                <a:ln>
                  <a:gradFill flip="none" rotWithShape="1">
                    <a:gsLst>
                      <a:gs pos="0">
                        <a:srgbClr val="3399FF"/>
                      </a:gs>
                      <a:gs pos="16000">
                        <a:srgbClr val="00CCCC"/>
                      </a:gs>
                      <a:gs pos="47000">
                        <a:srgbClr val="9999FF"/>
                      </a:gs>
                      <a:gs pos="60001">
                        <a:srgbClr val="2E6792"/>
                      </a:gs>
                      <a:gs pos="71001">
                        <a:srgbClr val="3333CC"/>
                      </a:gs>
                      <a:gs pos="81000">
                        <a:srgbClr val="1170FF"/>
                      </a:gs>
                      <a:gs pos="100000">
                        <a:srgbClr val="006699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giải</a:t>
            </a:r>
          </a:p>
          <a:p>
            <a:pPr>
              <a:lnSpc>
                <a:spcPct val="170000"/>
              </a:lnSpc>
              <a:buNone/>
            </a:pPr>
            <a:r>
              <a:rPr lang="en-US" sz="11200" b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Có tất cả</a:t>
            </a:r>
            <a:r>
              <a:rPr lang="en-US" sz="112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200" b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 dầu  </a:t>
            </a:r>
            <a:r>
              <a:rPr lang="en-US" sz="11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1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70000"/>
              </a:lnSpc>
              <a:buNone/>
            </a:pPr>
            <a:r>
              <a:rPr lang="en-US" sz="11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11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21 </a:t>
            </a:r>
            <a:r>
              <a:rPr lang="en-US" sz="112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11200" b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15 </a:t>
            </a:r>
            <a:r>
              <a:rPr lang="en-US" sz="11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36 (</a:t>
            </a:r>
            <a:r>
              <a:rPr lang="en-US" sz="11200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11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ct val="170000"/>
              </a:lnSpc>
              <a:buNone/>
            </a:pPr>
            <a:r>
              <a:rPr lang="en-US" sz="11200" b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Có tất cả</a:t>
            </a:r>
            <a:r>
              <a:rPr lang="en-US" sz="112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200" b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 </a:t>
            </a:r>
            <a:r>
              <a:rPr lang="en-US" sz="11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chai</a:t>
            </a:r>
            <a:r>
              <a:rPr lang="en-US" sz="11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200" b="1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112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200" b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1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70000"/>
              </a:lnSpc>
              <a:buNone/>
            </a:pPr>
            <a:r>
              <a:rPr lang="en-US" sz="11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36 </a:t>
            </a:r>
            <a:r>
              <a:rPr lang="en-US" sz="11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0,75 = 48 (</a:t>
            </a:r>
            <a:r>
              <a:rPr lang="en-US" sz="11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chai</a:t>
            </a:r>
            <a:r>
              <a:rPr lang="en-US" sz="11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ct val="170000"/>
              </a:lnSpc>
              <a:buNone/>
            </a:pPr>
            <a:r>
              <a:rPr lang="en-US" sz="11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            </a:t>
            </a:r>
            <a:r>
              <a:rPr lang="en-US" sz="11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11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11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11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11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 48 (</a:t>
            </a:r>
            <a:r>
              <a:rPr lang="en-US" sz="11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chai</a:t>
            </a:r>
            <a:r>
              <a:rPr lang="en-US" sz="11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endParaRPr lang="vi-VN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3834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-Point Star 4"/>
          <p:cNvSpPr/>
          <p:nvPr/>
        </p:nvSpPr>
        <p:spPr>
          <a:xfrm>
            <a:off x="117764" y="914400"/>
            <a:ext cx="8839200" cy="5257800"/>
          </a:xfrm>
          <a:prstGeom prst="star4">
            <a:avLst>
              <a:gd name="adj" fmla="val 4819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4. Một thửa ruộng hình chữ nhật có chiều rộng 12,5m và có diện tích bằng diện tích hình vuông cạnh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25m.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Tính chu vi thửa ruộng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nl-NL" sz="320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  <a:p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9825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52400" y="685800"/>
            <a:ext cx="8839200" cy="4525963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nl-NL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giải</a:t>
            </a:r>
          </a:p>
          <a:p>
            <a:pPr marL="0" indent="0" algn="ctr">
              <a:buNone/>
            </a:pPr>
            <a:r>
              <a:rPr lang="nl-NL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Diện </a:t>
            </a:r>
            <a:r>
              <a:rPr lang="nl-NL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 hình </a:t>
            </a:r>
            <a:r>
              <a:rPr lang="nl-NL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vuông </a:t>
            </a:r>
            <a:r>
              <a:rPr lang="nl-NL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(chính </a:t>
            </a:r>
            <a:r>
              <a:rPr lang="nl-NL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 diện tích hình </a:t>
            </a:r>
            <a:r>
              <a:rPr lang="nl-NL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 </a:t>
            </a:r>
            <a:r>
              <a:rPr lang="nl-NL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nhật):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nl-NL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25 x 25 = 625 (</a:t>
            </a:r>
            <a:r>
              <a:rPr lang="nl-NL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nl-NL" baseline="30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nl-NL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nl-NL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Chiều dài thửa ruộng :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nl-NL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625 : 12,5 = 50(m)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nl-NL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 vi thửa ruộng hình chữ nhật :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nl-NL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(50 + 12,5) x 2 = 125(m)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nl-NL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Đáp số : 125m</a:t>
            </a:r>
            <a:endParaRPr lang="vi-VN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0871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olours052k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243" name="Group 15"/>
          <p:cNvGrpSpPr>
            <a:grpSpLocks/>
          </p:cNvGrpSpPr>
          <p:nvPr/>
        </p:nvGrpSpPr>
        <p:grpSpPr bwMode="auto">
          <a:xfrm>
            <a:off x="7467600" y="5105400"/>
            <a:ext cx="1219200" cy="990600"/>
            <a:chOff x="2256" y="1536"/>
            <a:chExt cx="1176" cy="744"/>
          </a:xfrm>
        </p:grpSpPr>
        <p:pic>
          <p:nvPicPr>
            <p:cNvPr id="10250" name="Picture 16" descr="pretty_flower_purple_hb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632"/>
              <a:ext cx="648" cy="6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0251" name="Group 17"/>
            <p:cNvGrpSpPr>
              <a:grpSpLocks/>
            </p:cNvGrpSpPr>
            <p:nvPr/>
          </p:nvGrpSpPr>
          <p:grpSpPr bwMode="auto">
            <a:xfrm>
              <a:off x="2256" y="1536"/>
              <a:ext cx="864" cy="744"/>
              <a:chOff x="2256" y="1536"/>
              <a:chExt cx="864" cy="744"/>
            </a:xfrm>
          </p:grpSpPr>
          <p:pic>
            <p:nvPicPr>
              <p:cNvPr id="10252" name="Picture 18" descr="pretty_flower_red_hb"/>
              <p:cNvPicPr>
                <a:picLocks noChangeAspect="1" noChangeArrowheads="1" noCrop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4" y="1680"/>
                <a:ext cx="576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3" name="Picture 19" descr="pretty_flower_yellow_hb"/>
              <p:cNvPicPr>
                <a:picLocks noChangeAspect="1" noChangeArrowheads="1" noCrop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00" y="1536"/>
                <a:ext cx="552" cy="5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4" name="Picture 20" descr="pretty_flower_orange_hb"/>
              <p:cNvPicPr>
                <a:picLocks noChangeAspect="1" noChangeArrowheads="1" noCrop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56" y="1632"/>
                <a:ext cx="648" cy="6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pic>
        <p:nvPicPr>
          <p:cNvPr id="10244" name="Picture 35" descr="image087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724400"/>
            <a:ext cx="189547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WordArt 36"/>
          <p:cNvSpPr>
            <a:spLocks noChangeArrowheads="1" noChangeShapeType="1" noTextEdit="1"/>
          </p:cNvSpPr>
          <p:nvPr/>
        </p:nvSpPr>
        <p:spPr bwMode="auto">
          <a:xfrm>
            <a:off x="228600" y="2133600"/>
            <a:ext cx="8734425" cy="2038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4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Chúc các em học tốt</a:t>
            </a:r>
          </a:p>
        </p:txBody>
      </p:sp>
      <p:grpSp>
        <p:nvGrpSpPr>
          <p:cNvPr id="10246" name="Group 11"/>
          <p:cNvGrpSpPr>
            <a:grpSpLocks/>
          </p:cNvGrpSpPr>
          <p:nvPr/>
        </p:nvGrpSpPr>
        <p:grpSpPr bwMode="auto">
          <a:xfrm>
            <a:off x="1828800" y="381000"/>
            <a:ext cx="3962400" cy="1371600"/>
            <a:chOff x="2864" y="288"/>
            <a:chExt cx="1552" cy="864"/>
          </a:xfrm>
        </p:grpSpPr>
        <p:pic>
          <p:nvPicPr>
            <p:cNvPr id="10247" name="Picture 12" descr="Picture2"/>
            <p:cNvPicPr>
              <a:picLocks noChangeAspect="1" noChangeArrowheads="1" noCrop="1"/>
            </p:cNvPicPr>
            <p:nvPr/>
          </p:nvPicPr>
          <p:blipFill>
            <a:blip r:embed="rId8">
              <a:lum bright="-4000" contrast="-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0" y="576"/>
              <a:ext cx="576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48" name="Picture 13" descr="Dove-02-june"/>
            <p:cNvPicPr>
              <a:picLocks noChangeAspect="1" noChangeArrowheads="1" noCrop="1"/>
            </p:cNvPicPr>
            <p:nvPr/>
          </p:nvPicPr>
          <p:blipFill>
            <a:blip r:embed="rId9">
              <a:lum bright="-4000" contrast="-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578" y="297"/>
              <a:ext cx="838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49" name="Picture 14" descr="Dove-02-june"/>
            <p:cNvPicPr>
              <a:picLocks noChangeAspect="1" noChangeArrowheads="1" noCrop="1"/>
            </p:cNvPicPr>
            <p:nvPr/>
          </p:nvPicPr>
          <p:blipFill>
            <a:blip r:embed="rId9">
              <a:lum bright="-4000" contrast="-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64" y="288"/>
              <a:ext cx="838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8760195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217</Words>
  <Application>Microsoft Office PowerPoint</Application>
  <PresentationFormat>On-screen Show (4:3)</PresentationFormat>
  <Paragraphs>38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Môn toán</dc:title>
  <dc:creator>Admin</dc:creator>
  <cp:lastModifiedBy>A</cp:lastModifiedBy>
  <cp:revision>24</cp:revision>
  <dcterms:created xsi:type="dcterms:W3CDTF">2015-12-09T11:06:20Z</dcterms:created>
  <dcterms:modified xsi:type="dcterms:W3CDTF">2019-12-04T04:42:02Z</dcterms:modified>
</cp:coreProperties>
</file>