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7"/>
  </p:notesMasterIdLst>
  <p:sldIdLst>
    <p:sldId id="286" r:id="rId2"/>
    <p:sldId id="264" r:id="rId3"/>
    <p:sldId id="256" r:id="rId4"/>
    <p:sldId id="263" r:id="rId5"/>
    <p:sldId id="262" r:id="rId6"/>
    <p:sldId id="259" r:id="rId7"/>
    <p:sldId id="280" r:id="rId8"/>
    <p:sldId id="279" r:id="rId9"/>
    <p:sldId id="278" r:id="rId10"/>
    <p:sldId id="269" r:id="rId11"/>
    <p:sldId id="283" r:id="rId12"/>
    <p:sldId id="284" r:id="rId13"/>
    <p:sldId id="271" r:id="rId14"/>
    <p:sldId id="268" r:id="rId15"/>
    <p:sldId id="282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132" autoAdjust="0"/>
    <p:restoredTop sz="94660"/>
  </p:normalViewPr>
  <p:slideViewPr>
    <p:cSldViewPr>
      <p:cViewPr varScale="1">
        <p:scale>
          <a:sx n="74" d="100"/>
          <a:sy n="74" d="100"/>
        </p:scale>
        <p:origin x="-5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1C9FAF-3F7A-469C-8E6E-006F446FB011}" type="datetimeFigureOut">
              <a:rPr lang="en-US" smtClean="0"/>
              <a:pPr/>
              <a:t>11/11/2019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CCE56E-133F-483A-9EEC-B62081A97E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5668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9A38EC83-0605-4503-8134-BE13FFF67222}" type="slidenum">
              <a:rPr lang="en-US" sz="1200" smtClean="0">
                <a:latin typeface="Arial" charset="0"/>
              </a:rPr>
              <a:pPr eaLnBrk="1" hangingPunct="1"/>
              <a:t>1</a:t>
            </a:fld>
            <a:endParaRPr lang="en-US" sz="1200" smtClean="0">
              <a:latin typeface="Arial" charset="0"/>
            </a:endParaRPr>
          </a:p>
        </p:txBody>
      </p:sp>
      <p:sp>
        <p:nvSpPr>
          <p:cNvPr id="17411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/>
            <a:fld id="{3106C923-ADEE-461E-8BEE-13156E6620DA}" type="slidenum">
              <a:rPr lang="en-US" sz="1200">
                <a:latin typeface="Arial" charset="0"/>
                <a:cs typeface="Arial" charset="0"/>
              </a:rPr>
              <a:pPr algn="r" eaLnBrk="1" hangingPunct="1"/>
              <a:t>1</a:t>
            </a:fld>
            <a:endParaRPr lang="en-US" sz="1200">
              <a:latin typeface="Arial" charset="0"/>
              <a:cs typeface="Arial" charset="0"/>
            </a:endParaRPr>
          </a:p>
        </p:txBody>
      </p:sp>
      <p:sp>
        <p:nvSpPr>
          <p:cNvPr id="1741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5E1D183-B131-446A-B4C4-95AD6062C0F7}" type="slidenum">
              <a:rPr lang="en-US" smtClean="0"/>
              <a:pPr eaLnBrk="1" hangingPunct="1"/>
              <a:t>6</a:t>
            </a:fld>
            <a:endParaRPr lang="en-US" smtClean="0"/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5E1D183-B131-446A-B4C4-95AD6062C0F7}" type="slidenum">
              <a:rPr lang="en-US" smtClean="0"/>
              <a:pPr eaLnBrk="1" hangingPunct="1"/>
              <a:t>7</a:t>
            </a:fld>
            <a:endParaRPr lang="en-US" smtClean="0"/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5E1D183-B131-446A-B4C4-95AD6062C0F7}" type="slidenum">
              <a:rPr lang="en-US" smtClean="0"/>
              <a:pPr eaLnBrk="1" hangingPunct="1"/>
              <a:t>8</a:t>
            </a:fld>
            <a:endParaRPr lang="en-US" smtClean="0"/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5E1D183-B131-446A-B4C4-95AD6062C0F7}" type="slidenum">
              <a:rPr lang="en-US" smtClean="0"/>
              <a:pPr eaLnBrk="1" hangingPunct="1"/>
              <a:t>9</a:t>
            </a:fld>
            <a:endParaRPr lang="en-US" smtClean="0"/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5E1D183-B131-446A-B4C4-95AD6062C0F7}" type="slidenum">
              <a:rPr lang="en-US" smtClean="0"/>
              <a:pPr eaLnBrk="1" hangingPunct="1"/>
              <a:t>10</a:t>
            </a:fld>
            <a:endParaRPr lang="en-US" smtClean="0"/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5E1D183-B131-446A-B4C4-95AD6062C0F7}" type="slidenum">
              <a:rPr lang="en-US" smtClean="0"/>
              <a:pPr eaLnBrk="1" hangingPunct="1"/>
              <a:t>13</a:t>
            </a:fld>
            <a:endParaRPr lang="en-US" smtClean="0"/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BE1B1-1365-4756-854E-7C3120A9D674}" type="datetimeFigureOut">
              <a:rPr lang="en-US" smtClean="0"/>
              <a:pPr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FFF71-73D0-447E-8C43-C811D48E9C2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79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BE1B1-1365-4756-854E-7C3120A9D674}" type="datetimeFigureOut">
              <a:rPr lang="en-US" smtClean="0"/>
              <a:pPr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FFF71-73D0-447E-8C43-C811D48E9C2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090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BE1B1-1365-4756-854E-7C3120A9D674}" type="datetimeFigureOut">
              <a:rPr lang="en-US" smtClean="0"/>
              <a:pPr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FFF71-73D0-447E-8C43-C811D48E9C2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363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BE1B1-1365-4756-854E-7C3120A9D674}" type="datetimeFigureOut">
              <a:rPr lang="en-US" smtClean="0"/>
              <a:pPr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FFF71-73D0-447E-8C43-C811D48E9C2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598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BE1B1-1365-4756-854E-7C3120A9D674}" type="datetimeFigureOut">
              <a:rPr lang="en-US" smtClean="0"/>
              <a:pPr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FFF71-73D0-447E-8C43-C811D48E9C2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BE1B1-1365-4756-854E-7C3120A9D674}" type="datetimeFigureOut">
              <a:rPr lang="en-US" smtClean="0"/>
              <a:pPr/>
              <a:t>11/11/2019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FFF71-73D0-447E-8C43-C811D48E9C2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08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BE1B1-1365-4756-854E-7C3120A9D674}" type="datetimeFigureOut">
              <a:rPr lang="en-US" smtClean="0"/>
              <a:pPr/>
              <a:t>11/11/2019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FFF71-73D0-447E-8C43-C811D48E9C2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750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BE1B1-1365-4756-854E-7C3120A9D674}" type="datetimeFigureOut">
              <a:rPr lang="en-US" smtClean="0"/>
              <a:pPr/>
              <a:t>11/11/2019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FFF71-73D0-447E-8C43-C811D48E9C2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345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BE1B1-1365-4756-854E-7C3120A9D674}" type="datetimeFigureOut">
              <a:rPr lang="en-US" smtClean="0"/>
              <a:pPr/>
              <a:t>11/11/2019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FFF71-73D0-447E-8C43-C811D48E9C2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18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BE1B1-1365-4756-854E-7C3120A9D674}" type="datetimeFigureOut">
              <a:rPr lang="en-US" smtClean="0"/>
              <a:pPr/>
              <a:t>11/11/2019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FFF71-73D0-447E-8C43-C811D48E9C2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18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BE1B1-1365-4756-854E-7C3120A9D674}" type="datetimeFigureOut">
              <a:rPr lang="en-US" smtClean="0"/>
              <a:pPr/>
              <a:t>11/11/2019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FFF71-73D0-447E-8C43-C811D48E9C2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168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BE1B1-1365-4756-854E-7C3120A9D674}" type="datetimeFigureOut">
              <a:rPr lang="en-US" smtClean="0"/>
              <a:pPr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3FFF71-73D0-447E-8C43-C811D48E9C2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106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wmf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-1524000" y="0"/>
            <a:ext cx="11317288" cy="6858000"/>
          </a:xfrm>
          <a:prstGeom prst="rect">
            <a:avLst/>
          </a:prstGeom>
          <a:solidFill>
            <a:srgbClr val="FFFF9B"/>
          </a:solidFill>
          <a:ln w="1905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>
              <a:cs typeface="Times New Roman" pitchFamily="18" charset="0"/>
            </a:endParaRPr>
          </a:p>
        </p:txBody>
      </p:sp>
      <p:sp>
        <p:nvSpPr>
          <p:cNvPr id="2051" name="WordArt 7"/>
          <p:cNvSpPr>
            <a:spLocks noChangeArrowheads="1" noChangeShapeType="1" noTextEdit="1"/>
          </p:cNvSpPr>
          <p:nvPr/>
        </p:nvSpPr>
        <p:spPr bwMode="auto">
          <a:xfrm>
            <a:off x="5334000" y="1219200"/>
            <a:ext cx="3505200" cy="2438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r"/>
            <a:r>
              <a:rPr lang="vi-VN" sz="3600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8000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MATH 5</a:t>
            </a:r>
          </a:p>
        </p:txBody>
      </p:sp>
      <p:grpSp>
        <p:nvGrpSpPr>
          <p:cNvPr id="2052" name="Group 15"/>
          <p:cNvGrpSpPr>
            <a:grpSpLocks/>
          </p:cNvGrpSpPr>
          <p:nvPr/>
        </p:nvGrpSpPr>
        <p:grpSpPr bwMode="auto">
          <a:xfrm>
            <a:off x="-1524000" y="0"/>
            <a:ext cx="11430000" cy="6934200"/>
            <a:chOff x="-1008" y="0"/>
            <a:chExt cx="7200" cy="4368"/>
          </a:xfrm>
        </p:grpSpPr>
        <p:grpSp>
          <p:nvGrpSpPr>
            <p:cNvPr id="2055" name="Group 11"/>
            <p:cNvGrpSpPr>
              <a:grpSpLocks/>
            </p:cNvGrpSpPr>
            <p:nvPr/>
          </p:nvGrpSpPr>
          <p:grpSpPr bwMode="auto">
            <a:xfrm>
              <a:off x="-1008" y="0"/>
              <a:ext cx="7152" cy="480"/>
              <a:chOff x="-1008" y="528"/>
              <a:chExt cx="7152" cy="480"/>
            </a:xfrm>
          </p:grpSpPr>
          <p:sp>
            <p:nvSpPr>
              <p:cNvPr id="2057" name="Rectangle 9"/>
              <p:cNvSpPr>
                <a:spLocks noChangeArrowheads="1"/>
              </p:cNvSpPr>
              <p:nvPr/>
            </p:nvSpPr>
            <p:spPr bwMode="auto">
              <a:xfrm>
                <a:off x="-1008" y="528"/>
                <a:ext cx="7152" cy="480"/>
              </a:xfrm>
              <a:prstGeom prst="rect">
                <a:avLst/>
              </a:prstGeom>
              <a:gradFill rotWithShape="1">
                <a:gsLst>
                  <a:gs pos="0">
                    <a:srgbClr val="765E00"/>
                  </a:gs>
                  <a:gs pos="100000">
                    <a:srgbClr val="FFCC00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>
                  <a:cs typeface="Times New Roman" pitchFamily="18" charset="0"/>
                </a:endParaRPr>
              </a:p>
            </p:txBody>
          </p:sp>
          <p:sp>
            <p:nvSpPr>
              <p:cNvPr id="2058" name="WordArt 10"/>
              <p:cNvSpPr>
                <a:spLocks noChangeArrowheads="1" noChangeShapeType="1" noTextEdit="1"/>
              </p:cNvSpPr>
              <p:nvPr/>
            </p:nvSpPr>
            <p:spPr bwMode="auto">
              <a:xfrm>
                <a:off x="1200" y="624"/>
                <a:ext cx="3492" cy="276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r>
                  <a:rPr lang="vi-VN" sz="3600" kern="10">
                    <a:ln w="12700">
                      <a:solidFill>
                        <a:srgbClr val="800000"/>
                      </a:solidFill>
                      <a:round/>
                      <a:headEnd/>
                      <a:tailEnd/>
                    </a:ln>
                    <a:gradFill rotWithShape="1">
                      <a:gsLst>
                        <a:gs pos="0">
                          <a:srgbClr val="000047"/>
                        </a:gs>
                        <a:gs pos="100000">
                          <a:srgbClr val="000099"/>
                        </a:gs>
                      </a:gsLst>
                      <a:lin ang="5400000" scaled="1"/>
                    </a:gradFill>
                    <a:latin typeface="Times New Roman"/>
                    <a:cs typeface="Times New Roman"/>
                  </a:rPr>
                  <a:t>BÀI GIẢNG TOÁN 5 - </a:t>
                </a:r>
                <a:r>
                  <a:rPr lang="vi-VN" sz="3600" kern="10">
                    <a:ln w="12700">
                      <a:solidFill>
                        <a:srgbClr val="800000"/>
                      </a:solidFill>
                      <a:round/>
                      <a:headEnd/>
                      <a:tailEnd/>
                    </a:ln>
                    <a:gradFill rotWithShape="1">
                      <a:gsLst>
                        <a:gs pos="0">
                          <a:srgbClr val="000047"/>
                        </a:gs>
                        <a:gs pos="100000">
                          <a:srgbClr val="000099"/>
                        </a:gs>
                      </a:gsLst>
                      <a:lin ang="5400000" scaled="1"/>
                    </a:gradFill>
                    <a:latin typeface="Times New Roman"/>
                    <a:cs typeface="Times New Roman"/>
                  </a:rPr>
                  <a:t>TIẾT </a:t>
                </a:r>
                <a:r>
                  <a:rPr lang="vi-VN" sz="3600" kern="10" smtClean="0">
                    <a:ln w="12700">
                      <a:solidFill>
                        <a:srgbClr val="800000"/>
                      </a:solidFill>
                      <a:round/>
                      <a:headEnd/>
                      <a:tailEnd/>
                    </a:ln>
                    <a:gradFill rotWithShape="1">
                      <a:gsLst>
                        <a:gs pos="0">
                          <a:srgbClr val="000047"/>
                        </a:gs>
                        <a:gs pos="100000">
                          <a:srgbClr val="000099"/>
                        </a:gs>
                      </a:gsLst>
                      <a:lin ang="5400000" scaled="1"/>
                    </a:gradFill>
                    <a:latin typeface="Times New Roman"/>
                    <a:cs typeface="Times New Roman"/>
                  </a:rPr>
                  <a:t>54</a:t>
                </a:r>
                <a:endParaRPr lang="vi-VN" sz="3600" kern="10">
                  <a:ln w="12700">
                    <a:solidFill>
                      <a:srgbClr val="800000"/>
                    </a:solidFill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000047"/>
                      </a:gs>
                      <a:gs pos="100000">
                        <a:srgbClr val="000099"/>
                      </a:gs>
                    </a:gsLst>
                    <a:lin ang="5400000" scaled="1"/>
                  </a:gradFill>
                  <a:latin typeface="Times New Roman"/>
                  <a:cs typeface="Times New Roman"/>
                </a:endParaRPr>
              </a:p>
            </p:txBody>
          </p:sp>
        </p:grpSp>
        <p:sp>
          <p:nvSpPr>
            <p:cNvPr id="2056" name="Rectangle 13"/>
            <p:cNvSpPr>
              <a:spLocks noChangeArrowheads="1"/>
            </p:cNvSpPr>
            <p:nvPr/>
          </p:nvSpPr>
          <p:spPr bwMode="auto">
            <a:xfrm>
              <a:off x="-960" y="3888"/>
              <a:ext cx="7152" cy="480"/>
            </a:xfrm>
            <a:prstGeom prst="rect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65E00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>
                <a:cs typeface="Times New Roman" pitchFamily="18" charset="0"/>
              </a:endParaRPr>
            </a:p>
          </p:txBody>
        </p:sp>
      </p:grpSp>
      <p:sp>
        <p:nvSpPr>
          <p:cNvPr id="2053" name="WordArt 7"/>
          <p:cNvSpPr>
            <a:spLocks noChangeArrowheads="1" noChangeShapeType="1" noTextEdit="1"/>
          </p:cNvSpPr>
          <p:nvPr/>
        </p:nvSpPr>
        <p:spPr bwMode="auto">
          <a:xfrm>
            <a:off x="762000" y="4419600"/>
            <a:ext cx="7772400" cy="1320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r"/>
            <a:r>
              <a:rPr lang="vi-VN" sz="3600" kern="1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8000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LUYỆN TẬP CHUNG</a:t>
            </a:r>
            <a:endParaRPr lang="vi-VN" sz="3600" kern="1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800000"/>
              </a:solidFill>
              <a:effectLst>
                <a:outerShdw dist="53882" dir="2700000" algn="ctr" rotWithShape="0">
                  <a:srgbClr val="9999FF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2054" name="Picture 25" descr="2015-09-16-1442428980-1737339-AreYouSmarterInMathThanaCommonCore5thGrad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14400"/>
            <a:ext cx="5029200" cy="3351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8858328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442174" y="2341806"/>
            <a:ext cx="4199557" cy="6128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14350" indent="-514350" algn="l">
              <a:buAutoNum type="alphaLcParenR"/>
            </a:pPr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12,45 + 6,98 + 7,55</a:t>
            </a: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349631" y="4456889"/>
            <a:ext cx="4307125" cy="49611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b) 42,37 – 28, 73 – 11,27</a:t>
            </a: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6323788" y="4895002"/>
            <a:ext cx="943589" cy="639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40</a:t>
            </a: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4665112" y="4953000"/>
            <a:ext cx="2133600" cy="52320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= 42,37 –</a:t>
            </a:r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4641731" y="4378543"/>
            <a:ext cx="4572000" cy="6267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= 42,37 – (28, 73 + 11,27)</a:t>
            </a: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4665112" y="5554304"/>
            <a:ext cx="1667032" cy="639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= 2,37</a:t>
            </a:r>
          </a:p>
        </p:txBody>
      </p:sp>
      <p:sp>
        <p:nvSpPr>
          <p:cNvPr id="12" name="Rectangle 2"/>
          <p:cNvSpPr txBox="1">
            <a:spLocks noChangeArrowheads="1"/>
          </p:cNvSpPr>
          <p:nvPr/>
        </p:nvSpPr>
        <p:spPr>
          <a:xfrm>
            <a:off x="4774597" y="2815106"/>
            <a:ext cx="1363044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= 20 + </a:t>
            </a:r>
          </a:p>
        </p:txBody>
      </p:sp>
      <p:sp>
        <p:nvSpPr>
          <p:cNvPr id="13" name="Rectangle 2"/>
          <p:cNvSpPr txBox="1">
            <a:spLocks noChangeArrowheads="1"/>
          </p:cNvSpPr>
          <p:nvPr/>
        </p:nvSpPr>
        <p:spPr>
          <a:xfrm>
            <a:off x="6019801" y="2815106"/>
            <a:ext cx="1247576" cy="6096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6,98</a:t>
            </a:r>
          </a:p>
        </p:txBody>
      </p:sp>
      <p:sp>
        <p:nvSpPr>
          <p:cNvPr id="14" name="Rectangle 2"/>
          <p:cNvSpPr txBox="1">
            <a:spLocks noChangeArrowheads="1"/>
          </p:cNvSpPr>
          <p:nvPr/>
        </p:nvSpPr>
        <p:spPr>
          <a:xfrm>
            <a:off x="4797135" y="2358980"/>
            <a:ext cx="417435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= 12,45 + 7,55 + 6,98</a:t>
            </a:r>
          </a:p>
        </p:txBody>
      </p:sp>
      <p:sp>
        <p:nvSpPr>
          <p:cNvPr id="15" name="Rectangle 2"/>
          <p:cNvSpPr txBox="1">
            <a:spLocks noChangeArrowheads="1"/>
          </p:cNvSpPr>
          <p:nvPr/>
        </p:nvSpPr>
        <p:spPr>
          <a:xfrm>
            <a:off x="4808104" y="3424707"/>
            <a:ext cx="1821577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= 26,98</a:t>
            </a:r>
          </a:p>
        </p:txBody>
      </p:sp>
      <p:sp>
        <p:nvSpPr>
          <p:cNvPr id="17" name="Title 1"/>
          <p:cNvSpPr txBox="1">
            <a:spLocks/>
          </p:cNvSpPr>
          <p:nvPr/>
        </p:nvSpPr>
        <p:spPr>
          <a:xfrm>
            <a:off x="838200" y="692696"/>
            <a:ext cx="7577193" cy="10207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b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en-US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thuận</a:t>
            </a:r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tiện</a:t>
            </a:r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8707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 tmFilter="0,0; .5, 1; 1, 1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 tmFilter="0,0; .5, 1; 1, 1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0" y="404664"/>
            <a:ext cx="4608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4. Giải toán</a:t>
            </a:r>
            <a:endParaRPr lang="vi-VN" sz="3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31540" y="1412776"/>
            <a:ext cx="828092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Bài giải</a:t>
            </a:r>
          </a:p>
          <a:p>
            <a:r>
              <a:rPr lang="en-US" sz="280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Giờ thứ hai người đó đi được quãng đường là:</a:t>
            </a:r>
          </a:p>
          <a:p>
            <a:r>
              <a:rPr lang="en-US" sz="280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13,25 – 1,5 = 11,75 (km)</a:t>
            </a:r>
          </a:p>
          <a:p>
            <a:r>
              <a:rPr lang="en-US" sz="280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Trong hai giờ đầu người đó </a:t>
            </a:r>
            <a:r>
              <a:rPr lang="en-US" sz="280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đi được quãng đường </a:t>
            </a:r>
            <a:r>
              <a:rPr lang="en-US" sz="280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là:</a:t>
            </a:r>
          </a:p>
          <a:p>
            <a:r>
              <a:rPr lang="en-US" sz="280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13,25 + 11,75 = 25 (km)</a:t>
            </a:r>
          </a:p>
          <a:p>
            <a:r>
              <a:rPr lang="en-US" sz="280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Giờ thứ ba người </a:t>
            </a:r>
            <a:r>
              <a:rPr lang="en-US" sz="280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đó đi được quãng đường là</a:t>
            </a:r>
            <a:r>
              <a:rPr lang="en-US" sz="280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80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36 – 25 = 11 (km)</a:t>
            </a:r>
            <a:endParaRPr lang="en-US" sz="280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ĐS: 11 km</a:t>
            </a:r>
            <a:endParaRPr lang="en-US" sz="280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vi-VN" sz="280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4903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0" y="404664"/>
            <a:ext cx="4608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5. Giải toán</a:t>
            </a:r>
            <a:endParaRPr lang="vi-VN" sz="3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71600" y="1036564"/>
            <a:ext cx="7344816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Bài giải</a:t>
            </a:r>
          </a:p>
          <a:p>
            <a:r>
              <a:rPr lang="en-US" sz="40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Số thứ ba là:</a:t>
            </a:r>
          </a:p>
          <a:p>
            <a:pPr algn="ctr"/>
            <a:r>
              <a:rPr lang="en-US" sz="40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8 – 4,7 = 3,3</a:t>
            </a:r>
          </a:p>
          <a:p>
            <a:pPr algn="ctr"/>
            <a:r>
              <a:rPr lang="en-US" sz="40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Số thứ </a:t>
            </a:r>
            <a:r>
              <a:rPr lang="en-US" sz="40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nhất </a:t>
            </a:r>
            <a:r>
              <a:rPr lang="en-US" sz="40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là:</a:t>
            </a:r>
          </a:p>
          <a:p>
            <a:pPr algn="ctr"/>
            <a:r>
              <a:rPr lang="en-US" sz="40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8 – 5,5 = 2,5</a:t>
            </a:r>
          </a:p>
          <a:p>
            <a:r>
              <a:rPr lang="en-US" sz="40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Số </a:t>
            </a:r>
            <a:r>
              <a:rPr lang="en-US" sz="40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thứ </a:t>
            </a:r>
            <a:r>
              <a:rPr lang="en-US" sz="40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hai </a:t>
            </a:r>
            <a:r>
              <a:rPr lang="en-US" sz="40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là:</a:t>
            </a:r>
          </a:p>
          <a:p>
            <a:pPr algn="ctr"/>
            <a:r>
              <a:rPr lang="en-US" sz="40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4,7 – 2,5 = 2,2</a:t>
            </a:r>
          </a:p>
          <a:p>
            <a:pPr algn="ctr"/>
            <a:r>
              <a:rPr lang="en-US" sz="40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        ĐS: 2,5; 2,2; 3,3</a:t>
            </a:r>
          </a:p>
          <a:p>
            <a:pPr algn="ctr"/>
            <a:endParaRPr lang="en-US" sz="400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vi-VN" sz="400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2863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2514600" y="5258653"/>
            <a:ext cx="4419600" cy="1173163"/>
          </a:xfrm>
        </p:spPr>
        <p:txBody>
          <a:bodyPr/>
          <a:lstStyle/>
          <a:p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</a:rPr>
              <a:t>Củng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</a:rPr>
              <a:t>cố</a:t>
            </a:r>
            <a:endParaRPr lang="en-US" sz="4800" b="1" dirty="0" smtClean="0">
              <a:solidFill>
                <a:srgbClr val="FF0000"/>
              </a:solidFill>
              <a:latin typeface="Times New Roman" pitchFamily="18" charset="0"/>
            </a:endParaRPr>
          </a:p>
        </p:txBody>
      </p:sp>
      <p:pic>
        <p:nvPicPr>
          <p:cNvPr id="8" name="Picture 12" descr="j009038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71677" y="1524000"/>
            <a:ext cx="6582796" cy="358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8707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47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idx="1"/>
          </p:nvPr>
        </p:nvSpPr>
        <p:spPr>
          <a:xfrm>
            <a:off x="688044" y="908720"/>
            <a:ext cx="7895858" cy="63531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8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8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755576" y="1544038"/>
            <a:ext cx="7992888" cy="3429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-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en-US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-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phẩy</a:t>
            </a:r>
            <a:r>
              <a:rPr lang="en-US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cột</a:t>
            </a:r>
            <a:r>
              <a:rPr lang="en-US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-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-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phẩy</a:t>
            </a:r>
            <a:r>
              <a:rPr lang="en-US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cột</a:t>
            </a:r>
            <a:r>
              <a:rPr lang="en-US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phẩy</a:t>
            </a:r>
            <a:r>
              <a:rPr lang="en-US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/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3990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WordArt 2"/>
          <p:cNvSpPr>
            <a:spLocks noChangeArrowheads="1" noChangeShapeType="1" noTextEdit="1"/>
          </p:cNvSpPr>
          <p:nvPr/>
        </p:nvSpPr>
        <p:spPr bwMode="auto">
          <a:xfrm>
            <a:off x="990600" y="1600200"/>
            <a:ext cx="7543800" cy="1371600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r>
              <a:rPr lang="vi-VN" b="1" kern="1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+mj-lt"/>
                <a:cs typeface="Arial"/>
              </a:rPr>
              <a:t>Chúc các em vui vẻ!</a:t>
            </a: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76200" y="101600"/>
            <a:ext cx="9039225" cy="6734175"/>
          </a:xfrm>
          <a:prstGeom prst="rect">
            <a:avLst/>
          </a:prstGeom>
          <a:noFill/>
          <a:ln w="76200" cmpd="tri">
            <a:solidFill>
              <a:srgbClr val="FF3399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l"/>
            <a:endParaRPr lang="en-GB" sz="2000">
              <a:latin typeface="+mj-lt"/>
            </a:endParaRPr>
          </a:p>
        </p:txBody>
      </p:sp>
      <p:pic>
        <p:nvPicPr>
          <p:cNvPr id="171012" name="Picture 5" descr="COMMLINE"/>
          <p:cNvPicPr>
            <a:picLocks noChangeAspect="1" noChangeArrowheads="1"/>
          </p:cNvPicPr>
          <p:nvPr/>
        </p:nvPicPr>
        <p:blipFill>
          <a:blip r:embed="rId3">
            <a:lum contrast="10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6324600"/>
            <a:ext cx="5715000" cy="255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331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6879196"/>
              </p:ext>
            </p:extLst>
          </p:nvPr>
        </p:nvGraphicFramePr>
        <p:xfrm>
          <a:off x="6629400" y="5026025"/>
          <a:ext cx="2514600" cy="183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Clip" r:id="rId4" imgW="1999793" imgH="1831543" progId="MS_ClipArt_Gallery.2">
                  <p:embed/>
                </p:oleObj>
              </mc:Choice>
              <mc:Fallback>
                <p:oleObj name="Clip" r:id="rId4" imgW="1999793" imgH="183154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5026025"/>
                        <a:ext cx="2514600" cy="1831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3318" name="Picture 7" descr="CRNRC09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5334000"/>
            <a:ext cx="1512888" cy="151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9" name="AutoShape 13"/>
          <p:cNvSpPr>
            <a:spLocks noChangeArrowheads="1"/>
          </p:cNvSpPr>
          <p:nvPr/>
        </p:nvSpPr>
        <p:spPr bwMode="auto">
          <a:xfrm>
            <a:off x="5638800" y="381000"/>
            <a:ext cx="457200" cy="457200"/>
          </a:xfrm>
          <a:prstGeom prst="star32">
            <a:avLst>
              <a:gd name="adj" fmla="val 15056"/>
            </a:avLst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en-GB" sz="2000">
              <a:latin typeface="+mj-lt"/>
            </a:endParaRPr>
          </a:p>
        </p:txBody>
      </p:sp>
      <p:sp>
        <p:nvSpPr>
          <p:cNvPr id="2" name="AutoShape 13"/>
          <p:cNvSpPr>
            <a:spLocks noChangeArrowheads="1"/>
          </p:cNvSpPr>
          <p:nvPr/>
        </p:nvSpPr>
        <p:spPr bwMode="auto">
          <a:xfrm>
            <a:off x="7620000" y="609600"/>
            <a:ext cx="457200" cy="457200"/>
          </a:xfrm>
          <a:prstGeom prst="star32">
            <a:avLst>
              <a:gd name="adj" fmla="val 15056"/>
            </a:avLst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en-GB" sz="2000">
              <a:latin typeface="+mj-lt"/>
            </a:endParaRPr>
          </a:p>
        </p:txBody>
      </p:sp>
      <p:sp>
        <p:nvSpPr>
          <p:cNvPr id="3" name="AutoShape 13"/>
          <p:cNvSpPr>
            <a:spLocks noChangeArrowheads="1"/>
          </p:cNvSpPr>
          <p:nvPr/>
        </p:nvSpPr>
        <p:spPr bwMode="auto">
          <a:xfrm>
            <a:off x="6553200" y="76200"/>
            <a:ext cx="685800" cy="685800"/>
          </a:xfrm>
          <a:prstGeom prst="star32">
            <a:avLst>
              <a:gd name="adj" fmla="val 15056"/>
            </a:avLst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en-GB" sz="2000">
              <a:latin typeface="+mj-lt"/>
            </a:endParaRPr>
          </a:p>
        </p:txBody>
      </p:sp>
      <p:sp>
        <p:nvSpPr>
          <p:cNvPr id="4" name="AutoShape 13"/>
          <p:cNvSpPr>
            <a:spLocks noChangeArrowheads="1"/>
          </p:cNvSpPr>
          <p:nvPr/>
        </p:nvSpPr>
        <p:spPr bwMode="auto">
          <a:xfrm>
            <a:off x="4953000" y="609600"/>
            <a:ext cx="381000" cy="381000"/>
          </a:xfrm>
          <a:prstGeom prst="star32">
            <a:avLst>
              <a:gd name="adj" fmla="val 15056"/>
            </a:avLst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en-GB" sz="2000">
              <a:latin typeface="+mj-lt"/>
            </a:endParaRPr>
          </a:p>
        </p:txBody>
      </p:sp>
      <p:sp>
        <p:nvSpPr>
          <p:cNvPr id="5" name="AutoShape 13"/>
          <p:cNvSpPr>
            <a:spLocks noChangeArrowheads="1"/>
          </p:cNvSpPr>
          <p:nvPr/>
        </p:nvSpPr>
        <p:spPr bwMode="auto">
          <a:xfrm>
            <a:off x="4191000" y="609600"/>
            <a:ext cx="228600" cy="228600"/>
          </a:xfrm>
          <a:prstGeom prst="star32">
            <a:avLst>
              <a:gd name="adj" fmla="val 15056"/>
            </a:avLst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en-GB" sz="2000">
              <a:latin typeface="+mj-lt"/>
            </a:endParaRPr>
          </a:p>
        </p:txBody>
      </p:sp>
      <p:sp>
        <p:nvSpPr>
          <p:cNvPr id="6" name="AutoShape 13"/>
          <p:cNvSpPr>
            <a:spLocks noChangeArrowheads="1"/>
          </p:cNvSpPr>
          <p:nvPr/>
        </p:nvSpPr>
        <p:spPr bwMode="auto">
          <a:xfrm>
            <a:off x="3429000" y="381000"/>
            <a:ext cx="152400" cy="152400"/>
          </a:xfrm>
          <a:prstGeom prst="star32">
            <a:avLst>
              <a:gd name="adj" fmla="val 15056"/>
            </a:avLst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en-GB" sz="200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74043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5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5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4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3000" fill="hold"/>
                                        <p:tgtEl>
                                          <p:spTgt spid="2458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" presetID="53" presetClass="entr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53" presetClass="entr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5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6" presetID="53" presetClass="entr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2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3" presetID="53" presetClass="entr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9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0" presetID="53" presetClass="entr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6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1" dur="1000"/>
                                        <p:tgtEl>
                                          <p:spTgt spid="171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4" dur="1000"/>
                                        <p:tgtEl>
                                          <p:spTgt spid="171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010" grpId="0" animBg="1"/>
      <p:bldP spid="24589" grpId="0" animBg="1"/>
      <p:bldP spid="24589" grpId="1" animBg="1"/>
      <p:bldP spid="2" grpId="0" animBg="1"/>
      <p:bldP spid="2" grpId="1" animBg="1"/>
      <p:bldP spid="3" grpId="0" animBg="1"/>
      <p:bldP spid="3" grpId="1" animBg="1"/>
      <p:bldP spid="4" grpId="0" animBg="1"/>
      <p:bldP spid="4" grpId="1" animBg="1"/>
      <p:bldP spid="5" grpId="0" animBg="1"/>
      <p:bldP spid="5" grpId="1" animBg="1"/>
      <p:bldP spid="6" grpId="0" animBg="1"/>
      <p:bldP spid="6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 txBox="1">
            <a:spLocks noGrp="1"/>
          </p:cNvSpPr>
          <p:nvPr>
            <p:ph idx="1"/>
          </p:nvPr>
        </p:nvSpPr>
        <p:spPr>
          <a:xfrm>
            <a:off x="0" y="2248590"/>
            <a:ext cx="9144000" cy="309230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l"/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-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hạng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hạng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kia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cột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/>
            <a:r>
              <a:rPr lang="en-US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- Cộng 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/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-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phẩy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cột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phẩy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hạng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/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20782" y="1378497"/>
            <a:ext cx="9123218" cy="99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dirty="0" err="1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dirty="0" err="1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l"/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339436" y="495300"/>
            <a:ext cx="8804564" cy="87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cũ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991914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53686" y="2632796"/>
            <a:ext cx="9161319" cy="2819400"/>
          </a:xfrm>
        </p:spPr>
        <p:txBody>
          <a:bodyPr>
            <a:normAutofit fontScale="85000" lnSpcReduction="10000"/>
          </a:bodyPr>
          <a:lstStyle/>
          <a:p>
            <a:pPr algn="l"/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l"/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-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l"/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cột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/>
            <a:r>
              <a:rPr lang="en-US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-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/>
            <a:r>
              <a:rPr lang="en-US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-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phẩy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cột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phẩy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/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187036" y="1371600"/>
            <a:ext cx="8804564" cy="87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cũ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71003" y="2057101"/>
            <a:ext cx="9036630" cy="110982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l"/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</a:p>
        </p:txBody>
      </p:sp>
    </p:spTree>
    <p:extLst>
      <p:ext uri="{BB962C8B-B14F-4D97-AF65-F5344CB8AC3E}">
        <p14:creationId xmlns:p14="http://schemas.microsoft.com/office/powerpoint/2010/main" val="1630519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 txBox="1">
            <a:spLocks/>
          </p:cNvSpPr>
          <p:nvPr/>
        </p:nvSpPr>
        <p:spPr>
          <a:xfrm>
            <a:off x="187036" y="1371600"/>
            <a:ext cx="8804564" cy="87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3889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1828800"/>
            <a:ext cx="5029200" cy="1020762"/>
          </a:xfrm>
        </p:spPr>
        <p:txBody>
          <a:bodyPr/>
          <a:lstStyle/>
          <a:p>
            <a:pPr algn="l"/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1. Tính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0200" y="2895600"/>
            <a:ext cx="6172200" cy="2590800"/>
          </a:xfrm>
        </p:spPr>
        <p:txBody>
          <a:bodyPr>
            <a:noAutofit/>
          </a:bodyPr>
          <a:lstStyle/>
          <a:p>
            <a:pPr marL="514350" indent="-514350">
              <a:buAutoNum type="alphaLcParenR"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605,26 + 217,3 = 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514350" indent="-514350">
              <a:buAutoNum type="alphaLcParenR"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800,56 – 384,48 = 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514350" indent="-514350">
              <a:buAutoNum type="alphaLcParenR"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16,39 + 5,25 – 10,3 = 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6035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 tmFilter="0,0; .5, 1; 1, 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 tmFilter="0,0; .5, 1; 1, 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1600200" y="3687729"/>
            <a:ext cx="2133600" cy="21336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</a:rPr>
              <a:t>  </a:t>
            </a:r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605,26</a:t>
            </a:r>
            <a:b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</a:br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217,3</a:t>
            </a:r>
            <a:r>
              <a:rPr lang="en-US" sz="3600" b="1" u="sng" dirty="0" smtClean="0">
                <a:solidFill>
                  <a:srgbClr val="FF0000"/>
                </a:solidFill>
                <a:latin typeface="Times New Roman" pitchFamily="18" charset="0"/>
              </a:rPr>
              <a:t/>
            </a:r>
            <a:br>
              <a:rPr lang="en-US" sz="3600" b="1" u="sng" dirty="0" smtClean="0">
                <a:solidFill>
                  <a:srgbClr val="FF0000"/>
                </a:solidFill>
                <a:latin typeface="Times New Roman" pitchFamily="18" charset="0"/>
              </a:rPr>
            </a:b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</a:rPr>
              <a:t>  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600200" y="1828800"/>
            <a:ext cx="5029200" cy="10207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1. Tính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990601" y="4231588"/>
            <a:ext cx="914399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</a:rPr>
              <a:t> 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+</a:t>
            </a: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1823501" y="5185893"/>
            <a:ext cx="1706048" cy="7860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</a:rPr>
              <a:t>822,56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1905000" y="5109593"/>
            <a:ext cx="15430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2"/>
          <p:cNvSpPr txBox="1">
            <a:spLocks noChangeArrowheads="1"/>
          </p:cNvSpPr>
          <p:nvPr/>
        </p:nvSpPr>
        <p:spPr>
          <a:xfrm>
            <a:off x="5567966" y="3662362"/>
            <a:ext cx="2133600" cy="2133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800,56</a:t>
            </a:r>
            <a:b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</a:br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384,48</a:t>
            </a:r>
            <a:r>
              <a:rPr lang="en-US" sz="3600" b="1" u="sng" dirty="0" smtClean="0">
                <a:solidFill>
                  <a:srgbClr val="FF0000"/>
                </a:solidFill>
                <a:latin typeface="Times New Roman" pitchFamily="18" charset="0"/>
              </a:rPr>
              <a:t/>
            </a:r>
            <a:br>
              <a:rPr lang="en-US" sz="3600" b="1" u="sng" dirty="0" smtClean="0">
                <a:solidFill>
                  <a:srgbClr val="FF0000"/>
                </a:solidFill>
                <a:latin typeface="Times New Roman" pitchFamily="18" charset="0"/>
              </a:rPr>
            </a:b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</a:rPr>
              <a:t>  </a:t>
            </a:r>
          </a:p>
        </p:txBody>
      </p:sp>
      <p:cxnSp>
        <p:nvCxnSpPr>
          <p:cNvPr id="16" name="Straight Connector 15"/>
          <p:cNvCxnSpPr/>
          <p:nvPr/>
        </p:nvCxnSpPr>
        <p:spPr>
          <a:xfrm>
            <a:off x="5867400" y="5109593"/>
            <a:ext cx="152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"/>
          <p:cNvSpPr txBox="1">
            <a:spLocks noChangeArrowheads="1"/>
          </p:cNvSpPr>
          <p:nvPr/>
        </p:nvSpPr>
        <p:spPr>
          <a:xfrm>
            <a:off x="5834130" y="5109593"/>
            <a:ext cx="1671570" cy="8581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</a:rPr>
              <a:t>416,08</a:t>
            </a:r>
          </a:p>
        </p:txBody>
      </p:sp>
      <p:sp>
        <p:nvSpPr>
          <p:cNvPr id="24" name="Rectangle 2"/>
          <p:cNvSpPr txBox="1">
            <a:spLocks noChangeArrowheads="1"/>
          </p:cNvSpPr>
          <p:nvPr/>
        </p:nvSpPr>
        <p:spPr>
          <a:xfrm>
            <a:off x="4919731" y="4144929"/>
            <a:ext cx="914399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</a:rPr>
              <a:t>  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-</a:t>
            </a:r>
            <a:endParaRPr lang="en-US" b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15" name="Rectangle 2"/>
          <p:cNvSpPr txBox="1">
            <a:spLocks noChangeArrowheads="1"/>
          </p:cNvSpPr>
          <p:nvPr/>
        </p:nvSpPr>
        <p:spPr>
          <a:xfrm>
            <a:off x="706458" y="2874247"/>
            <a:ext cx="4213273" cy="609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5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a) 605,26 + 217,3 = </a:t>
            </a:r>
            <a:r>
              <a:rPr lang="en-US" sz="5800" b="1" dirty="0" smtClean="0">
                <a:solidFill>
                  <a:srgbClr val="FF0000"/>
                </a:solidFill>
                <a:latin typeface="Times New Roman" pitchFamily="18" charset="0"/>
              </a:rPr>
              <a:t>?        </a:t>
            </a:r>
            <a:r>
              <a:rPr lang="en-US" sz="4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; </a:t>
            </a:r>
          </a:p>
        </p:txBody>
      </p:sp>
      <p:sp>
        <p:nvSpPr>
          <p:cNvPr id="17" name="Rectangle 2"/>
          <p:cNvSpPr txBox="1">
            <a:spLocks noChangeArrowheads="1"/>
          </p:cNvSpPr>
          <p:nvPr/>
        </p:nvSpPr>
        <p:spPr>
          <a:xfrm>
            <a:off x="5029200" y="2819400"/>
            <a:ext cx="3733800" cy="6373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b) 800,56 - 384,48 =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585162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71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7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7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4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4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6" grpId="0"/>
      <p:bldP spid="6" grpId="0"/>
      <p:bldP spid="8" grpId="0"/>
      <p:bldP spid="9" grpId="0"/>
      <p:bldP spid="13" grpId="0"/>
      <p:bldP spid="21" grpId="0"/>
      <p:bldP spid="24" grpId="0"/>
      <p:bldP spid="15" grpId="0"/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965914" y="2554026"/>
            <a:ext cx="4611711" cy="5559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c) 16,39 + 5,25 – 10,3</a:t>
            </a: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5943600" y="2468190"/>
            <a:ext cx="1600200" cy="6096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21,64 </a:t>
            </a: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6127124" y="3103572"/>
            <a:ext cx="1492876" cy="533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11,34</a:t>
            </a:r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5594261" y="3065472"/>
            <a:ext cx="6096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=</a:t>
            </a: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5593724" y="2495022"/>
            <a:ext cx="533400" cy="6085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=</a:t>
            </a:r>
          </a:p>
        </p:txBody>
      </p:sp>
      <p:sp>
        <p:nvSpPr>
          <p:cNvPr id="12" name="Rectangle 2"/>
          <p:cNvSpPr txBox="1">
            <a:spLocks noChangeArrowheads="1"/>
          </p:cNvSpPr>
          <p:nvPr/>
        </p:nvSpPr>
        <p:spPr>
          <a:xfrm>
            <a:off x="7162800" y="2404355"/>
            <a:ext cx="1524000" cy="6085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– 10,3</a:t>
            </a: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1600200" y="980728"/>
            <a:ext cx="5029200" cy="10207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1. Tính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9665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764780" y="3915764"/>
            <a:ext cx="3555423" cy="529576"/>
          </a:xfrm>
        </p:spPr>
        <p:txBody>
          <a:bodyPr>
            <a:noAutofit/>
          </a:bodyPr>
          <a:lstStyle/>
          <a:p>
            <a:pPr algn="l"/>
            <a:r>
              <a:rPr lang="en-US" sz="3200" i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x</a:t>
            </a:r>
            <a:r>
              <a:rPr lang="en-US" sz="320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          = 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10,9</a:t>
            </a:r>
            <a:endParaRPr lang="en-US" sz="3200" i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396232" y="908720"/>
            <a:ext cx="4317422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b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2. Tìm </a:t>
            </a:r>
            <a:r>
              <a:rPr lang="en-US" sz="3200" b="1" i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x</a:t>
            </a:r>
            <a:endParaRPr lang="en-US" sz="3200" b="1" i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4800599" y="2460769"/>
            <a:ext cx="4008550" cy="44302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b</a:t>
            </a:r>
            <a:r>
              <a:rPr lang="en-US" sz="320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) </a:t>
            </a:r>
            <a:r>
              <a:rPr lang="en-US" sz="3200" i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x</a:t>
            </a:r>
            <a:r>
              <a:rPr lang="en-US" sz="320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+ 2,7 = 8,7 + 4,9</a:t>
            </a: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304800" y="2480746"/>
            <a:ext cx="3917641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a</a:t>
            </a:r>
            <a:r>
              <a:rPr lang="en-US" sz="430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) </a:t>
            </a:r>
            <a:r>
              <a:rPr lang="en-US" sz="4300" i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x</a:t>
            </a:r>
            <a:r>
              <a:rPr lang="en-US" sz="430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4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– 5,2 = 1,9 + 3,8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/>
            </a:r>
            <a:b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</a:br>
            <a:endParaRPr lang="en-US" sz="3200" i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764780" y="3026460"/>
            <a:ext cx="3457661" cy="85468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x</a:t>
            </a:r>
            <a:r>
              <a:rPr lang="en-US" sz="320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– 5,2  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= 5,7</a:t>
            </a:r>
            <a:b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</a:br>
            <a:endParaRPr lang="en-US" sz="3200" i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780439" y="3453802"/>
            <a:ext cx="3782850" cy="4619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i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x</a:t>
            </a:r>
            <a:r>
              <a:rPr lang="en-US" sz="320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          = 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5,7 + 5,2</a:t>
            </a:r>
            <a:endParaRPr lang="en-US" sz="3200" i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5278421" y="3881145"/>
            <a:ext cx="3530728" cy="44055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x</a:t>
            </a:r>
            <a:r>
              <a:rPr lang="en-US" sz="320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         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= 10,9</a:t>
            </a:r>
          </a:p>
        </p:txBody>
      </p:sp>
      <p:sp>
        <p:nvSpPr>
          <p:cNvPr id="12" name="Rectangle 2"/>
          <p:cNvSpPr txBox="1">
            <a:spLocks noChangeArrowheads="1"/>
          </p:cNvSpPr>
          <p:nvPr/>
        </p:nvSpPr>
        <p:spPr>
          <a:xfrm>
            <a:off x="5260799" y="2979236"/>
            <a:ext cx="3569815" cy="44624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x</a:t>
            </a:r>
            <a:r>
              <a:rPr lang="en-US" sz="320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+ 2,7 = 13,6</a:t>
            </a:r>
          </a:p>
        </p:txBody>
      </p:sp>
      <p:sp>
        <p:nvSpPr>
          <p:cNvPr id="13" name="Rectangle 2"/>
          <p:cNvSpPr txBox="1">
            <a:spLocks noChangeArrowheads="1"/>
          </p:cNvSpPr>
          <p:nvPr/>
        </p:nvSpPr>
        <p:spPr>
          <a:xfrm>
            <a:off x="5283337" y="3425482"/>
            <a:ext cx="3744532" cy="4393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x</a:t>
            </a:r>
            <a:r>
              <a:rPr lang="en-US" sz="320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         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= 13,6 – 2,7</a:t>
            </a:r>
          </a:p>
        </p:txBody>
      </p:sp>
    </p:spTree>
    <p:extLst>
      <p:ext uri="{BB962C8B-B14F-4D97-AF65-F5344CB8AC3E}">
        <p14:creationId xmlns:p14="http://schemas.microsoft.com/office/powerpoint/2010/main" val="1054392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47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6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1911896"/>
            <a:ext cx="4572000" cy="685800"/>
          </a:xfrm>
        </p:spPr>
        <p:txBody>
          <a:bodyPr>
            <a:normAutofit fontScale="90000"/>
          </a:bodyPr>
          <a:lstStyle/>
          <a:p>
            <a:pPr algn="l"/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a) </a:t>
            </a:r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12,45 + 6,98 + 7,55 = 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</a:rPr>
              <a:t>?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838200" y="692696"/>
            <a:ext cx="7577193" cy="10207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b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en-US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thuận</a:t>
            </a:r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tiện</a:t>
            </a:r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1143000" y="2955621"/>
            <a:ext cx="52578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b) 42,37 – 28, 73 – 11,27 =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092407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7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6" grpId="0"/>
      <p:bldP spid="6" grpId="0"/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727</TotalTime>
  <Words>593</Words>
  <Application>Microsoft Office PowerPoint</Application>
  <PresentationFormat>On-screen Show (4:3)</PresentationFormat>
  <Paragraphs>94</Paragraphs>
  <Slides>15</Slides>
  <Notes>7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Office Theme</vt:lpstr>
      <vt:lpstr>Clip</vt:lpstr>
      <vt:lpstr>PowerPoint Presentation</vt:lpstr>
      <vt:lpstr>PowerPoint Presentation</vt:lpstr>
      <vt:lpstr>PowerPoint Presentation</vt:lpstr>
      <vt:lpstr>PowerPoint Presentation</vt:lpstr>
      <vt:lpstr>1. Tính</vt:lpstr>
      <vt:lpstr>  605,26 217,3   </vt:lpstr>
      <vt:lpstr>PowerPoint Presentation</vt:lpstr>
      <vt:lpstr>x           = 10,9</vt:lpstr>
      <vt:lpstr>a) 12,45 + 6,98 + 7,55 = ?</vt:lpstr>
      <vt:lpstr>PowerPoint Presentation</vt:lpstr>
      <vt:lpstr>PowerPoint Presentation</vt:lpstr>
      <vt:lpstr>PowerPoint Presentation</vt:lpstr>
      <vt:lpstr>Củng cố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Mai Thi</dc:creator>
  <cp:lastModifiedBy>A</cp:lastModifiedBy>
  <cp:revision>83</cp:revision>
  <dcterms:created xsi:type="dcterms:W3CDTF">2013-10-27T21:45:18Z</dcterms:created>
  <dcterms:modified xsi:type="dcterms:W3CDTF">2019-11-11T05:13:44Z</dcterms:modified>
</cp:coreProperties>
</file>