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9" r:id="rId3"/>
    <p:sldId id="260" r:id="rId4"/>
    <p:sldId id="276" r:id="rId5"/>
    <p:sldId id="277" r:id="rId6"/>
    <p:sldId id="273" r:id="rId7"/>
    <p:sldId id="279" r:id="rId8"/>
    <p:sldId id="278" r:id="rId9"/>
    <p:sldId id="269" r:id="rId10"/>
    <p:sldId id="272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72" d="100"/>
          <a:sy n="72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87CF2D-CD4F-48D6-BD88-C70909C9E79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769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66255" y="1122217"/>
            <a:ext cx="9296400" cy="762000"/>
          </a:xfrm>
          <a:prstGeom prst="rect">
            <a:avLst/>
          </a:prstGeom>
          <a:noFill/>
          <a:ln w="22225">
            <a:solidFill>
              <a:schemeClr val="bg1">
                <a:alpha val="39000"/>
              </a:schemeClr>
            </a:solidFill>
          </a:ln>
          <a:effectLst>
            <a:reflection stA="0" dist="1257300" dir="5400000" sy="-100000" algn="bl" rotWithShape="0"/>
          </a:effectLst>
          <a:scene3d>
            <a:camera prst="perspectiveRelaxed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B w="69850" h="38100" prst="cross"/>
            </a:sp3d>
          </a:bodyPr>
          <a:lstStyle/>
          <a:p>
            <a:pPr algn="ctr"/>
            <a:r>
              <a:rPr lang="en-US" sz="54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  <a:endParaRPr lang="en-US" sz="54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971800"/>
            <a:ext cx="6096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  <a:effectLst>
            <a:softEdge rad="0"/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Tập làm văn </a:t>
            </a:r>
            <a:r>
              <a:rPr lang="en-US" sz="6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30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701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9220200" cy="746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555" y="2659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LÀM BÀI TỐT</a:t>
            </a:r>
            <a:endParaRPr 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2282"/>
            <a:ext cx="9372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bài văn miêu tả con vật gồm 3 phần:</a:t>
            </a:r>
          </a:p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*Mở bài: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con vật định tả.</a:t>
            </a:r>
          </a:p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*Thân bài: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Tả hình dáng.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Tả thói quen sinh hoạt và một vài hoạt động chính của con vật.</a:t>
            </a:r>
          </a:p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*Kết bài:</a:t>
            </a:r>
          </a:p>
          <a:p>
            <a:r>
              <a:rPr 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nghĩ đối với con vật.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55" y="951131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36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cấu tạo của bài văn tả con vật ?</a:t>
            </a:r>
          </a:p>
          <a:p>
            <a:pPr algn="ctr"/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6885" y="304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Tập làm văn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352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200400" y="3810000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6317672" y="3806536"/>
            <a:ext cx="1385455" cy="692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13" y="403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713" y="47881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" y="2368633"/>
            <a:ext cx="647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V="1">
            <a:off x="6470071" y="5307905"/>
            <a:ext cx="1385455" cy="692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6470072" y="4502727"/>
            <a:ext cx="1385455" cy="692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3200400" y="4509654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3200400" y="5294653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  <p:bldP spid="11" grpId="0" animBg="1"/>
      <p:bldP spid="7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4800" y="0"/>
            <a:ext cx="8839200" cy="6858000"/>
            <a:chOff x="0" y="0"/>
            <a:chExt cx="13920" cy="10514"/>
          </a:xfrm>
        </p:grpSpPr>
        <p:pic>
          <p:nvPicPr>
            <p:cNvPr id="18435" name="Picture 5" descr="2009%2001%2024%2011%2056%2000_himater-64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440"/>
              <a:ext cx="7800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Picture 6" descr="luv1223086303[2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0"/>
              <a:ext cx="4560" cy="4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7" descr="Copy of small_bo%20sgk%20va%20bai%20tap%20lop%205808126[2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" y="240"/>
              <a:ext cx="312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8" descr="jvx1218698793[2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50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9" descr="nix1209089574[2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" y="5760"/>
              <a:ext cx="3960" cy="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0" descr="slf122086839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6120"/>
              <a:ext cx="48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1" descr="j023413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" y="0"/>
              <a:ext cx="3930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818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alt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altLang="en-US" sz="3000" dirty="0" smtClean="0">
              <a:solidFill>
                <a:srgbClr val="2A08F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:	 </a:t>
            </a:r>
            <a:endParaRPr lang="en-US" altLang="en-US" sz="3000" dirty="0" smtClean="0">
              <a:solidFill>
                <a:srgbClr val="2A08F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endParaRPr lang="en-US" altLang="en-US" sz="3000" dirty="0">
              <a:solidFill>
                <a:srgbClr val="2A08F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altLang="en-US" sz="3000" dirty="0" err="1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000" dirty="0" err="1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000" dirty="0" err="1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000" dirty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dirty="0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A08F8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altLang="en-US" sz="3000" dirty="0">
              <a:solidFill>
                <a:srgbClr val="2A0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05600" y="6248400"/>
            <a:ext cx="990600" cy="5334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utoUpdateAnimBg="0"/>
      <p:bldP spid="26626" grpId="1" bldLvl="0" autoUpdateAnimBg="0"/>
      <p:bldP spid="26626" grpId="2" bldLvl="0" autoUpdateAnimBg="0"/>
      <p:bldP spid="26626" grpId="3" bldLvl="0" autoUpdateAnimBg="0"/>
      <p:bldP spid="26626" grpId="4" bldLvl="0" autoUpdateAnimBg="0"/>
      <p:bldP spid="26626" grpId="5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782" y="4163280"/>
            <a:ext cx="914400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alt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hình dáng: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Cần  ý quan sát ghi lại kết quả quan sát được ở vẻ bề ngoài của con vật như: màu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lông,đầu, đôi mắt, mũi, chân,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bộ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phận…</a:t>
            </a:r>
          </a:p>
          <a:p>
            <a:pPr>
              <a:spcBef>
                <a:spcPts val="600"/>
              </a:spcBef>
            </a:pPr>
            <a:r>
              <a:rPr lang="en-US" alt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alt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Cần quan sát con vật ở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tư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 như con mèo đang rình chuột, trèo cây , hay con gà trống đang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gáy, con chó đang chạy….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828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23622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872394"/>
            <a:ext cx="2493818" cy="224240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5029200" y="0"/>
            <a:ext cx="2209800" cy="1965325"/>
            <a:chOff x="76" y="720"/>
            <a:chExt cx="1604" cy="1713"/>
          </a:xfrm>
        </p:grpSpPr>
        <p:pic>
          <p:nvPicPr>
            <p:cNvPr id="23564" name="Picture 12" descr="ga tro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720"/>
              <a:ext cx="1604" cy="16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124" y="2114"/>
              <a:ext cx="433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</a:p>
          </p:txBody>
        </p:sp>
      </p:grpSp>
      <p:pic>
        <p:nvPicPr>
          <p:cNvPr id="23566" name="Picture 14" descr="tr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1747838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6" y="1872393"/>
            <a:ext cx="2279073" cy="224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8" y="1886248"/>
            <a:ext cx="2362200" cy="2228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752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230px-Royal_Poincian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76200"/>
            <a:ext cx="8850923" cy="66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3635" y="587376"/>
            <a:ext cx="8763000" cy="6986528"/>
          </a:xfrm>
          <a:prstGeom prst="rect">
            <a:avLst/>
          </a:prstGeom>
          <a:solidFill>
            <a:srgbClr val="FFFA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Cấu tạo tạo bài văn tả cây cối</a:t>
            </a:r>
            <a:r>
              <a:rPr lang="en-US" altLang="en-US" sz="3200" b="1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en-US" sz="3200" b="1" i="1" u="sng">
                <a:solidFill>
                  <a:srgbClr val="0070C0"/>
                </a:solidFill>
                <a:latin typeface="Times New Roman" pitchFamily="18" charset="0"/>
              </a:rPr>
              <a:t>I.Mở bài</a:t>
            </a:r>
            <a:r>
              <a:rPr lang="en-US" altLang="en-US" sz="3200" b="1" i="1">
                <a:solidFill>
                  <a:srgbClr val="0070C0"/>
                </a:solidFill>
                <a:latin typeface="Times New Roman" pitchFamily="18" charset="0"/>
              </a:rPr>
              <a:t> : </a:t>
            </a:r>
          </a:p>
          <a:p>
            <a:pPr algn="just" eaLnBrk="1" hangingPunct="1"/>
            <a:r>
              <a:rPr lang="en-US" altLang="en-US" sz="3200" b="1" i="1">
                <a:solidFill>
                  <a:srgbClr val="0070C0"/>
                </a:solidFill>
                <a:latin typeface="Times New Roman" pitchFamily="18" charset="0"/>
              </a:rPr>
              <a:t>  Giới thiệu cây sẽ tả (cây được trồng ở đâu? Thuộc loại cây gì ?)</a:t>
            </a:r>
          </a:p>
          <a:p>
            <a:pPr algn="just" eaLnBrk="1" hangingPunct="1"/>
            <a:r>
              <a:rPr lang="en-US" altLang="en-US" sz="3200" b="1" i="1" u="sng">
                <a:solidFill>
                  <a:srgbClr val="0070C0"/>
                </a:solidFill>
                <a:latin typeface="Times New Roman" pitchFamily="18" charset="0"/>
              </a:rPr>
              <a:t>II.Thân bài :</a:t>
            </a:r>
          </a:p>
          <a:p>
            <a:pPr algn="just" eaLnBrk="1" hangingPunct="1"/>
            <a:r>
              <a:rPr lang="en-US" altLang="en-US" sz="3200" b="1" i="1">
                <a:solidFill>
                  <a:srgbClr val="0070C0"/>
                </a:solidFill>
                <a:latin typeface="Times New Roman" pitchFamily="18" charset="0"/>
              </a:rPr>
              <a:t>a.Tả bao quát : Hình dáng của cây khi nhìn từ xa? Lúc đến gần ?</a:t>
            </a:r>
          </a:p>
          <a:p>
            <a:pPr algn="just" eaLnBrk="1" hangingPunct="1"/>
            <a:r>
              <a:rPr lang="en-US" altLang="en-US" sz="3200" b="1" i="1">
                <a:solidFill>
                  <a:srgbClr val="0070C0"/>
                </a:solidFill>
                <a:latin typeface="Times New Roman" pitchFamily="18" charset="0"/>
              </a:rPr>
              <a:t>b.Tả chi tiết : </a:t>
            </a:r>
          </a:p>
          <a:p>
            <a:pPr algn="just" eaLnBrk="1" hangingPunct="1"/>
            <a:r>
              <a:rPr lang="en-US" altLang="en-US" sz="3200" b="1" i="1">
                <a:solidFill>
                  <a:srgbClr val="0070C0"/>
                </a:solidFill>
                <a:latin typeface="Times New Roman" pitchFamily="18" charset="0"/>
              </a:rPr>
              <a:t>- Gốc, rễ, thân, cành, nhánh, tán cây, lá, hoa, quả.</a:t>
            </a:r>
          </a:p>
          <a:p>
            <a:pPr algn="just" eaLnBrk="1" hangingPunct="1"/>
            <a:r>
              <a:rPr lang="en-US" altLang="en-US" sz="3200" b="1" i="1">
                <a:solidFill>
                  <a:srgbClr val="0070C0"/>
                </a:solidFill>
                <a:latin typeface="Times New Roman" pitchFamily="18" charset="0"/>
              </a:rPr>
              <a:t>- Sự phát triển của cây.</a:t>
            </a:r>
          </a:p>
          <a:p>
            <a:pPr algn="just" eaLnBrk="1" hangingPunct="1"/>
            <a:r>
              <a:rPr lang="en-US" altLang="en-US" sz="3200" b="1" i="1">
                <a:solidFill>
                  <a:srgbClr val="0070C0"/>
                </a:solidFill>
                <a:latin typeface="Times New Roman" pitchFamily="18" charset="0"/>
              </a:rPr>
              <a:t>*Cảnh vật xung quanh tác động đến cây: nắng, gió, khí hậu, chim chóc, con người....</a:t>
            </a:r>
          </a:p>
          <a:p>
            <a:pPr algn="just" eaLnBrk="1" hangingPunct="1"/>
            <a:r>
              <a:rPr lang="en-US" altLang="en-US" sz="3200" b="1" i="1" u="sng">
                <a:solidFill>
                  <a:srgbClr val="0070C0"/>
                </a:solidFill>
                <a:latin typeface="Times New Roman" pitchFamily="18" charset="0"/>
              </a:rPr>
              <a:t>III.Kết bài</a:t>
            </a:r>
            <a:r>
              <a:rPr lang="en-US" altLang="en-US" sz="3200" b="1" i="1">
                <a:solidFill>
                  <a:srgbClr val="0070C0"/>
                </a:solidFill>
                <a:latin typeface="Times New Roman" pitchFamily="18" charset="0"/>
              </a:rPr>
              <a:t> : Nêu lợi ích của cây, tình cảm của người tả về cây.</a:t>
            </a:r>
            <a:endParaRPr lang="en-US" altLang="en-US" sz="32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0" y="1600200"/>
            <a:ext cx="9144000" cy="3970318"/>
          </a:xfrm>
          <a:prstGeom prst="rect">
            <a:avLst/>
          </a:prstGeom>
          <a:solidFill>
            <a:srgbClr val="CCFF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*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Lưu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 ý: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-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Khi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miêu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tả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ta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cần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quan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sát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kĩ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tỉ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bằng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giác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quan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- 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Lựa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chọn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ảnh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sắc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miêu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tả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Vận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dụng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biện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pháp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nghệ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thuật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so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sánh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nhân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hóa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thêm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sinh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Mỗi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nội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dung 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miêu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tả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cần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trình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bày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6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1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6&quot;/&gt;&lt;property id=&quot;20307&quot; value=&quot;273&quot;/&gt;&lt;/object&gt;&lt;object type=&quot;3&quot; unique_id=&quot;10008&quot;&gt;&lt;property id=&quot;20148&quot; value=&quot;5&quot;/&gt;&lt;property id=&quot;20300&quot; value=&quot;Slide 9&quot;/&gt;&lt;property id=&quot;20307&quot; value=&quot;269&quot;/&gt;&lt;/object&gt;&lt;object type=&quot;3&quot; unique_id=&quot;10009&quot;&gt;&lt;property id=&quot;20148&quot; value=&quot;5&quot;/&gt;&lt;property id=&quot;20300&quot; value=&quot;Slide 10&quot;/&gt;&lt;property id=&quot;20307&quot; value=&quot;272&quot;/&gt;&lt;/object&gt;&lt;object type=&quot;3&quot; unique_id=&quot;77348&quot;&gt;&lt;property id=&quot;20148&quot; value=&quot;5&quot;/&gt;&lt;property id=&quot;20300&quot; value=&quot;Slide 4&quot;/&gt;&lt;property id=&quot;20307&quot; value=&quot;276&quot;/&gt;&lt;/object&gt;&lt;object type=&quot;3&quot; unique_id=&quot;77349&quot;&gt;&lt;property id=&quot;20148&quot; value=&quot;5&quot;/&gt;&lt;property id=&quot;20300&quot; value=&quot;Slide 5&quot;/&gt;&lt;property id=&quot;20307&quot; value=&quot;277&quot;/&gt;&lt;/object&gt;&lt;object type=&quot;3&quot; unique_id=&quot;77458&quot;&gt;&lt;property id=&quot;20148&quot; value=&quot;5&quot;/&gt;&lt;property id=&quot;20300&quot; value=&quot;Slide 8&quot;/&gt;&lt;property id=&quot;20307&quot; value=&quot;278&quot;/&gt;&lt;/object&gt;&lt;object type=&quot;3&quot; unique_id=&quot;77623&quot;&gt;&lt;property id=&quot;20148&quot; value=&quot;5&quot;/&gt;&lt;property id=&quot;20300&quot; value=&quot;Slide 7&quot;/&gt;&lt;property id=&quot;20307&quot; value=&quot;27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439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HAU</dc:creator>
  <cp:lastModifiedBy>MTC</cp:lastModifiedBy>
  <cp:revision>97</cp:revision>
  <dcterms:created xsi:type="dcterms:W3CDTF">2014-03-25T14:36:09Z</dcterms:created>
  <dcterms:modified xsi:type="dcterms:W3CDTF">2021-04-07T07:40:14Z</dcterms:modified>
</cp:coreProperties>
</file>