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74" r:id="rId5"/>
    <p:sldId id="275" r:id="rId6"/>
    <p:sldId id="269" r:id="rId7"/>
    <p:sldId id="271" r:id="rId8"/>
    <p:sldId id="273" r:id="rId9"/>
    <p:sldId id="272" r:id="rId10"/>
    <p:sldId id="270" r:id="rId11"/>
    <p:sldId id="268" r:id="rId12"/>
    <p:sldId id="266" r:id="rId13"/>
    <p:sldId id="261" r:id="rId14"/>
    <p:sldId id="276" r:id="rId15"/>
    <p:sldId id="263" r:id="rId16"/>
  </p:sldIdLst>
  <p:sldSz cx="9144000" cy="6858000" type="screen4x3"/>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162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D86E711-14FD-44C0-8FE2-5808156F2672}" type="datetimeFigureOut">
              <a:rPr lang="en-US" smtClean="0"/>
              <a:t>10/03/2021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C8828-BC1B-4660-B033-8AB50CB7AE73}" type="slidenum">
              <a:rPr lang="en-US" smtClean="0"/>
              <a:t>‹#›</a:t>
            </a:fld>
            <a:endParaRPr lang="en-US"/>
          </a:p>
        </p:txBody>
      </p:sp>
    </p:spTree>
    <p:extLst>
      <p:ext uri="{BB962C8B-B14F-4D97-AF65-F5344CB8AC3E}">
        <p14:creationId xmlns:p14="http://schemas.microsoft.com/office/powerpoint/2010/main" val="1930526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86E711-14FD-44C0-8FE2-5808156F2672}" type="datetimeFigureOut">
              <a:rPr lang="en-US" smtClean="0"/>
              <a:t>10/03/2021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C8828-BC1B-4660-B033-8AB50CB7AE73}" type="slidenum">
              <a:rPr lang="en-US" smtClean="0"/>
              <a:t>‹#›</a:t>
            </a:fld>
            <a:endParaRPr lang="en-US"/>
          </a:p>
        </p:txBody>
      </p:sp>
    </p:spTree>
    <p:extLst>
      <p:ext uri="{BB962C8B-B14F-4D97-AF65-F5344CB8AC3E}">
        <p14:creationId xmlns:p14="http://schemas.microsoft.com/office/powerpoint/2010/main" val="2281679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86E711-14FD-44C0-8FE2-5808156F2672}" type="datetimeFigureOut">
              <a:rPr lang="en-US" smtClean="0"/>
              <a:t>10/03/2021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C8828-BC1B-4660-B033-8AB50CB7AE73}" type="slidenum">
              <a:rPr lang="en-US" smtClean="0"/>
              <a:t>‹#›</a:t>
            </a:fld>
            <a:endParaRPr lang="en-US"/>
          </a:p>
        </p:txBody>
      </p:sp>
    </p:spTree>
    <p:extLst>
      <p:ext uri="{BB962C8B-B14F-4D97-AF65-F5344CB8AC3E}">
        <p14:creationId xmlns:p14="http://schemas.microsoft.com/office/powerpoint/2010/main" val="1251430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86E711-14FD-44C0-8FE2-5808156F2672}" type="datetimeFigureOut">
              <a:rPr lang="en-US" smtClean="0"/>
              <a:t>10/03/2021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C8828-BC1B-4660-B033-8AB50CB7AE73}" type="slidenum">
              <a:rPr lang="en-US" smtClean="0"/>
              <a:t>‹#›</a:t>
            </a:fld>
            <a:endParaRPr lang="en-US"/>
          </a:p>
        </p:txBody>
      </p:sp>
    </p:spTree>
    <p:extLst>
      <p:ext uri="{BB962C8B-B14F-4D97-AF65-F5344CB8AC3E}">
        <p14:creationId xmlns:p14="http://schemas.microsoft.com/office/powerpoint/2010/main" val="2913673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86E711-14FD-44C0-8FE2-5808156F2672}" type="datetimeFigureOut">
              <a:rPr lang="en-US" smtClean="0"/>
              <a:t>10/03/2021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C8828-BC1B-4660-B033-8AB50CB7AE73}" type="slidenum">
              <a:rPr lang="en-US" smtClean="0"/>
              <a:t>‹#›</a:t>
            </a:fld>
            <a:endParaRPr lang="en-US"/>
          </a:p>
        </p:txBody>
      </p:sp>
    </p:spTree>
    <p:extLst>
      <p:ext uri="{BB962C8B-B14F-4D97-AF65-F5344CB8AC3E}">
        <p14:creationId xmlns:p14="http://schemas.microsoft.com/office/powerpoint/2010/main" val="2926332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D86E711-14FD-44C0-8FE2-5808156F2672}" type="datetimeFigureOut">
              <a:rPr lang="en-US" smtClean="0"/>
              <a:t>10/03/2021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FC8828-BC1B-4660-B033-8AB50CB7AE73}" type="slidenum">
              <a:rPr lang="en-US" smtClean="0"/>
              <a:t>‹#›</a:t>
            </a:fld>
            <a:endParaRPr lang="en-US"/>
          </a:p>
        </p:txBody>
      </p:sp>
    </p:spTree>
    <p:extLst>
      <p:ext uri="{BB962C8B-B14F-4D97-AF65-F5344CB8AC3E}">
        <p14:creationId xmlns:p14="http://schemas.microsoft.com/office/powerpoint/2010/main" val="645933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D86E711-14FD-44C0-8FE2-5808156F2672}" type="datetimeFigureOut">
              <a:rPr lang="en-US" smtClean="0"/>
              <a:t>10/03/2021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FC8828-BC1B-4660-B033-8AB50CB7AE73}" type="slidenum">
              <a:rPr lang="en-US" smtClean="0"/>
              <a:t>‹#›</a:t>
            </a:fld>
            <a:endParaRPr lang="en-US"/>
          </a:p>
        </p:txBody>
      </p:sp>
    </p:spTree>
    <p:extLst>
      <p:ext uri="{BB962C8B-B14F-4D97-AF65-F5344CB8AC3E}">
        <p14:creationId xmlns:p14="http://schemas.microsoft.com/office/powerpoint/2010/main" val="1674296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D86E711-14FD-44C0-8FE2-5808156F2672}" type="datetimeFigureOut">
              <a:rPr lang="en-US" smtClean="0"/>
              <a:t>10/03/2021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FC8828-BC1B-4660-B033-8AB50CB7AE73}" type="slidenum">
              <a:rPr lang="en-US" smtClean="0"/>
              <a:t>‹#›</a:t>
            </a:fld>
            <a:endParaRPr lang="en-US"/>
          </a:p>
        </p:txBody>
      </p:sp>
    </p:spTree>
    <p:extLst>
      <p:ext uri="{BB962C8B-B14F-4D97-AF65-F5344CB8AC3E}">
        <p14:creationId xmlns:p14="http://schemas.microsoft.com/office/powerpoint/2010/main" val="3777076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86E711-14FD-44C0-8FE2-5808156F2672}" type="datetimeFigureOut">
              <a:rPr lang="en-US" smtClean="0"/>
              <a:t>10/03/2021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FC8828-BC1B-4660-B033-8AB50CB7AE73}" type="slidenum">
              <a:rPr lang="en-US" smtClean="0"/>
              <a:t>‹#›</a:t>
            </a:fld>
            <a:endParaRPr lang="en-US"/>
          </a:p>
        </p:txBody>
      </p:sp>
    </p:spTree>
    <p:extLst>
      <p:ext uri="{BB962C8B-B14F-4D97-AF65-F5344CB8AC3E}">
        <p14:creationId xmlns:p14="http://schemas.microsoft.com/office/powerpoint/2010/main" val="103420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86E711-14FD-44C0-8FE2-5808156F2672}" type="datetimeFigureOut">
              <a:rPr lang="en-US" smtClean="0"/>
              <a:t>10/03/2021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FC8828-BC1B-4660-B033-8AB50CB7AE73}" type="slidenum">
              <a:rPr lang="en-US" smtClean="0"/>
              <a:t>‹#›</a:t>
            </a:fld>
            <a:endParaRPr lang="en-US"/>
          </a:p>
        </p:txBody>
      </p:sp>
    </p:spTree>
    <p:extLst>
      <p:ext uri="{BB962C8B-B14F-4D97-AF65-F5344CB8AC3E}">
        <p14:creationId xmlns:p14="http://schemas.microsoft.com/office/powerpoint/2010/main" val="2848481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86E711-14FD-44C0-8FE2-5808156F2672}" type="datetimeFigureOut">
              <a:rPr lang="en-US" smtClean="0"/>
              <a:t>10/03/2021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FC8828-BC1B-4660-B033-8AB50CB7AE73}" type="slidenum">
              <a:rPr lang="en-US" smtClean="0"/>
              <a:t>‹#›</a:t>
            </a:fld>
            <a:endParaRPr lang="en-US"/>
          </a:p>
        </p:txBody>
      </p:sp>
    </p:spTree>
    <p:extLst>
      <p:ext uri="{BB962C8B-B14F-4D97-AF65-F5344CB8AC3E}">
        <p14:creationId xmlns:p14="http://schemas.microsoft.com/office/powerpoint/2010/main" val="1898585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86E711-14FD-44C0-8FE2-5808156F2672}" type="datetimeFigureOut">
              <a:rPr lang="en-US" smtClean="0"/>
              <a:t>10/03/2021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FC8828-BC1B-4660-B033-8AB50CB7AE73}" type="slidenum">
              <a:rPr lang="en-US" smtClean="0"/>
              <a:t>‹#›</a:t>
            </a:fld>
            <a:endParaRPr lang="en-US"/>
          </a:p>
        </p:txBody>
      </p:sp>
    </p:spTree>
    <p:extLst>
      <p:ext uri="{BB962C8B-B14F-4D97-AF65-F5344CB8AC3E}">
        <p14:creationId xmlns:p14="http://schemas.microsoft.com/office/powerpoint/2010/main" val="15830366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audio" Target="file:///D:\GT%20V&#7872;%20TI%20SO%20PHAN%20TRAM\MHOA-CAUCAM\07%20Em%20yeu%20truong%20em.wma" TargetMode="External"/><Relationship Id="rId6" Type="http://schemas.openxmlformats.org/officeDocument/2006/relationships/image" Target="../media/image4.gif"/><Relationship Id="rId5" Type="http://schemas.openxmlformats.org/officeDocument/2006/relationships/image" Target="../media/image3.png"/><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B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3200" y="0"/>
            <a:ext cx="9347200" cy="701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Rectangle 6"/>
          <p:cNvSpPr>
            <a:spLocks noChangeArrowheads="1"/>
          </p:cNvSpPr>
          <p:nvPr/>
        </p:nvSpPr>
        <p:spPr bwMode="auto">
          <a:xfrm>
            <a:off x="457200" y="685800"/>
            <a:ext cx="8229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sz="3200" b="1" dirty="0">
                <a:solidFill>
                  <a:srgbClr val="FF0066"/>
                </a:solidFill>
                <a:latin typeface="Times New Roman" pitchFamily="18" charset="0"/>
                <a:cs typeface="Times New Roman" pitchFamily="18" charset="0"/>
              </a:rPr>
              <a:t>TRƯỜNG TIỂU HỌC ÁI MỘ B</a:t>
            </a:r>
          </a:p>
        </p:txBody>
      </p:sp>
      <p:pic>
        <p:nvPicPr>
          <p:cNvPr id="3079" name="Picture 7" descr="BAR_EL~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590800" y="1303338"/>
            <a:ext cx="3886200" cy="58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5" name="07 Em yeu truong em.wma">
            <a:hlinkClick r:id="" action="ppaction://media"/>
          </p:cNvPr>
          <p:cNvPicPr>
            <a:picLocks noRot="1" noChangeAspect="1" noChangeArrowheads="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7391400" y="60198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Picture 14" descr="1018265obiutmb6vk"/>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533400" y="3581400"/>
            <a:ext cx="762000" cy="2852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Picture 15" descr="1018265obiutmb6vk"/>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5400000">
            <a:off x="1143000" y="4876800"/>
            <a:ext cx="7620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Picture 16" descr="Bauernba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6000" y="2971800"/>
            <a:ext cx="4495800" cy="123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1142999" y="2935575"/>
            <a:ext cx="7315201" cy="2169825"/>
          </a:xfrm>
          <a:prstGeom prst="rect">
            <a:avLst/>
          </a:prstGeom>
          <a:noFill/>
        </p:spPr>
        <p:txBody>
          <a:bodyPr spcFirstLastPara="1" wrap="none">
            <a:prstTxWarp prst="textArchUp">
              <a:avLst>
                <a:gd name="adj" fmla="val 10750156"/>
              </a:avLst>
            </a:prstTxWarp>
            <a:spAutoFit/>
          </a:bodyPr>
          <a:lstStyle/>
          <a:p>
            <a:pPr algn="ctr">
              <a:spcBef>
                <a:spcPct val="50000"/>
              </a:spcBef>
              <a:defRPr/>
            </a:pPr>
            <a:r>
              <a:rPr lang="en-US" sz="5400" dirty="0">
                <a:ln w="24500" cmpd="dbl">
                  <a:solidFill>
                    <a:schemeClr val="accent2">
                      <a:shade val="85000"/>
                      <a:satMod val="155000"/>
                    </a:schemeClr>
                  </a:solidFill>
                  <a:prstDash val="solid"/>
                  <a:miter lim="800000"/>
                </a:ln>
                <a:latin typeface="Times New Roman" pitchFamily="18" charset="0"/>
                <a:cs typeface="Times New Roman" pitchFamily="18" charset="0"/>
              </a:rPr>
              <a:t>NHIỆT LIỆT CHÀO MỪNG</a:t>
            </a:r>
          </a:p>
          <a:p>
            <a:pPr algn="ctr">
              <a:spcBef>
                <a:spcPct val="50000"/>
              </a:spcBef>
              <a:defRPr/>
            </a:pPr>
            <a:r>
              <a:rPr lang="en-US" sz="5400" dirty="0" err="1">
                <a:ln w="24500" cmpd="dbl">
                  <a:solidFill>
                    <a:schemeClr val="accent2">
                      <a:shade val="85000"/>
                      <a:satMod val="155000"/>
                    </a:schemeClr>
                  </a:solidFill>
                  <a:prstDash val="solid"/>
                  <a:miter lim="800000"/>
                </a:ln>
                <a:latin typeface="Times New Roman" pitchFamily="18" charset="0"/>
                <a:cs typeface="Times New Roman" pitchFamily="18" charset="0"/>
              </a:rPr>
              <a:t>Các</a:t>
            </a:r>
            <a:r>
              <a:rPr lang="en-US" sz="5400" dirty="0">
                <a:ln w="24500" cmpd="dbl">
                  <a:solidFill>
                    <a:schemeClr val="accent2">
                      <a:shade val="85000"/>
                      <a:satMod val="155000"/>
                    </a:schemeClr>
                  </a:solidFill>
                  <a:prstDash val="solid"/>
                  <a:miter lim="800000"/>
                </a:ln>
                <a:latin typeface="Times New Roman" pitchFamily="18" charset="0"/>
                <a:cs typeface="Times New Roman" pitchFamily="18" charset="0"/>
              </a:rPr>
              <a:t> </a:t>
            </a:r>
            <a:r>
              <a:rPr lang="en-US" sz="5400" dirty="0" err="1">
                <a:ln w="24500" cmpd="dbl">
                  <a:solidFill>
                    <a:schemeClr val="accent2">
                      <a:shade val="85000"/>
                      <a:satMod val="155000"/>
                    </a:schemeClr>
                  </a:solidFill>
                  <a:prstDash val="solid"/>
                  <a:miter lim="800000"/>
                </a:ln>
                <a:latin typeface="Times New Roman" pitchFamily="18" charset="0"/>
                <a:cs typeface="Times New Roman" pitchFamily="18" charset="0"/>
              </a:rPr>
              <a:t>thầy</a:t>
            </a:r>
            <a:r>
              <a:rPr lang="en-US" sz="5400" dirty="0">
                <a:ln w="24500" cmpd="dbl">
                  <a:solidFill>
                    <a:schemeClr val="accent2">
                      <a:shade val="85000"/>
                      <a:satMod val="155000"/>
                    </a:schemeClr>
                  </a:solidFill>
                  <a:prstDash val="solid"/>
                  <a:miter lim="800000"/>
                </a:ln>
                <a:latin typeface="Times New Roman" pitchFamily="18" charset="0"/>
                <a:cs typeface="Times New Roman" pitchFamily="18" charset="0"/>
              </a:rPr>
              <a:t> </a:t>
            </a:r>
            <a:r>
              <a:rPr lang="en-US" sz="5400" dirty="0" err="1">
                <a:ln w="24500" cmpd="dbl">
                  <a:solidFill>
                    <a:schemeClr val="accent2">
                      <a:shade val="85000"/>
                      <a:satMod val="155000"/>
                    </a:schemeClr>
                  </a:solidFill>
                  <a:prstDash val="solid"/>
                  <a:miter lim="800000"/>
                </a:ln>
                <a:latin typeface="Times New Roman" pitchFamily="18" charset="0"/>
                <a:cs typeface="Times New Roman" pitchFamily="18" charset="0"/>
              </a:rPr>
              <a:t>cô</a:t>
            </a:r>
            <a:r>
              <a:rPr lang="en-US" sz="5400" dirty="0">
                <a:ln w="24500" cmpd="dbl">
                  <a:solidFill>
                    <a:schemeClr val="accent2">
                      <a:shade val="85000"/>
                      <a:satMod val="155000"/>
                    </a:schemeClr>
                  </a:solidFill>
                  <a:prstDash val="solid"/>
                  <a:miter lim="800000"/>
                </a:ln>
                <a:latin typeface="Times New Roman" pitchFamily="18" charset="0"/>
                <a:cs typeface="Times New Roman" pitchFamily="18" charset="0"/>
              </a:rPr>
              <a:t> </a:t>
            </a:r>
            <a:r>
              <a:rPr lang="en-US" sz="5400" dirty="0" err="1">
                <a:ln w="24500" cmpd="dbl">
                  <a:solidFill>
                    <a:schemeClr val="accent2">
                      <a:shade val="85000"/>
                      <a:satMod val="155000"/>
                    </a:schemeClr>
                  </a:solidFill>
                  <a:prstDash val="solid"/>
                  <a:miter lim="800000"/>
                </a:ln>
                <a:latin typeface="Times New Roman" pitchFamily="18" charset="0"/>
                <a:cs typeface="Times New Roman" pitchFamily="18" charset="0"/>
              </a:rPr>
              <a:t>giáo</a:t>
            </a:r>
            <a:r>
              <a:rPr lang="en-US" sz="5400" dirty="0">
                <a:ln w="24500" cmpd="dbl">
                  <a:solidFill>
                    <a:schemeClr val="accent2">
                      <a:shade val="85000"/>
                      <a:satMod val="155000"/>
                    </a:schemeClr>
                  </a:solidFill>
                  <a:prstDash val="solid"/>
                  <a:miter lim="800000"/>
                </a:ln>
                <a:latin typeface="Times New Roman" pitchFamily="18" charset="0"/>
                <a:cs typeface="Times New Roman" pitchFamily="18" charset="0"/>
              </a:rPr>
              <a:t>!</a:t>
            </a:r>
            <a:endParaRPr lang="en-US" sz="5400" dirty="0">
              <a:ln w="24500" cmpd="dbl">
                <a:solidFill>
                  <a:schemeClr val="accent2">
                    <a:shade val="85000"/>
                    <a:satMod val="155000"/>
                  </a:schemeClr>
                </a:solidFill>
                <a:prstDash val="solid"/>
                <a:miter lim="800000"/>
              </a:ln>
              <a:latin typeface="Arial" pitchFamily="34" charset="0"/>
              <a:cs typeface="Arial" pitchFamily="34" charset="0"/>
            </a:endParaRPr>
          </a:p>
        </p:txBody>
      </p:sp>
      <p:sp>
        <p:nvSpPr>
          <p:cNvPr id="15" name="WordArt 6"/>
          <p:cNvSpPr>
            <a:spLocks noChangeArrowheads="1" noChangeShapeType="1" noTextEdit="1"/>
          </p:cNvSpPr>
          <p:nvPr/>
        </p:nvSpPr>
        <p:spPr bwMode="auto">
          <a:xfrm>
            <a:off x="1219200" y="4343400"/>
            <a:ext cx="7010400" cy="609600"/>
          </a:xfrm>
          <a:prstGeom prst="rect">
            <a:avLst/>
          </a:prstGeom>
        </p:spPr>
        <p:txBody>
          <a:bodyPr wrap="none" fromWordArt="1">
            <a:prstTxWarp prst="textPlain">
              <a:avLst>
                <a:gd name="adj" fmla="val 50000"/>
              </a:avLst>
            </a:prstTxWarp>
          </a:bodyPr>
          <a:lstStyle/>
          <a:p>
            <a:pPr algn="ctr"/>
            <a:r>
              <a:rPr lang="en-US" sz="2000" b="1" kern="10" dirty="0" err="1">
                <a:ln w="22225">
                  <a:pattFill prst="wdUpDiag">
                    <a:fgClr>
                      <a:srgbClr val="FF0000"/>
                    </a:fgClr>
                    <a:bgClr>
                      <a:srgbClr val="0000FF"/>
                    </a:bgClr>
                  </a:pattFill>
                  <a:round/>
                  <a:headEnd/>
                  <a:tailEnd/>
                </a:ln>
                <a:blipFill dpi="0" rotWithShape="1">
                  <a:blip r:embed="rId8"/>
                  <a:srcRect/>
                  <a:stretch>
                    <a:fillRect/>
                  </a:stretch>
                </a:blipFill>
                <a:latin typeface="Times New Roman"/>
                <a:cs typeface="Times New Roman"/>
              </a:rPr>
              <a:t>Phân</a:t>
            </a:r>
            <a:r>
              <a:rPr lang="en-US" sz="2000" b="1" kern="10" dirty="0">
                <a:ln w="22225">
                  <a:pattFill prst="wdUpDiag">
                    <a:fgClr>
                      <a:srgbClr val="FF0000"/>
                    </a:fgClr>
                    <a:bgClr>
                      <a:srgbClr val="0000FF"/>
                    </a:bgClr>
                  </a:pattFill>
                  <a:round/>
                  <a:headEnd/>
                  <a:tailEnd/>
                </a:ln>
                <a:blipFill dpi="0" rotWithShape="1">
                  <a:blip r:embed="rId8"/>
                  <a:srcRect/>
                  <a:stretch>
                    <a:fillRect/>
                  </a:stretch>
                </a:blipFill>
                <a:latin typeface="Times New Roman"/>
                <a:cs typeface="Times New Roman"/>
              </a:rPr>
              <a:t> </a:t>
            </a:r>
            <a:r>
              <a:rPr lang="en-US" sz="2000" b="1" kern="10" dirty="0" err="1">
                <a:ln w="22225">
                  <a:pattFill prst="wdUpDiag">
                    <a:fgClr>
                      <a:srgbClr val="FF0000"/>
                    </a:fgClr>
                    <a:bgClr>
                      <a:srgbClr val="0000FF"/>
                    </a:bgClr>
                  </a:pattFill>
                  <a:round/>
                  <a:headEnd/>
                  <a:tailEnd/>
                </a:ln>
                <a:blipFill dpi="0" rotWithShape="1">
                  <a:blip r:embed="rId8"/>
                  <a:srcRect/>
                  <a:stretch>
                    <a:fillRect/>
                  </a:stretch>
                </a:blipFill>
                <a:latin typeface="Times New Roman"/>
                <a:cs typeface="Times New Roman"/>
              </a:rPr>
              <a:t>môn</a:t>
            </a:r>
            <a:r>
              <a:rPr lang="en-US" sz="2000" b="1" kern="10" dirty="0">
                <a:ln w="22225">
                  <a:pattFill prst="wdUpDiag">
                    <a:fgClr>
                      <a:srgbClr val="FF0000"/>
                    </a:fgClr>
                    <a:bgClr>
                      <a:srgbClr val="0000FF"/>
                    </a:bgClr>
                  </a:pattFill>
                  <a:round/>
                  <a:headEnd/>
                  <a:tailEnd/>
                </a:ln>
                <a:blipFill dpi="0" rotWithShape="1">
                  <a:blip r:embed="rId8"/>
                  <a:srcRect/>
                  <a:stretch>
                    <a:fillRect/>
                  </a:stretch>
                </a:blipFill>
                <a:latin typeface="Times New Roman"/>
                <a:cs typeface="Times New Roman"/>
              </a:rPr>
              <a:t>: </a:t>
            </a:r>
            <a:r>
              <a:rPr lang="en-US" sz="2000" b="1" kern="10" dirty="0" smtClean="0">
                <a:ln w="22225">
                  <a:pattFill prst="wdUpDiag">
                    <a:fgClr>
                      <a:srgbClr val="FF0000"/>
                    </a:fgClr>
                    <a:bgClr>
                      <a:srgbClr val="0000FF"/>
                    </a:bgClr>
                  </a:pattFill>
                  <a:round/>
                  <a:headEnd/>
                  <a:tailEnd/>
                </a:ln>
                <a:blipFill dpi="0" rotWithShape="1">
                  <a:blip r:embed="rId8"/>
                  <a:srcRect/>
                  <a:stretch>
                    <a:fillRect/>
                  </a:stretch>
                </a:blipFill>
                <a:latin typeface="Times New Roman"/>
                <a:cs typeface="Times New Roman"/>
              </a:rPr>
              <a:t>TẬP LÀM VĂN   </a:t>
            </a:r>
            <a:endParaRPr lang="en-US" sz="2000" b="1" kern="10" dirty="0">
              <a:ln w="22225">
                <a:pattFill prst="wdUpDiag">
                  <a:fgClr>
                    <a:srgbClr val="FF0000"/>
                  </a:fgClr>
                  <a:bgClr>
                    <a:srgbClr val="0000FF"/>
                  </a:bgClr>
                </a:pattFill>
                <a:round/>
                <a:headEnd/>
                <a:tailEnd/>
              </a:ln>
              <a:blipFill dpi="0" rotWithShape="1">
                <a:blip r:embed="rId8"/>
                <a:srcRect/>
                <a:stretch>
                  <a:fillRect/>
                </a:stretch>
              </a:blipFill>
              <a:latin typeface="Times New Roman"/>
              <a:cs typeface="Times New Roman"/>
            </a:endParaRPr>
          </a:p>
        </p:txBody>
      </p:sp>
    </p:spTree>
    <p:extLst>
      <p:ext uri="{BB962C8B-B14F-4D97-AF65-F5344CB8AC3E}">
        <p14:creationId xmlns:p14="http://schemas.microsoft.com/office/powerpoint/2010/main" val="42207832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85866" fill="hold"/>
                                        <p:tgtEl>
                                          <p:spTgt spid="49165"/>
                                        </p:tgtEl>
                                      </p:cBhvr>
                                    </p:cmd>
                                  </p:childTnLst>
                                </p:cTn>
                              </p:par>
                              <p:par>
                                <p:cTn id="7" presetID="3"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audio>
              <p:cMediaNode>
                <p:cTn id="9" fill="hold" display="0">
                  <p:stCondLst>
                    <p:cond delay="indefinite"/>
                  </p:stCondLst>
                  <p:endCondLst>
                    <p:cond evt="onNext" delay="0">
                      <p:tgtEl>
                        <p:sldTgt/>
                      </p:tgtEl>
                    </p:cond>
                    <p:cond evt="onPrev" delay="0">
                      <p:tgtEl>
                        <p:sldTgt/>
                      </p:tgtEl>
                    </p:cond>
                    <p:cond evt="onStopAudio" delay="0">
                      <p:tgtEl>
                        <p:sldTgt/>
                      </p:tgtEl>
                    </p:cond>
                  </p:endCondLst>
                </p:cTn>
                <p:tgtEl>
                  <p:spTgt spid="49165"/>
                </p:tgtEl>
              </p:cMediaNode>
            </p:audio>
          </p:childTnLst>
        </p:cTn>
      </p:par>
    </p:tnLst>
    <p:bldLst>
      <p:bldP spid="1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04800"/>
            <a:ext cx="8305800" cy="6124754"/>
          </a:xfrm>
          <a:prstGeom prst="rect">
            <a:avLst/>
          </a:prstGeom>
        </p:spPr>
        <p:txBody>
          <a:bodyPr wrap="square">
            <a:spAutoFit/>
          </a:bodyPr>
          <a:lstStyle/>
          <a:p>
            <a:r>
              <a:rPr lang="en-US" sz="2800" b="1" dirty="0" smtClean="0">
                <a:solidFill>
                  <a:srgbClr val="FF0000"/>
                </a:solidFill>
                <a:latin typeface="+mj-lt"/>
              </a:rPr>
              <a:t>                       </a:t>
            </a:r>
            <a:r>
              <a:rPr lang="en-US" sz="2800" b="1" dirty="0" err="1" smtClean="0">
                <a:solidFill>
                  <a:srgbClr val="FF0000"/>
                </a:solidFill>
                <a:latin typeface="Times New Roman" pitchFamily="18" charset="0"/>
                <a:cs typeface="Times New Roman" pitchFamily="18" charset="0"/>
              </a:rPr>
              <a:t>Giới</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thiệu</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về</a:t>
            </a:r>
            <a:r>
              <a:rPr lang="vi-VN" sz="2800" b="1" dirty="0" smtClean="0">
                <a:solidFill>
                  <a:srgbClr val="FF0000"/>
                </a:solidFill>
                <a:latin typeface="Times New Roman" pitchFamily="18" charset="0"/>
                <a:cs typeface="Times New Roman" pitchFamily="18" charset="0"/>
              </a:rPr>
              <a:t> </a:t>
            </a:r>
            <a:r>
              <a:rPr lang="vi-VN" sz="2800" b="1" dirty="0">
                <a:solidFill>
                  <a:srgbClr val="FF0000"/>
                </a:solidFill>
                <a:latin typeface="+mj-lt"/>
              </a:rPr>
              <a:t>chuột Mickey</a:t>
            </a:r>
          </a:p>
          <a:p>
            <a:r>
              <a:rPr lang="vi-VN" sz="2800" dirty="0">
                <a:solidFill>
                  <a:srgbClr val="0070C0"/>
                </a:solidFill>
                <a:latin typeface="+mj-lt"/>
              </a:rPr>
              <a:t>Nếu như nói đến phim hoạt hình thì chúng ta không thể không nhắc đến </a:t>
            </a:r>
            <a:r>
              <a:rPr lang="vi-VN" sz="2800" dirty="0" smtClean="0">
                <a:solidFill>
                  <a:srgbClr val="0070C0"/>
                </a:solidFill>
                <a:latin typeface="+mj-lt"/>
              </a:rPr>
              <a:t>nhân </a:t>
            </a:r>
            <a:r>
              <a:rPr lang="vi-VN" sz="2800" dirty="0">
                <a:solidFill>
                  <a:srgbClr val="0070C0"/>
                </a:solidFill>
                <a:latin typeface="+mj-lt"/>
              </a:rPr>
              <a:t>vật mà em yêu thích chính là chú chuột mickey vô cùng thông minh và dễ </a:t>
            </a:r>
            <a:r>
              <a:rPr lang="vi-VN" sz="2800" dirty="0" smtClean="0">
                <a:solidFill>
                  <a:srgbClr val="0070C0"/>
                </a:solidFill>
                <a:latin typeface="+mj-lt"/>
              </a:rPr>
              <a:t>thương.</a:t>
            </a:r>
            <a:r>
              <a:rPr lang="en-US" sz="2800" dirty="0" smtClean="0">
                <a:solidFill>
                  <a:srgbClr val="0070C0"/>
                </a:solidFill>
                <a:latin typeface="+mj-lt"/>
              </a:rPr>
              <a:t> </a:t>
            </a:r>
            <a:r>
              <a:rPr lang="vi-VN" sz="2800" dirty="0" smtClean="0">
                <a:solidFill>
                  <a:srgbClr val="0070C0"/>
                </a:solidFill>
                <a:latin typeface="+mj-lt"/>
              </a:rPr>
              <a:t>Chuột </a:t>
            </a:r>
            <a:r>
              <a:rPr lang="vi-VN" sz="2800" dirty="0">
                <a:solidFill>
                  <a:srgbClr val="0070C0"/>
                </a:solidFill>
                <a:latin typeface="+mj-lt"/>
              </a:rPr>
              <a:t>Mickey là chú chuột với ngoại hình khác với các loài chuột khác, lúc nào chú cùng đeo một chiếc bao tay màu trắng và mặc chiếc quần yếm màu </a:t>
            </a:r>
            <a:r>
              <a:rPr lang="vi-VN" sz="2800" dirty="0" smtClean="0">
                <a:solidFill>
                  <a:srgbClr val="0070C0"/>
                </a:solidFill>
                <a:latin typeface="+mj-lt"/>
              </a:rPr>
              <a:t>đỏ.</a:t>
            </a:r>
            <a:r>
              <a:rPr lang="en-US" sz="2800" dirty="0" smtClean="0">
                <a:solidFill>
                  <a:srgbClr val="0070C0"/>
                </a:solidFill>
                <a:latin typeface="+mj-lt"/>
              </a:rPr>
              <a:t> </a:t>
            </a:r>
            <a:r>
              <a:rPr lang="vi-VN" sz="2800" dirty="0" smtClean="0">
                <a:solidFill>
                  <a:srgbClr val="0070C0"/>
                </a:solidFill>
                <a:latin typeface="+mj-lt"/>
              </a:rPr>
              <a:t>Mickey </a:t>
            </a:r>
            <a:r>
              <a:rPr lang="vi-VN" sz="2800" dirty="0">
                <a:solidFill>
                  <a:srgbClr val="0070C0"/>
                </a:solidFill>
                <a:latin typeface="+mj-lt"/>
              </a:rPr>
              <a:t>nhanh nhẹn, hoạt bát, dễ </a:t>
            </a:r>
            <a:r>
              <a:rPr lang="vi-VN" sz="2800" dirty="0" smtClean="0">
                <a:solidFill>
                  <a:srgbClr val="0070C0"/>
                </a:solidFill>
                <a:latin typeface="+mj-lt"/>
              </a:rPr>
              <a:t>thương</a:t>
            </a:r>
            <a:r>
              <a:rPr lang="en-US" sz="2800" dirty="0" smtClean="0">
                <a:solidFill>
                  <a:srgbClr val="0070C0"/>
                </a:solidFill>
                <a:latin typeface="+mj-lt"/>
              </a:rPr>
              <a:t>. </a:t>
            </a:r>
            <a:r>
              <a:rPr lang="en-US" sz="2800" dirty="0" err="1" smtClean="0">
                <a:solidFill>
                  <a:srgbClr val="0070C0"/>
                </a:solidFill>
                <a:latin typeface="Times New Roman" pitchFamily="18" charset="0"/>
                <a:cs typeface="Times New Roman" pitchFamily="18" charset="0"/>
              </a:rPr>
              <a:t>Chú</a:t>
            </a:r>
            <a:r>
              <a:rPr lang="en-US" sz="2800" dirty="0" smtClean="0">
                <a:solidFill>
                  <a:srgbClr val="0070C0"/>
                </a:solidFill>
                <a:latin typeface="Times New Roman" pitchFamily="18" charset="0"/>
                <a:cs typeface="Times New Roman" pitchFamily="18" charset="0"/>
              </a:rPr>
              <a:t> ta </a:t>
            </a:r>
            <a:r>
              <a:rPr lang="vi-VN" sz="2800" dirty="0" smtClean="0">
                <a:solidFill>
                  <a:srgbClr val="0070C0"/>
                </a:solidFill>
                <a:latin typeface="+mj-lt"/>
              </a:rPr>
              <a:t>thường </a:t>
            </a:r>
            <a:r>
              <a:rPr lang="vi-VN" sz="2800" dirty="0">
                <a:solidFill>
                  <a:srgbClr val="0070C0"/>
                </a:solidFill>
                <a:latin typeface="+mj-lt"/>
              </a:rPr>
              <a:t>vào vai nhân vật khôn ngoan, chỉn chu, điềm tĩnh, không bao giờ nổi giận mất khôn. Vì vậy, chú ít khi vướng vào những rắc rối bị đánh đập, bị quăng quật như Donal hay những nhân vật ngốc nghếch khác. Tuy nhiên, hình ảnh dễ thương của Micky </a:t>
            </a:r>
            <a:r>
              <a:rPr lang="en-US" sz="2800" dirty="0" err="1" smtClean="0">
                <a:solidFill>
                  <a:srgbClr val="0070C0"/>
                </a:solidFill>
                <a:latin typeface="Times New Roman" pitchFamily="18" charset="0"/>
                <a:cs typeface="Times New Roman" pitchFamily="18" charset="0"/>
              </a:rPr>
              <a:t>cùng</a:t>
            </a:r>
            <a:r>
              <a:rPr lang="en-US" sz="2800" dirty="0" smtClean="0">
                <a:solidFill>
                  <a:srgbClr val="0070C0"/>
                </a:solidFill>
                <a:latin typeface="Times New Roman" pitchFamily="18" charset="0"/>
                <a:cs typeface="Times New Roman" pitchFamily="18" charset="0"/>
              </a:rPr>
              <a:t> </a:t>
            </a:r>
            <a:r>
              <a:rPr lang="vi-VN" sz="2800" dirty="0" smtClean="0">
                <a:solidFill>
                  <a:srgbClr val="0070C0"/>
                </a:solidFill>
                <a:latin typeface="+mj-lt"/>
              </a:rPr>
              <a:t>với </a:t>
            </a:r>
            <a:r>
              <a:rPr lang="vi-VN" sz="2800" dirty="0">
                <a:solidFill>
                  <a:srgbClr val="0070C0"/>
                </a:solidFill>
                <a:latin typeface="+mj-lt"/>
              </a:rPr>
              <a:t>nhiều nhân vật khác khiến khán giả có những tràng cười </a:t>
            </a:r>
            <a:r>
              <a:rPr lang="en-US" sz="2800" dirty="0" err="1" smtClean="0">
                <a:solidFill>
                  <a:srgbClr val="0070C0"/>
                </a:solidFill>
                <a:latin typeface="Times New Roman" pitchFamily="18" charset="0"/>
                <a:cs typeface="Times New Roman" pitchFamily="18" charset="0"/>
              </a:rPr>
              <a:t>sảng</a:t>
            </a:r>
            <a:r>
              <a:rPr lang="en-US" sz="2800" dirty="0" smtClean="0">
                <a:solidFill>
                  <a:srgbClr val="0070C0"/>
                </a:solidFill>
                <a:latin typeface="Times New Roman" pitchFamily="18" charset="0"/>
                <a:cs typeface="Times New Roman" pitchFamily="18" charset="0"/>
              </a:rPr>
              <a:t> </a:t>
            </a:r>
            <a:r>
              <a:rPr lang="en-US" sz="2800" dirty="0" err="1" smtClean="0">
                <a:solidFill>
                  <a:srgbClr val="0070C0"/>
                </a:solidFill>
                <a:latin typeface="Times New Roman" pitchFamily="18" charset="0"/>
                <a:cs typeface="Times New Roman" pitchFamily="18" charset="0"/>
              </a:rPr>
              <a:t>khoái</a:t>
            </a:r>
            <a:r>
              <a:rPr lang="vi-VN" sz="2800" dirty="0" smtClean="0">
                <a:solidFill>
                  <a:srgbClr val="0070C0"/>
                </a:solidFill>
                <a:latin typeface="+mj-lt"/>
              </a:rPr>
              <a:t>.</a:t>
            </a:r>
            <a:endParaRPr lang="vi-VN" sz="2800" dirty="0">
              <a:solidFill>
                <a:srgbClr val="0070C0"/>
              </a:solidFill>
              <a:latin typeface="+mj-lt"/>
            </a:endParaRPr>
          </a:p>
        </p:txBody>
      </p:sp>
    </p:spTree>
    <p:extLst>
      <p:ext uri="{BB962C8B-B14F-4D97-AF65-F5344CB8AC3E}">
        <p14:creationId xmlns:p14="http://schemas.microsoft.com/office/powerpoint/2010/main" val="13911826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8637" y="1219200"/>
            <a:ext cx="8458200" cy="4524315"/>
          </a:xfrm>
          <a:prstGeom prst="rect">
            <a:avLst/>
          </a:prstGeom>
        </p:spPr>
        <p:txBody>
          <a:bodyPr wrap="square">
            <a:spAutoFit/>
          </a:bodyPr>
          <a:lstStyle/>
          <a:p>
            <a:r>
              <a:rPr lang="en-US" sz="2400" dirty="0" smtClean="0">
                <a:solidFill>
                  <a:srgbClr val="0070C0"/>
                </a:solidFill>
                <a:latin typeface="Times New Roman" pitchFamily="18" charset="0"/>
                <a:cs typeface="Times New Roman" pitchFamily="18" charset="0"/>
              </a:rPr>
              <a:t>    T</a:t>
            </a:r>
            <a:r>
              <a:rPr lang="vi-VN" sz="2400" dirty="0" smtClean="0">
                <a:solidFill>
                  <a:srgbClr val="0070C0"/>
                </a:solidFill>
                <a:latin typeface="Times New Roman" pitchFamily="18" charset="0"/>
                <a:cs typeface="Times New Roman" pitchFamily="18" charset="0"/>
              </a:rPr>
              <a:t>rong </a:t>
            </a:r>
            <a:r>
              <a:rPr lang="vi-VN" sz="2400" dirty="0">
                <a:solidFill>
                  <a:srgbClr val="0070C0"/>
                </a:solidFill>
                <a:latin typeface="Times New Roman" pitchFamily="18" charset="0"/>
                <a:cs typeface="Times New Roman" pitchFamily="18" charset="0"/>
              </a:rPr>
              <a:t>số những truyện tranh đã đọc, nhân vật Doraemon khiến em ấn tượng khó quên nhất. Đó là chú mèo máy đến từ thế giới tương lai mang theo bao phép màu kì lạ. Nhìn chú ta thật ngộ nghĩnh với thân hình tròn mập mạp. Cái đầu to lúc lắc với cái miệng rộng, chân tay ngắn ngủn nhưng rất nhanh nhẹn. Đặc biệt là cái túi thần kì trước bụng. Nó nhỏ thôi nhưng chứa đựng bao điều bí ẩn. Doraemon khoái </a:t>
            </a:r>
            <a:r>
              <a:rPr lang="vi-VN" sz="2400" dirty="0" smtClean="0">
                <a:solidFill>
                  <a:srgbClr val="0070C0"/>
                </a:solidFill>
                <a:latin typeface="Times New Roman" pitchFamily="18" charset="0"/>
                <a:cs typeface="Times New Roman" pitchFamily="18" charset="0"/>
              </a:rPr>
              <a:t>nhất </a:t>
            </a:r>
            <a:r>
              <a:rPr lang="vi-VN" sz="2400" dirty="0">
                <a:solidFill>
                  <a:srgbClr val="0070C0"/>
                </a:solidFill>
                <a:latin typeface="Times New Roman" pitchFamily="18" charset="0"/>
                <a:cs typeface="Times New Roman" pitchFamily="18" charset="0"/>
              </a:rPr>
              <a:t>là món bánh rán. Mặc dù chính xác thì chú là mèo máy nhưng chú ta lại sợ chuột lắm, đặc biệt là chuột nhắt. </a:t>
            </a:r>
            <a:r>
              <a:rPr lang="vi-VN" sz="2400" dirty="0" smtClean="0">
                <a:solidFill>
                  <a:srgbClr val="0070C0"/>
                </a:solidFill>
                <a:latin typeface="Times New Roman" pitchFamily="18" charset="0"/>
                <a:cs typeface="Times New Roman" pitchFamily="18" charset="0"/>
              </a:rPr>
              <a:t>Nhưng </a:t>
            </a:r>
            <a:r>
              <a:rPr lang="vi-VN" sz="2400" dirty="0">
                <a:solidFill>
                  <a:srgbClr val="0070C0"/>
                </a:solidFill>
                <a:latin typeface="Times New Roman" pitchFamily="18" charset="0"/>
                <a:cs typeface="Times New Roman" pitchFamily="18" charset="0"/>
              </a:rPr>
              <a:t>chú mèo máy Doraemon lại có rất nhiều tính tốt, vui tính, thật thà, nhân hậu, dũng cảm, khá nhanh trí nhưng đôi lúc lại lẩm </a:t>
            </a:r>
            <a:r>
              <a:rPr lang="vi-VN" sz="2400" dirty="0" smtClean="0">
                <a:solidFill>
                  <a:srgbClr val="0070C0"/>
                </a:solidFill>
                <a:latin typeface="Times New Roman" pitchFamily="18" charset="0"/>
                <a:cs typeface="Times New Roman" pitchFamily="18" charset="0"/>
              </a:rPr>
              <a:t>cẩm</a:t>
            </a:r>
            <a:r>
              <a:rPr lang="en-US" sz="2400" dirty="0" smtClean="0">
                <a:solidFill>
                  <a:srgbClr val="0070C0"/>
                </a:solidFill>
                <a:latin typeface="Times New Roman" pitchFamily="18" charset="0"/>
                <a:cs typeface="Times New Roman" pitchFamily="18" charset="0"/>
              </a:rPr>
              <a:t>. </a:t>
            </a:r>
            <a:r>
              <a:rPr lang="vi-VN" sz="2400" dirty="0">
                <a:solidFill>
                  <a:srgbClr val="0070C0"/>
                </a:solidFill>
                <a:latin typeface="Times New Roman" pitchFamily="18" charset="0"/>
                <a:cs typeface="Times New Roman" pitchFamily="18" charset="0"/>
              </a:rPr>
              <a:t>Doraemon</a:t>
            </a:r>
            <a:r>
              <a:rPr lang="vi-VN" sz="2400" dirty="0" smtClean="0">
                <a:solidFill>
                  <a:srgbClr val="0070C0"/>
                </a:solidFill>
                <a:latin typeface="Times New Roman" pitchFamily="18" charset="0"/>
                <a:cs typeface="Times New Roman" pitchFamily="18" charset="0"/>
              </a:rPr>
              <a:t> </a:t>
            </a:r>
            <a:r>
              <a:rPr lang="vi-VN" sz="2400" dirty="0">
                <a:solidFill>
                  <a:srgbClr val="0070C0"/>
                </a:solidFill>
                <a:latin typeface="Times New Roman" pitchFamily="18" charset="0"/>
                <a:cs typeface="Times New Roman" pitchFamily="18" charset="0"/>
              </a:rPr>
              <a:t>rất thương Nobita, sẵn sàng giúp đỡ bạn bè khi gặp khó </a:t>
            </a:r>
            <a:r>
              <a:rPr lang="vi-VN" sz="2400" dirty="0" smtClean="0">
                <a:solidFill>
                  <a:srgbClr val="0070C0"/>
                </a:solidFill>
                <a:latin typeface="Times New Roman" pitchFamily="18" charset="0"/>
                <a:cs typeface="Times New Roman" pitchFamily="18" charset="0"/>
              </a:rPr>
              <a:t>khăn. </a:t>
            </a:r>
            <a:r>
              <a:rPr lang="vi-VN" sz="2400" dirty="0">
                <a:solidFill>
                  <a:srgbClr val="0070C0"/>
                </a:solidFill>
                <a:latin typeface="Times New Roman" pitchFamily="18" charset="0"/>
                <a:cs typeface="Times New Roman" pitchFamily="18" charset="0"/>
              </a:rPr>
              <a:t>Em ước mình cũng được làm bạn của Doraemon.</a:t>
            </a:r>
            <a:endParaRPr lang="en-US" sz="2400" dirty="0">
              <a:solidFill>
                <a:srgbClr val="0070C0"/>
              </a:solidFill>
              <a:latin typeface="Times New Roman" pitchFamily="18" charset="0"/>
              <a:cs typeface="Times New Roman" pitchFamily="18" charset="0"/>
            </a:endParaRPr>
          </a:p>
        </p:txBody>
      </p:sp>
      <p:sp>
        <p:nvSpPr>
          <p:cNvPr id="4" name="TextBox 3"/>
          <p:cNvSpPr txBox="1"/>
          <p:nvPr/>
        </p:nvSpPr>
        <p:spPr>
          <a:xfrm>
            <a:off x="1295400" y="457200"/>
            <a:ext cx="5638800" cy="523220"/>
          </a:xfrm>
          <a:prstGeom prst="rect">
            <a:avLst/>
          </a:prstGeom>
          <a:noFill/>
        </p:spPr>
        <p:txBody>
          <a:bodyPr wrap="square" rtlCol="0">
            <a:spAutoFit/>
          </a:bodyPr>
          <a:lstStyle/>
          <a:p>
            <a:pPr algn="ctr"/>
            <a:r>
              <a:rPr lang="en-US" sz="2800" b="1" dirty="0" err="1">
                <a:solidFill>
                  <a:srgbClr val="FF0000"/>
                </a:solidFill>
                <a:latin typeface="Times New Roman" pitchFamily="18" charset="0"/>
                <a:cs typeface="Times New Roman" pitchFamily="18" charset="0"/>
              </a:rPr>
              <a:t>Giới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thiệu</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về</a:t>
            </a:r>
            <a:r>
              <a:rPr lang="vi-VN" sz="2800" b="1" dirty="0">
                <a:solidFill>
                  <a:srgbClr val="FF0000"/>
                </a:solidFill>
                <a:latin typeface="Times New Roman" pitchFamily="18" charset="0"/>
                <a:cs typeface="Times New Roman" pitchFamily="18" charset="0"/>
              </a:rPr>
              <a:t> Doraemon</a:t>
            </a:r>
            <a:endParaRPr lang="en-US"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29399230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5946" y="1447800"/>
            <a:ext cx="8077200" cy="4832092"/>
          </a:xfrm>
          <a:prstGeom prst="rect">
            <a:avLst/>
          </a:prstGeom>
        </p:spPr>
        <p:txBody>
          <a:bodyPr wrap="square">
            <a:spAutoFit/>
          </a:bodyPr>
          <a:lstStyle/>
          <a:p>
            <a:r>
              <a:rPr lang="vi-VN" sz="2800" dirty="0">
                <a:solidFill>
                  <a:srgbClr val="0070C0"/>
                </a:solidFill>
                <a:latin typeface="Times New Roman" pitchFamily="18" charset="0"/>
                <a:cs typeface="Times New Roman" pitchFamily="18" charset="0"/>
              </a:rPr>
              <a:t>Chắc hẳn các bạn vẫn còn nhớ câu chuyện Nàng tiên Ốc được học ở lớp Bốn. Nàng tiên hoá thân trong vỏ của con ốc và được một bà lão nông dân mang về </a:t>
            </a:r>
            <a:r>
              <a:rPr lang="vi-VN" sz="2800" dirty="0" smtClean="0">
                <a:solidFill>
                  <a:srgbClr val="0070C0"/>
                </a:solidFill>
                <a:latin typeface="Times New Roman" pitchFamily="18" charset="0"/>
                <a:cs typeface="Times New Roman" pitchFamily="18" charset="0"/>
              </a:rPr>
              <a:t>nuôi.Nàng đẹp </a:t>
            </a:r>
            <a:r>
              <a:rPr lang="en-US" sz="2800" dirty="0" err="1" smtClean="0">
                <a:solidFill>
                  <a:srgbClr val="0070C0"/>
                </a:solidFill>
                <a:latin typeface="Times New Roman" pitchFamily="18" charset="0"/>
                <a:cs typeface="Times New Roman" pitchFamily="18" charset="0"/>
              </a:rPr>
              <a:t>lắm</a:t>
            </a:r>
            <a:r>
              <a:rPr lang="vi-VN" sz="2800" dirty="0" smtClean="0">
                <a:solidFill>
                  <a:srgbClr val="0070C0"/>
                </a:solidFill>
                <a:latin typeface="Times New Roman" pitchFamily="18" charset="0"/>
                <a:cs typeface="Times New Roman" pitchFamily="18" charset="0"/>
              </a:rPr>
              <a:t>! </a:t>
            </a:r>
            <a:r>
              <a:rPr lang="vi-VN" sz="2800" dirty="0">
                <a:solidFill>
                  <a:srgbClr val="0070C0"/>
                </a:solidFill>
                <a:latin typeface="Times New Roman" pitchFamily="18" charset="0"/>
                <a:cs typeface="Times New Roman" pitchFamily="18" charset="0"/>
              </a:rPr>
              <a:t>Dáng người thanh mảnh, bước đi mềm mại, uyển chuyển. Làn da nàng trắng mịn như tuyết. Khuôn mặt trái xoan xinh đẹp, hiền hậu và dịu dàng. Dưới cặp mi cong vút là đôi mắt bồ câu sáng long lanh. Đôi môi hình trái tim lúc nào cũng đỏ mọng. Nàng mặc một bộ váy màu xanh nước biển, có thắt một chiếc đai màu trắng càng tăng thêm vẻ duyên </a:t>
            </a:r>
            <a:r>
              <a:rPr lang="vi-VN" sz="2800" dirty="0" smtClean="0">
                <a:solidFill>
                  <a:srgbClr val="0070C0"/>
                </a:solidFill>
                <a:latin typeface="Times New Roman" pitchFamily="18" charset="0"/>
                <a:cs typeface="Times New Roman" pitchFamily="18" charset="0"/>
              </a:rPr>
              <a:t>dáng.</a:t>
            </a:r>
            <a:endParaRPr lang="vi-VN" sz="2800" dirty="0">
              <a:solidFill>
                <a:srgbClr val="0070C0"/>
              </a:solidFill>
              <a:latin typeface="Times New Roman" pitchFamily="18" charset="0"/>
              <a:cs typeface="Times New Roman" pitchFamily="18" charset="0"/>
            </a:endParaRPr>
          </a:p>
        </p:txBody>
      </p:sp>
      <p:sp>
        <p:nvSpPr>
          <p:cNvPr id="4" name="TextBox 3"/>
          <p:cNvSpPr txBox="1"/>
          <p:nvPr/>
        </p:nvSpPr>
        <p:spPr>
          <a:xfrm>
            <a:off x="1600200" y="742057"/>
            <a:ext cx="5638800" cy="523220"/>
          </a:xfrm>
          <a:prstGeom prst="rect">
            <a:avLst/>
          </a:prstGeom>
          <a:noFill/>
        </p:spPr>
        <p:txBody>
          <a:bodyPr wrap="square" rtlCol="0">
            <a:spAutoFit/>
          </a:bodyPr>
          <a:lstStyle/>
          <a:p>
            <a:pPr algn="ctr"/>
            <a:r>
              <a:rPr lang="en-US" sz="2800" b="1" dirty="0" err="1">
                <a:solidFill>
                  <a:srgbClr val="FF0000"/>
                </a:solidFill>
                <a:latin typeface="Times New Roman" pitchFamily="18" charset="0"/>
                <a:cs typeface="Times New Roman" pitchFamily="18" charset="0"/>
              </a:rPr>
              <a:t>Giới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thiệu</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về</a:t>
            </a:r>
            <a:r>
              <a:rPr lang="vi-VN" sz="2800" b="1" dirty="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nàng</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tiên</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Ốc</a:t>
            </a:r>
            <a:endParaRPr lang="en-US"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17240798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69563" y="2357250"/>
            <a:ext cx="8305800" cy="584775"/>
          </a:xfrm>
          <a:prstGeom prst="rect">
            <a:avLst/>
          </a:prstGeom>
          <a:noFill/>
        </p:spPr>
        <p:txBody>
          <a:bodyPr wrap="square" rtlCol="0">
            <a:spAutoFit/>
          </a:bodyPr>
          <a:lstStyle/>
          <a:p>
            <a:pPr lvl="1" algn="ctr"/>
            <a:r>
              <a:rPr lang="en-US" sz="3200" b="1" dirty="0" err="1" smtClean="0">
                <a:solidFill>
                  <a:srgbClr val="0000FF"/>
                </a:solidFill>
                <a:latin typeface="Times New Roman" pitchFamily="18" charset="0"/>
                <a:cs typeface="Times New Roman" pitchFamily="18" charset="0"/>
              </a:rPr>
              <a:t>Học</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sinh</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thực</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hành</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viết</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bài</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văn</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vào</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vở</a:t>
            </a:r>
            <a:r>
              <a:rPr lang="en-US" sz="3200" b="1" dirty="0" smtClean="0">
                <a:solidFill>
                  <a:srgbClr val="0000FF"/>
                </a:solidFill>
                <a:latin typeface="Times New Roman" pitchFamily="18" charset="0"/>
                <a:cs typeface="Times New Roman" pitchFamily="18" charset="0"/>
              </a:rPr>
              <a:t> </a:t>
            </a:r>
            <a:endParaRPr lang="en-US" sz="3200" b="1" dirty="0">
              <a:solidFill>
                <a:srgbClr val="0000FF"/>
              </a:solidFill>
              <a:latin typeface="Times New Roman" pitchFamily="18" charset="0"/>
              <a:cs typeface="Times New Roman" pitchFamily="18" charset="0"/>
            </a:endParaRPr>
          </a:p>
        </p:txBody>
      </p:sp>
      <p:sp>
        <p:nvSpPr>
          <p:cNvPr id="3" name="TextBox 2"/>
          <p:cNvSpPr txBox="1"/>
          <p:nvPr/>
        </p:nvSpPr>
        <p:spPr>
          <a:xfrm>
            <a:off x="546316" y="1472624"/>
            <a:ext cx="8305800" cy="584775"/>
          </a:xfrm>
          <a:prstGeom prst="rect">
            <a:avLst/>
          </a:prstGeom>
          <a:noFill/>
        </p:spPr>
        <p:txBody>
          <a:bodyPr wrap="square" rtlCol="0">
            <a:spAutoFit/>
          </a:bodyPr>
          <a:lstStyle/>
          <a:p>
            <a:pPr lvl="1" algn="ctr"/>
            <a:r>
              <a:rPr lang="en-US" sz="3200" b="1" dirty="0" err="1" smtClean="0">
                <a:solidFill>
                  <a:srgbClr val="0000FF"/>
                </a:solidFill>
                <a:latin typeface="Times New Roman" pitchFamily="18" charset="0"/>
                <a:cs typeface="Times New Roman" pitchFamily="18" charset="0"/>
              </a:rPr>
              <a:t>Học</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sinh</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lập</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dàn</a:t>
            </a:r>
            <a:r>
              <a:rPr lang="en-US" sz="3200" b="1" dirty="0" smtClean="0">
                <a:solidFill>
                  <a:srgbClr val="0000FF"/>
                </a:solidFill>
                <a:latin typeface="Times New Roman" pitchFamily="18" charset="0"/>
                <a:cs typeface="Times New Roman" pitchFamily="18" charset="0"/>
              </a:rPr>
              <a:t> ý </a:t>
            </a:r>
            <a:r>
              <a:rPr lang="en-US" sz="3200" b="1" dirty="0" err="1" smtClean="0">
                <a:solidFill>
                  <a:srgbClr val="0000FF"/>
                </a:solidFill>
                <a:latin typeface="Times New Roman" pitchFamily="18" charset="0"/>
                <a:cs typeface="Times New Roman" pitchFamily="18" charset="0"/>
              </a:rPr>
              <a:t>vào</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vở</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nháp</a:t>
            </a:r>
            <a:r>
              <a:rPr lang="en-US" sz="3200" b="1" dirty="0" smtClean="0">
                <a:solidFill>
                  <a:srgbClr val="0000FF"/>
                </a:solidFill>
                <a:latin typeface="Times New Roman" pitchFamily="18" charset="0"/>
                <a:cs typeface="Times New Roman" pitchFamily="18" charset="0"/>
              </a:rPr>
              <a:t> </a:t>
            </a:r>
            <a:endParaRPr lang="en-US" sz="3200" b="1" dirty="0">
              <a:solidFill>
                <a:srgbClr val="0000FF"/>
              </a:solidFill>
              <a:latin typeface="Times New Roman" pitchFamily="18" charset="0"/>
              <a:cs typeface="Times New Roman" pitchFamily="18" charset="0"/>
            </a:endParaRPr>
          </a:p>
        </p:txBody>
      </p:sp>
      <p:sp>
        <p:nvSpPr>
          <p:cNvPr id="4" name="TextBox 3"/>
          <p:cNvSpPr txBox="1"/>
          <p:nvPr/>
        </p:nvSpPr>
        <p:spPr>
          <a:xfrm>
            <a:off x="585061" y="3352800"/>
            <a:ext cx="8305800" cy="584775"/>
          </a:xfrm>
          <a:prstGeom prst="rect">
            <a:avLst/>
          </a:prstGeom>
          <a:noFill/>
        </p:spPr>
        <p:txBody>
          <a:bodyPr wrap="square" rtlCol="0">
            <a:spAutoFit/>
          </a:bodyPr>
          <a:lstStyle/>
          <a:p>
            <a:pPr lvl="1" algn="ctr"/>
            <a:r>
              <a:rPr lang="en-US" sz="3200" b="1" dirty="0" err="1" smtClean="0">
                <a:solidFill>
                  <a:srgbClr val="0000FF"/>
                </a:solidFill>
                <a:latin typeface="Times New Roman" pitchFamily="18" charset="0"/>
                <a:cs typeface="Times New Roman" pitchFamily="18" charset="0"/>
              </a:rPr>
              <a:t>Học</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sinh</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trình</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bày</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bài</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văn</a:t>
            </a:r>
            <a:endParaRPr lang="en-US" sz="3200" b="1"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5755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7569" y="1273444"/>
            <a:ext cx="8610600" cy="4832092"/>
          </a:xfrm>
          <a:prstGeom prst="rect">
            <a:avLst/>
          </a:prstGeom>
        </p:spPr>
        <p:txBody>
          <a:bodyPr wrap="square">
            <a:spAutoFit/>
          </a:bodyPr>
          <a:lstStyle/>
          <a:p>
            <a:r>
              <a:rPr lang="en-US" sz="2800" b="1" dirty="0">
                <a:latin typeface="Times New Roman" pitchFamily="18" charset="0"/>
                <a:cs typeface="Times New Roman" pitchFamily="18" charset="0"/>
              </a:rPr>
              <a:t>a</a:t>
            </a:r>
            <a:r>
              <a:rPr lang="vi-VN" sz="2800" b="1" dirty="0" smtClean="0">
                <a:latin typeface="+mj-lt"/>
              </a:rPr>
              <a:t>. </a:t>
            </a:r>
            <a:r>
              <a:rPr lang="en-US" sz="2800" b="1" dirty="0" err="1" smtClean="0">
                <a:latin typeface="Times New Roman" pitchFamily="18" charset="0"/>
                <a:cs typeface="Times New Roman" pitchFamily="18" charset="0"/>
              </a:rPr>
              <a:t>Câu</a:t>
            </a:r>
            <a:r>
              <a:rPr lang="en-US" sz="2800" b="1" dirty="0" smtClean="0">
                <a:latin typeface="Times New Roman" pitchFamily="18" charset="0"/>
                <a:cs typeface="Times New Roman" pitchFamily="18" charset="0"/>
              </a:rPr>
              <a:t> m</a:t>
            </a:r>
            <a:r>
              <a:rPr lang="vi-VN" sz="2800" b="1" dirty="0" smtClean="0">
                <a:latin typeface="+mj-lt"/>
              </a:rPr>
              <a:t>ở </a:t>
            </a:r>
            <a:r>
              <a:rPr lang="en-US" sz="2800" b="1" dirty="0" smtClean="0">
                <a:latin typeface="+mj-lt"/>
              </a:rPr>
              <a:t> </a:t>
            </a:r>
            <a:r>
              <a:rPr lang="en-US" sz="2800" b="1" dirty="0" err="1" smtClean="0">
                <a:latin typeface="Times New Roman" pitchFamily="18" charset="0"/>
                <a:cs typeface="Times New Roman" pitchFamily="18" charset="0"/>
              </a:rPr>
              <a:t>đoạn</a:t>
            </a:r>
            <a:endParaRPr lang="vi-VN" sz="2800" dirty="0">
              <a:latin typeface="Times New Roman" pitchFamily="18" charset="0"/>
              <a:cs typeface="Times New Roman" pitchFamily="18" charset="0"/>
            </a:endParaRPr>
          </a:p>
          <a:p>
            <a:r>
              <a:rPr lang="vi-VN" sz="2800" dirty="0">
                <a:latin typeface="+mj-lt"/>
              </a:rPr>
              <a:t>* Giới thiệu nhân vật:</a:t>
            </a:r>
          </a:p>
          <a:p>
            <a:r>
              <a:rPr lang="vi-VN" sz="2800" dirty="0">
                <a:latin typeface="+mj-lt"/>
              </a:rPr>
              <a:t>- </a:t>
            </a:r>
            <a:r>
              <a:rPr lang="en-US" sz="2800" dirty="0" err="1" smtClean="0">
                <a:latin typeface="Times New Roman" pitchFamily="18" charset="0"/>
                <a:cs typeface="Times New Roman" pitchFamily="18" charset="0"/>
              </a:rPr>
              <a:t>Nhân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vật</a:t>
            </a:r>
            <a:r>
              <a:rPr lang="en-US" sz="2800" dirty="0" smtClean="0">
                <a:latin typeface="Times New Roman" pitchFamily="18" charset="0"/>
                <a:cs typeface="Times New Roman" pitchFamily="18" charset="0"/>
              </a:rPr>
              <a:t> </a:t>
            </a:r>
            <a:r>
              <a:rPr lang="vi-VN" sz="2800" dirty="0" smtClean="0">
                <a:latin typeface="+mj-lt"/>
              </a:rPr>
              <a:t>trong truyện</a:t>
            </a:r>
            <a:r>
              <a:rPr lang="en-US" sz="2800" dirty="0" smtClean="0">
                <a:latin typeface="+mj-lt"/>
              </a:rPr>
              <a:t> </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phim</a:t>
            </a:r>
            <a:r>
              <a:rPr lang="en-US" sz="2800" dirty="0" smtClean="0">
                <a:latin typeface="Times New Roman" pitchFamily="18" charset="0"/>
                <a:cs typeface="Times New Roman" pitchFamily="18" charset="0"/>
              </a:rPr>
              <a:t>)</a:t>
            </a:r>
            <a:r>
              <a:rPr lang="en-US" sz="2800" dirty="0" err="1" smtClean="0">
                <a:latin typeface="Times New Roman" pitchFamily="18" charset="0"/>
                <a:cs typeface="Times New Roman" pitchFamily="18" charset="0"/>
              </a:rPr>
              <a:t>nào</a:t>
            </a:r>
            <a:r>
              <a:rPr lang="en-US" sz="2800" dirty="0">
                <a:latin typeface="Times New Roman" pitchFamily="18" charset="0"/>
                <a:cs typeface="Times New Roman" pitchFamily="18" charset="0"/>
              </a:rPr>
              <a:t>?</a:t>
            </a:r>
            <a:endParaRPr lang="vi-VN" sz="2800" dirty="0">
              <a:latin typeface="Times New Roman" pitchFamily="18" charset="0"/>
              <a:cs typeface="Times New Roman" pitchFamily="18" charset="0"/>
            </a:endParaRPr>
          </a:p>
          <a:p>
            <a:r>
              <a:rPr lang="vi-VN" sz="2800" dirty="0">
                <a:latin typeface="+mj-lt"/>
              </a:rPr>
              <a:t>- Là một </a:t>
            </a:r>
            <a:r>
              <a:rPr lang="en-US" sz="2800" dirty="0" err="1" smtClean="0">
                <a:latin typeface="Times New Roman" pitchFamily="18" charset="0"/>
                <a:cs typeface="Times New Roman" pitchFamily="18" charset="0"/>
              </a:rPr>
              <a:t>người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hoặc</a:t>
            </a:r>
            <a:r>
              <a:rPr lang="en-US" sz="2800" dirty="0" smtClean="0">
                <a:latin typeface="Times New Roman" pitchFamily="18" charset="0"/>
                <a:cs typeface="Times New Roman" pitchFamily="18" charset="0"/>
              </a:rPr>
              <a:t> con </a:t>
            </a:r>
            <a:r>
              <a:rPr lang="en-US" sz="2800" dirty="0" err="1" smtClean="0">
                <a:latin typeface="Times New Roman" pitchFamily="18" charset="0"/>
                <a:cs typeface="Times New Roman" pitchFamily="18" charset="0"/>
              </a:rPr>
              <a:t>vật</a:t>
            </a:r>
            <a:r>
              <a:rPr lang="en-US" sz="2800" dirty="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được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nhân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hóa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có</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đặc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điểm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gì</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nổi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bật</a:t>
            </a:r>
            <a:r>
              <a:rPr lang="en-US" sz="2800" dirty="0" smtClean="0">
                <a:latin typeface="Times New Roman" pitchFamily="18" charset="0"/>
                <a:cs typeface="Times New Roman" pitchFamily="18" charset="0"/>
              </a:rPr>
              <a:t>.? </a:t>
            </a:r>
          </a:p>
          <a:p>
            <a:r>
              <a:rPr lang="en-US" sz="2800" b="1" dirty="0">
                <a:latin typeface="+mj-lt"/>
              </a:rPr>
              <a:t>b</a:t>
            </a:r>
            <a:r>
              <a:rPr lang="vi-VN" sz="2800" b="1" dirty="0" smtClean="0">
                <a:latin typeface="+mj-lt"/>
              </a:rPr>
              <a:t>. </a:t>
            </a:r>
            <a:r>
              <a:rPr lang="en-US" sz="2800" b="1" dirty="0" err="1" smtClean="0">
                <a:latin typeface="Times New Roman" pitchFamily="18" charset="0"/>
                <a:cs typeface="Times New Roman" pitchFamily="18" charset="0"/>
              </a:rPr>
              <a:t>Các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câu</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phần</a:t>
            </a:r>
            <a:r>
              <a:rPr lang="en-US" sz="2800" b="1" dirty="0" smtClean="0">
                <a:latin typeface="Times New Roman" pitchFamily="18" charset="0"/>
                <a:cs typeface="Times New Roman" pitchFamily="18" charset="0"/>
              </a:rPr>
              <a:t> t</a:t>
            </a:r>
            <a:r>
              <a:rPr lang="vi-VN" sz="2800" b="1" dirty="0" smtClean="0">
                <a:latin typeface="+mj-lt"/>
              </a:rPr>
              <a:t>hân </a:t>
            </a:r>
            <a:r>
              <a:rPr lang="en-US" sz="2800" b="1" dirty="0" err="1" smtClean="0">
                <a:latin typeface="Times New Roman" pitchFamily="18" charset="0"/>
                <a:cs typeface="Times New Roman" pitchFamily="18" charset="0"/>
              </a:rPr>
              <a:t>đoạn</a:t>
            </a:r>
            <a:r>
              <a:rPr lang="vi-VN" sz="2800" b="1" dirty="0" smtClean="0">
                <a:latin typeface="Times New Roman" pitchFamily="18" charset="0"/>
                <a:cs typeface="Times New Roman" pitchFamily="18" charset="0"/>
              </a:rPr>
              <a:t>:</a:t>
            </a:r>
            <a:endParaRPr lang="vi-VN" sz="2800" dirty="0">
              <a:latin typeface="Times New Roman" pitchFamily="18" charset="0"/>
              <a:cs typeface="Times New Roman" pitchFamily="18" charset="0"/>
            </a:endParaRPr>
          </a:p>
          <a:p>
            <a:pPr marL="285750" indent="-285750">
              <a:buFont typeface="Arial" charset="0"/>
              <a:buChar char="•"/>
            </a:pPr>
            <a:r>
              <a:rPr lang="vi-VN" sz="2800" dirty="0" smtClean="0">
                <a:latin typeface="+mj-lt"/>
              </a:rPr>
              <a:t>T</a:t>
            </a:r>
            <a:r>
              <a:rPr lang="en-US" sz="2800" dirty="0" smtClean="0">
                <a:latin typeface="Times New Roman" pitchFamily="18" charset="0"/>
                <a:cs typeface="Times New Roman" pitchFamily="18" charset="0"/>
              </a:rPr>
              <a:t>ả</a:t>
            </a:r>
            <a:r>
              <a:rPr lang="en-US" sz="2800" dirty="0" smtClean="0">
                <a:latin typeface="+mj-lt"/>
              </a:rPr>
              <a:t> </a:t>
            </a:r>
            <a:r>
              <a:rPr lang="en-US" sz="2800" dirty="0" err="1" smtClean="0">
                <a:latin typeface="Times New Roman" pitchFamily="18" charset="0"/>
                <a:cs typeface="Times New Roman" pitchFamily="18" charset="0"/>
              </a:rPr>
              <a:t>ngoại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hình</a:t>
            </a:r>
            <a:r>
              <a:rPr lang="en-US" sz="2800" dirty="0" smtClean="0">
                <a:latin typeface="Times New Roman" pitchFamily="18" charset="0"/>
                <a:cs typeface="Times New Roman" pitchFamily="18" charset="0"/>
              </a:rPr>
              <a:t>: </a:t>
            </a:r>
          </a:p>
          <a:p>
            <a:pPr marL="285750" indent="-285750">
              <a:buFont typeface="Arial" charset="0"/>
              <a:buChar char="•"/>
            </a:pPr>
            <a:r>
              <a:rPr lang="en-US" sz="2800" dirty="0" err="1" smtClean="0">
                <a:latin typeface="Times New Roman" pitchFamily="18" charset="0"/>
                <a:cs typeface="Times New Roman" pitchFamily="18" charset="0"/>
              </a:rPr>
              <a:t>Tả</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tính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cách</a:t>
            </a:r>
            <a:r>
              <a:rPr lang="en-US" sz="2800" dirty="0" smtClean="0">
                <a:latin typeface="Times New Roman" pitchFamily="18" charset="0"/>
                <a:cs typeface="Times New Roman" pitchFamily="18" charset="0"/>
              </a:rPr>
              <a:t>: </a:t>
            </a:r>
          </a:p>
          <a:p>
            <a:r>
              <a:rPr lang="en-US" sz="2800" b="1" dirty="0">
                <a:latin typeface="+mj-lt"/>
              </a:rPr>
              <a:t>c</a:t>
            </a:r>
            <a:r>
              <a:rPr lang="vi-VN" sz="2800" b="1" dirty="0" smtClean="0">
                <a:latin typeface="+mj-lt"/>
              </a:rPr>
              <a:t>. </a:t>
            </a:r>
            <a:r>
              <a:rPr lang="en-US" sz="2800" b="1" dirty="0" err="1" smtClean="0">
                <a:latin typeface="Times New Roman" pitchFamily="18" charset="0"/>
                <a:cs typeface="Times New Roman" pitchFamily="18" charset="0"/>
              </a:rPr>
              <a:t>Câu</a:t>
            </a:r>
            <a:r>
              <a:rPr lang="en-US" sz="2800" b="1" dirty="0" smtClean="0">
                <a:latin typeface="Times New Roman" pitchFamily="18" charset="0"/>
                <a:cs typeface="Times New Roman" pitchFamily="18" charset="0"/>
              </a:rPr>
              <a:t> k</a:t>
            </a:r>
            <a:r>
              <a:rPr lang="vi-VN" sz="2800" b="1" dirty="0" smtClean="0">
                <a:latin typeface="+mj-lt"/>
              </a:rPr>
              <a:t>ết </a:t>
            </a:r>
            <a:r>
              <a:rPr lang="en-US" sz="2800" b="1" dirty="0" err="1" smtClean="0">
                <a:latin typeface="Times New Roman" pitchFamily="18" charset="0"/>
                <a:cs typeface="Times New Roman" pitchFamily="18" charset="0"/>
              </a:rPr>
              <a:t>đoạn</a:t>
            </a:r>
            <a:r>
              <a:rPr lang="vi-VN" sz="2800" b="1" dirty="0" smtClean="0">
                <a:latin typeface="Times New Roman" pitchFamily="18" charset="0"/>
                <a:cs typeface="Times New Roman" pitchFamily="18" charset="0"/>
              </a:rPr>
              <a:t>:</a:t>
            </a:r>
            <a:endParaRPr lang="vi-VN" sz="2800" dirty="0">
              <a:latin typeface="Times New Roman" pitchFamily="18" charset="0"/>
              <a:cs typeface="Times New Roman" pitchFamily="18" charset="0"/>
            </a:endParaRPr>
          </a:p>
          <a:p>
            <a:r>
              <a:rPr lang="vi-VN" sz="2800" dirty="0">
                <a:latin typeface="+mj-lt"/>
              </a:rPr>
              <a:t>* Cảm nghĩ của em </a:t>
            </a:r>
            <a:r>
              <a:rPr lang="en-US" sz="2800" dirty="0">
                <a:latin typeface="Times New Roman" pitchFamily="18" charset="0"/>
                <a:cs typeface="Times New Roman" pitchFamily="18" charset="0"/>
              </a:rPr>
              <a:t>đ</a:t>
            </a:r>
            <a:r>
              <a:rPr lang="vi-VN" sz="2800" dirty="0" smtClean="0">
                <a:latin typeface="Times New Roman" pitchFamily="18" charset="0"/>
                <a:cs typeface="Times New Roman" pitchFamily="18" charset="0"/>
              </a:rPr>
              <a:t>ối </a:t>
            </a:r>
            <a:r>
              <a:rPr lang="vi-VN" sz="2800" dirty="0">
                <a:latin typeface="Times New Roman" pitchFamily="18" charset="0"/>
                <a:cs typeface="Times New Roman" pitchFamily="18" charset="0"/>
              </a:rPr>
              <a:t>với nhân vật </a:t>
            </a:r>
            <a:r>
              <a:rPr lang="en-US" sz="2800" dirty="0" err="1" smtClean="0">
                <a:latin typeface="Times New Roman" pitchFamily="18" charset="0"/>
                <a:cs typeface="Times New Roman" pitchFamily="18" charset="0"/>
              </a:rPr>
              <a:t>đó</a:t>
            </a:r>
            <a:r>
              <a:rPr lang="vi-VN" sz="2800" dirty="0" smtClean="0">
                <a:latin typeface="Times New Roman" pitchFamily="18" charset="0"/>
                <a:cs typeface="Times New Roman" pitchFamily="18" charset="0"/>
              </a:rPr>
              <a:t>:</a:t>
            </a:r>
            <a:endParaRPr lang="vi-VN" sz="2800" dirty="0">
              <a:latin typeface="Times New Roman" pitchFamily="18" charset="0"/>
              <a:cs typeface="Times New Roman" pitchFamily="18" charset="0"/>
            </a:endParaRPr>
          </a:p>
          <a:p>
            <a:pPr marL="285750" indent="-285750">
              <a:buFontTx/>
              <a:buChar char="-"/>
            </a:pPr>
            <a:r>
              <a:rPr lang="vi-VN" sz="2800" dirty="0" smtClean="0">
                <a:latin typeface="+mj-lt"/>
              </a:rPr>
              <a:t>Yêu </a:t>
            </a:r>
            <a:r>
              <a:rPr lang="vi-VN" sz="2800" dirty="0">
                <a:latin typeface="+mj-lt"/>
              </a:rPr>
              <a:t>mến và khâm phục </a:t>
            </a:r>
            <a:r>
              <a:rPr lang="en-US" sz="2800" dirty="0" smtClean="0">
                <a:latin typeface="+mj-lt"/>
              </a:rPr>
              <a:t>…</a:t>
            </a:r>
          </a:p>
        </p:txBody>
      </p:sp>
      <p:sp>
        <p:nvSpPr>
          <p:cNvPr id="3" name="TextBox 2"/>
          <p:cNvSpPr txBox="1"/>
          <p:nvPr/>
        </p:nvSpPr>
        <p:spPr>
          <a:xfrm>
            <a:off x="1219200" y="469612"/>
            <a:ext cx="6096000" cy="584775"/>
          </a:xfrm>
          <a:prstGeom prst="rect">
            <a:avLst/>
          </a:prstGeom>
          <a:noFill/>
        </p:spPr>
        <p:txBody>
          <a:bodyPr wrap="square" rtlCol="0">
            <a:spAutoFit/>
          </a:bodyPr>
          <a:lstStyle/>
          <a:p>
            <a:pPr algn="ctr"/>
            <a:r>
              <a:rPr lang="en-US" sz="3200" dirty="0" err="1" smtClean="0">
                <a:solidFill>
                  <a:srgbClr val="FF0000"/>
                </a:solidFill>
                <a:latin typeface="Times New Roman" pitchFamily="18" charset="0"/>
                <a:cs typeface="Times New Roman" pitchFamily="18" charset="0"/>
              </a:rPr>
              <a:t>Dàn</a:t>
            </a:r>
            <a:r>
              <a:rPr lang="en-US" sz="3200" dirty="0" smtClean="0">
                <a:solidFill>
                  <a:srgbClr val="FF0000"/>
                </a:solidFill>
                <a:latin typeface="Times New Roman" pitchFamily="18" charset="0"/>
                <a:cs typeface="Times New Roman" pitchFamily="18" charset="0"/>
              </a:rPr>
              <a:t> ý </a:t>
            </a:r>
            <a:r>
              <a:rPr lang="en-US" sz="3200" dirty="0" err="1" smtClean="0">
                <a:solidFill>
                  <a:srgbClr val="FF0000"/>
                </a:solidFill>
                <a:latin typeface="Times New Roman" pitchFamily="18" charset="0"/>
                <a:cs typeface="Times New Roman" pitchFamily="18" charset="0"/>
              </a:rPr>
              <a:t>đoạn</a:t>
            </a:r>
            <a:endParaRPr lang="en-US" sz="32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1488862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3" descr="I:\HINHNEN\Khung hinh mau\10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38" y="0"/>
            <a:ext cx="9151938" cy="692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WordArt 9"/>
          <p:cNvSpPr>
            <a:spLocks noChangeArrowheads="1" noChangeShapeType="1" noTextEdit="1"/>
          </p:cNvSpPr>
          <p:nvPr/>
        </p:nvSpPr>
        <p:spPr bwMode="auto">
          <a:xfrm>
            <a:off x="762000" y="1981200"/>
            <a:ext cx="7467600" cy="2514600"/>
          </a:xfrm>
          <a:prstGeom prst="rect">
            <a:avLst/>
          </a:prstGeom>
        </p:spPr>
        <p:txBody>
          <a:bodyPr wrap="none" fromWordArt="1">
            <a:prstTxWarp prst="textPlain">
              <a:avLst>
                <a:gd name="adj" fmla="val 50000"/>
              </a:avLst>
            </a:prstTxWarp>
          </a:bodyPr>
          <a:lstStyle/>
          <a:p>
            <a:pPr algn="ctr"/>
            <a:r>
              <a:rPr lang="en-US" sz="3600" b="1" kern="10" dirty="0">
                <a:ln w="9525">
                  <a:solidFill>
                    <a:srgbClr val="0000CC"/>
                  </a:solidFill>
                  <a:round/>
                  <a:headEnd/>
                  <a:tailEnd/>
                </a:ln>
                <a:solidFill>
                  <a:srgbClr val="FF0000"/>
                </a:solidFill>
                <a:effectLst>
                  <a:outerShdw dist="45791" dir="2021404" algn="ctr" rotWithShape="0">
                    <a:srgbClr val="B2B2B2">
                      <a:alpha val="79999"/>
                    </a:srgbClr>
                  </a:outerShdw>
                </a:effectLst>
                <a:latin typeface="Times New Roman"/>
                <a:cs typeface="Times New Roman"/>
              </a:rPr>
              <a:t>KÍNH CHÚC CÁC THẦY CÔ</a:t>
            </a:r>
          </a:p>
          <a:p>
            <a:pPr algn="ctr"/>
            <a:r>
              <a:rPr lang="en-US" sz="3600" b="1" kern="10" dirty="0">
                <a:ln w="9525">
                  <a:solidFill>
                    <a:srgbClr val="0000CC"/>
                  </a:solidFill>
                  <a:round/>
                  <a:headEnd/>
                  <a:tailEnd/>
                </a:ln>
                <a:solidFill>
                  <a:srgbClr val="FF0000"/>
                </a:solidFill>
                <a:effectLst>
                  <a:outerShdw dist="45791" dir="2021404" algn="ctr" rotWithShape="0">
                    <a:srgbClr val="B2B2B2">
                      <a:alpha val="79999"/>
                    </a:srgbClr>
                  </a:outerShdw>
                </a:effectLst>
                <a:latin typeface="Times New Roman"/>
                <a:cs typeface="Times New Roman"/>
              </a:rPr>
              <a:t>MẠNH KHỎE - HẠNH PHÚC- CHÚC CÁC EM HỌC GIỎI</a:t>
            </a:r>
          </a:p>
        </p:txBody>
      </p:sp>
    </p:spTree>
    <p:extLst>
      <p:ext uri="{BB962C8B-B14F-4D97-AF65-F5344CB8AC3E}">
        <p14:creationId xmlns:p14="http://schemas.microsoft.com/office/powerpoint/2010/main" val="9216346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743200" y="457200"/>
            <a:ext cx="3276600" cy="584775"/>
          </a:xfrm>
          <a:prstGeom prst="rect">
            <a:avLst/>
          </a:prstGeom>
          <a:noFill/>
        </p:spPr>
        <p:txBody>
          <a:bodyPr wrap="square" rtlCol="0">
            <a:spAutoFit/>
          </a:bodyPr>
          <a:lstStyle/>
          <a:p>
            <a:pPr algn="ctr"/>
            <a:r>
              <a:rPr lang="en-US" sz="3200" b="1" dirty="0" err="1" smtClean="0">
                <a:solidFill>
                  <a:srgbClr val="002060"/>
                </a:solidFill>
                <a:latin typeface="Times New Roman" pitchFamily="18" charset="0"/>
                <a:cs typeface="Times New Roman" pitchFamily="18" charset="0"/>
              </a:rPr>
              <a:t>Tập</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làm</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văn</a:t>
            </a:r>
            <a:endParaRPr lang="en-US" sz="3200" b="1" dirty="0">
              <a:solidFill>
                <a:srgbClr val="002060"/>
              </a:solidFill>
              <a:latin typeface="Times New Roman" pitchFamily="18" charset="0"/>
              <a:cs typeface="Times New Roman" pitchFamily="18" charset="0"/>
            </a:endParaRPr>
          </a:p>
        </p:txBody>
      </p:sp>
      <p:sp>
        <p:nvSpPr>
          <p:cNvPr id="7" name="TextBox 6"/>
          <p:cNvSpPr txBox="1"/>
          <p:nvPr/>
        </p:nvSpPr>
        <p:spPr>
          <a:xfrm>
            <a:off x="762000" y="1828800"/>
            <a:ext cx="7848600" cy="1754326"/>
          </a:xfrm>
          <a:prstGeom prst="rect">
            <a:avLst/>
          </a:prstGeom>
          <a:noFill/>
        </p:spPr>
        <p:txBody>
          <a:bodyPr wrap="square" rtlCol="0">
            <a:spAutoFit/>
          </a:bodyPr>
          <a:lstStyle/>
          <a:p>
            <a:pPr algn="ctr"/>
            <a:r>
              <a:rPr lang="vi-VN" sz="3600" b="1" dirty="0">
                <a:solidFill>
                  <a:srgbClr val="FF0000"/>
                </a:solidFill>
                <a:latin typeface="Times New Roman" pitchFamily="18" charset="0"/>
                <a:cs typeface="Times New Roman" pitchFamily="18" charset="0"/>
              </a:rPr>
              <a:t>Viết đoạn  văn giới thiệu về một nhân vật trong một cuốn sách hoặc một bộ phim hoạt </a:t>
            </a:r>
            <a:r>
              <a:rPr lang="vi-VN" sz="3600" b="1" dirty="0" smtClean="0">
                <a:solidFill>
                  <a:srgbClr val="FF0000"/>
                </a:solidFill>
                <a:latin typeface="Times New Roman" pitchFamily="18" charset="0"/>
                <a:cs typeface="Times New Roman" pitchFamily="18" charset="0"/>
              </a:rPr>
              <a:t>hình</a:t>
            </a:r>
            <a:r>
              <a:rPr lang="en-US" sz="3600" b="1" dirty="0" smtClean="0">
                <a:solidFill>
                  <a:srgbClr val="FF0000"/>
                </a:solidFill>
                <a:latin typeface="Times New Roman" pitchFamily="18" charset="0"/>
                <a:cs typeface="Times New Roman" pitchFamily="18" charset="0"/>
              </a:rPr>
              <a:t> </a:t>
            </a:r>
            <a:endParaRPr lang="en-US" sz="36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450055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457200"/>
            <a:ext cx="8382000" cy="2154436"/>
          </a:xfrm>
          <a:prstGeom prst="rect">
            <a:avLst/>
          </a:prstGeom>
          <a:noFill/>
        </p:spPr>
        <p:txBody>
          <a:bodyPr wrap="square" rtlCol="0">
            <a:spAutoFit/>
          </a:bodyPr>
          <a:lstStyle/>
          <a:p>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Đề</a:t>
            </a:r>
            <a:r>
              <a:rPr lang="en-US" sz="3200" dirty="0" smtClean="0">
                <a:solidFill>
                  <a:srgbClr val="0000FF"/>
                </a:solidFill>
                <a:latin typeface="Times New Roman" pitchFamily="18" charset="0"/>
                <a:cs typeface="Times New Roman" pitchFamily="18" charset="0"/>
              </a:rPr>
              <a:t> </a:t>
            </a:r>
            <a:r>
              <a:rPr lang="en-US" sz="3200" dirty="0" err="1" smtClean="0">
                <a:solidFill>
                  <a:srgbClr val="0000FF"/>
                </a:solidFill>
                <a:latin typeface="Times New Roman" pitchFamily="18" charset="0"/>
                <a:cs typeface="Times New Roman" pitchFamily="18" charset="0"/>
              </a:rPr>
              <a:t>bài</a:t>
            </a:r>
            <a:r>
              <a:rPr lang="en-US" sz="3200" dirty="0" smtClean="0">
                <a:solidFill>
                  <a:srgbClr val="0000FF"/>
                </a:solidFill>
                <a:latin typeface="Times New Roman" pitchFamily="18" charset="0"/>
                <a:cs typeface="Times New Roman" pitchFamily="18" charset="0"/>
              </a:rPr>
              <a:t>: </a:t>
            </a:r>
            <a:r>
              <a:rPr lang="vi-VN" sz="2800" b="1" dirty="0" smtClean="0">
                <a:solidFill>
                  <a:srgbClr val="FF0000"/>
                </a:solidFill>
                <a:latin typeface="Times New Roman" pitchFamily="18" charset="0"/>
                <a:cs typeface="Times New Roman" pitchFamily="18" charset="0"/>
              </a:rPr>
              <a:t>Viết</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một</a:t>
            </a:r>
            <a:r>
              <a:rPr lang="vi-VN" sz="2800" b="1" dirty="0" smtClean="0">
                <a:solidFill>
                  <a:srgbClr val="FF0000"/>
                </a:solidFill>
                <a:latin typeface="Times New Roman" pitchFamily="18" charset="0"/>
                <a:cs typeface="Times New Roman" pitchFamily="18" charset="0"/>
              </a:rPr>
              <a:t> </a:t>
            </a:r>
            <a:r>
              <a:rPr lang="vi-VN" sz="2800" b="1" dirty="0">
                <a:solidFill>
                  <a:srgbClr val="FF0000"/>
                </a:solidFill>
                <a:latin typeface="Times New Roman" pitchFamily="18" charset="0"/>
                <a:cs typeface="Times New Roman" pitchFamily="18" charset="0"/>
              </a:rPr>
              <a:t>đoạn  văn giới thiệu về một nhân vật trong một cuốn sách hoặc một bộ phim hoạt </a:t>
            </a:r>
            <a:r>
              <a:rPr lang="vi-VN" sz="2800" b="1" dirty="0" smtClean="0">
                <a:solidFill>
                  <a:srgbClr val="FF0000"/>
                </a:solidFill>
                <a:latin typeface="Times New Roman" pitchFamily="18" charset="0"/>
                <a:cs typeface="Times New Roman" pitchFamily="18" charset="0"/>
              </a:rPr>
              <a:t>hình</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đã</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xem</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hình</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dáng</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cử</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chỉ,hành</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động</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ngôn</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ngữ</a:t>
            </a:r>
            <a:r>
              <a:rPr lang="en-US" sz="2800" b="1" dirty="0" smtClean="0">
                <a:solidFill>
                  <a:srgbClr val="FF0000"/>
                </a:solidFill>
                <a:latin typeface="Times New Roman" pitchFamily="18" charset="0"/>
                <a:cs typeface="Times New Roman" pitchFamily="18" charset="0"/>
              </a:rPr>
              <a:t>).</a:t>
            </a:r>
            <a:r>
              <a:rPr lang="en-US" sz="2800" dirty="0" smtClean="0">
                <a:solidFill>
                  <a:srgbClr val="0000FF"/>
                </a:solidFill>
                <a:latin typeface="Times New Roman" pitchFamily="18" charset="0"/>
                <a:cs typeface="Times New Roman" pitchFamily="18" charset="0"/>
              </a:rPr>
              <a:t> </a:t>
            </a:r>
          </a:p>
          <a:p>
            <a:endParaRPr lang="en-US" dirty="0">
              <a:latin typeface="Times New Roman" pitchFamily="18" charset="0"/>
              <a:cs typeface="Times New Roman" pitchFamily="18" charset="0"/>
            </a:endParaRPr>
          </a:p>
        </p:txBody>
      </p:sp>
      <p:sp>
        <p:nvSpPr>
          <p:cNvPr id="3" name="TextBox 2"/>
          <p:cNvSpPr txBox="1"/>
          <p:nvPr/>
        </p:nvSpPr>
        <p:spPr>
          <a:xfrm>
            <a:off x="211810" y="2286000"/>
            <a:ext cx="8534400" cy="1077218"/>
          </a:xfrm>
          <a:prstGeom prst="rect">
            <a:avLst/>
          </a:prstGeom>
          <a:noFill/>
        </p:spPr>
        <p:txBody>
          <a:bodyPr wrap="square" rtlCol="0">
            <a:spAutoFit/>
          </a:bodyPr>
          <a:lstStyle/>
          <a:p>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Kể</a:t>
            </a:r>
            <a:r>
              <a:rPr lang="vi-VN" sz="3200" b="1" dirty="0" smtClean="0">
                <a:solidFill>
                  <a:srgbClr val="0000FF"/>
                </a:solidFill>
                <a:latin typeface="Times New Roman" pitchFamily="18" charset="0"/>
                <a:cs typeface="Times New Roman" pitchFamily="18" charset="0"/>
              </a:rPr>
              <a:t> một</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số</a:t>
            </a:r>
            <a:r>
              <a:rPr lang="vi-VN" sz="3200" b="1" dirty="0" smtClean="0">
                <a:solidFill>
                  <a:srgbClr val="0000FF"/>
                </a:solidFill>
                <a:latin typeface="Times New Roman" pitchFamily="18" charset="0"/>
                <a:cs typeface="Times New Roman" pitchFamily="18" charset="0"/>
              </a:rPr>
              <a:t> </a:t>
            </a:r>
            <a:r>
              <a:rPr lang="vi-VN" sz="3200" b="1" dirty="0">
                <a:solidFill>
                  <a:srgbClr val="0000FF"/>
                </a:solidFill>
                <a:latin typeface="Times New Roman" pitchFamily="18" charset="0"/>
                <a:cs typeface="Times New Roman" pitchFamily="18" charset="0"/>
              </a:rPr>
              <a:t>nhân vật trong một cuốn sách hoặc một bộ phim hoạt </a:t>
            </a:r>
            <a:r>
              <a:rPr lang="vi-VN" sz="3200" b="1" dirty="0" smtClean="0">
                <a:solidFill>
                  <a:srgbClr val="0000FF"/>
                </a:solidFill>
                <a:latin typeface="Times New Roman" pitchFamily="18" charset="0"/>
                <a:cs typeface="Times New Roman" pitchFamily="18" charset="0"/>
              </a:rPr>
              <a:t>hình</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em</a:t>
            </a:r>
            <a:r>
              <a:rPr lang="en-US" sz="3200" b="1" dirty="0" smtClean="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đã</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xem</a:t>
            </a:r>
            <a:r>
              <a:rPr lang="en-US" sz="3200" b="1" dirty="0" smtClean="0">
                <a:solidFill>
                  <a:srgbClr val="0000FF"/>
                </a:solidFill>
                <a:latin typeface="Times New Roman" pitchFamily="18" charset="0"/>
                <a:cs typeface="Times New Roman" pitchFamily="18" charset="0"/>
              </a:rPr>
              <a:t>.</a:t>
            </a:r>
            <a:endParaRPr lang="en-US" sz="3200" b="1"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2889137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arn(inVertical)">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MTC\Desktop\nangtieno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8077200" cy="63860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42458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MTC\Desktop\phan-tich-nhan-vat-son-tin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214438"/>
            <a:ext cx="6858000" cy="44291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2209800" y="533399"/>
            <a:ext cx="4495800" cy="646331"/>
          </a:xfrm>
          <a:prstGeom prst="rect">
            <a:avLst/>
          </a:prstGeom>
          <a:noFill/>
        </p:spPr>
        <p:txBody>
          <a:bodyPr wrap="square" rtlCol="0">
            <a:spAutoFit/>
          </a:bodyPr>
          <a:lstStyle/>
          <a:p>
            <a:pPr algn="ctr"/>
            <a:r>
              <a:rPr lang="en-US" sz="3600" dirty="0" err="1" smtClean="0">
                <a:solidFill>
                  <a:srgbClr val="FF0000"/>
                </a:solidFill>
                <a:latin typeface="Times New Roman" pitchFamily="18" charset="0"/>
                <a:cs typeface="Times New Roman" pitchFamily="18" charset="0"/>
              </a:rPr>
              <a:t>Sơn</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Tinh</a:t>
            </a:r>
            <a:endParaRPr lang="en-US" sz="3600" dirty="0"/>
          </a:p>
        </p:txBody>
      </p:sp>
    </p:spTree>
    <p:extLst>
      <p:ext uri="{BB962C8B-B14F-4D97-AF65-F5344CB8AC3E}">
        <p14:creationId xmlns:p14="http://schemas.microsoft.com/office/powerpoint/2010/main" val="21771916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MTC\Desktop\hoa-hin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505336"/>
            <a:ext cx="8839200" cy="4743064"/>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2209800" y="533399"/>
            <a:ext cx="4495800" cy="646331"/>
          </a:xfrm>
          <a:prstGeom prst="rect">
            <a:avLst/>
          </a:prstGeom>
          <a:noFill/>
        </p:spPr>
        <p:txBody>
          <a:bodyPr wrap="square" rtlCol="0">
            <a:spAutoFit/>
          </a:bodyPr>
          <a:lstStyle/>
          <a:p>
            <a:pPr algn="ctr"/>
            <a:r>
              <a:rPr lang="en-US" sz="3600" dirty="0" err="1" smtClean="0">
                <a:solidFill>
                  <a:srgbClr val="FF0000"/>
                </a:solidFill>
                <a:latin typeface="Times New Roman" pitchFamily="18" charset="0"/>
                <a:cs typeface="Times New Roman" pitchFamily="18" charset="0"/>
              </a:rPr>
              <a:t>Mèo</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máy</a:t>
            </a:r>
            <a:r>
              <a:rPr lang="en-US" sz="3600" dirty="0" smtClean="0">
                <a:solidFill>
                  <a:srgbClr val="FF0000"/>
                </a:solidFill>
                <a:latin typeface="Times New Roman" pitchFamily="18" charset="0"/>
                <a:cs typeface="Times New Roman" pitchFamily="18" charset="0"/>
              </a:rPr>
              <a:t> </a:t>
            </a:r>
            <a:r>
              <a:rPr lang="vi-VN" sz="3600" dirty="0" smtClean="0">
                <a:solidFill>
                  <a:srgbClr val="FF0000"/>
                </a:solidFill>
                <a:latin typeface="Times New Roman" pitchFamily="18" charset="0"/>
                <a:cs typeface="Times New Roman" pitchFamily="18" charset="0"/>
              </a:rPr>
              <a:t>Doraemon</a:t>
            </a:r>
            <a:endParaRPr lang="en-US" sz="3600" dirty="0"/>
          </a:p>
        </p:txBody>
      </p:sp>
    </p:spTree>
    <p:extLst>
      <p:ext uri="{BB962C8B-B14F-4D97-AF65-F5344CB8AC3E}">
        <p14:creationId xmlns:p14="http://schemas.microsoft.com/office/powerpoint/2010/main" val="24888754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MTC\Desktop\hinh-anh-chu-chuot-mickey-cuc-dep-768x10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219075"/>
            <a:ext cx="7010400" cy="65406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67002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30265" y="838200"/>
            <a:ext cx="7391400" cy="2062103"/>
          </a:xfrm>
          <a:prstGeom prst="rect">
            <a:avLst/>
          </a:prstGeom>
          <a:noFill/>
        </p:spPr>
        <p:txBody>
          <a:bodyPr wrap="square" rtlCol="0">
            <a:spAutoFit/>
          </a:bodyPr>
          <a:lstStyle/>
          <a:p>
            <a:r>
              <a:rPr lang="en-US" sz="3200" b="1" dirty="0" err="1" smtClean="0">
                <a:solidFill>
                  <a:srgbClr val="0000FF"/>
                </a:solidFill>
                <a:latin typeface="Times New Roman" pitchFamily="18" charset="0"/>
                <a:cs typeface="Times New Roman" pitchFamily="18" charset="0"/>
              </a:rPr>
              <a:t>Để</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viết</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được</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đoạn</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văn</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giới</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thiệu</a:t>
            </a:r>
            <a:r>
              <a:rPr lang="vi-VN" sz="3200" b="1" dirty="0">
                <a:solidFill>
                  <a:srgbClr val="0000FF"/>
                </a:solidFill>
                <a:latin typeface="Times New Roman" pitchFamily="18" charset="0"/>
                <a:cs typeface="Times New Roman" pitchFamily="18" charset="0"/>
              </a:rPr>
              <a:t> về một nhân vật trong một cuốn sách hoặc một bộ phim hoạt hình</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đã</a:t>
            </a:r>
            <a:r>
              <a:rPr lang="en-US" sz="3200" b="1" dirty="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xem</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trước</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tiên</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em</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cần</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biết</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gì</a:t>
            </a:r>
            <a:r>
              <a:rPr lang="en-US" sz="3200" b="1" dirty="0" smtClean="0">
                <a:solidFill>
                  <a:srgbClr val="0000FF"/>
                </a:solidFill>
                <a:latin typeface="Times New Roman" pitchFamily="18" charset="0"/>
                <a:cs typeface="Times New Roman" pitchFamily="18" charset="0"/>
              </a:rPr>
              <a:t> ? </a:t>
            </a:r>
            <a:endParaRPr lang="en-US" sz="3200" b="1" dirty="0">
              <a:solidFill>
                <a:srgbClr val="0000FF"/>
              </a:solidFill>
              <a:latin typeface="Times New Roman" pitchFamily="18" charset="0"/>
              <a:cs typeface="Times New Roman" pitchFamily="18" charset="0"/>
            </a:endParaRPr>
          </a:p>
        </p:txBody>
      </p:sp>
      <p:sp>
        <p:nvSpPr>
          <p:cNvPr id="3" name="TextBox 2"/>
          <p:cNvSpPr txBox="1"/>
          <p:nvPr/>
        </p:nvSpPr>
        <p:spPr>
          <a:xfrm>
            <a:off x="597976" y="3124200"/>
            <a:ext cx="7391400" cy="1569660"/>
          </a:xfrm>
          <a:prstGeom prst="rect">
            <a:avLst/>
          </a:prstGeom>
          <a:noFill/>
        </p:spPr>
        <p:txBody>
          <a:bodyPr wrap="square" rtlCol="0">
            <a:spAutoFit/>
          </a:bodyPr>
          <a:lstStyle/>
          <a:p>
            <a:pPr marL="457200" indent="-457200">
              <a:buFontTx/>
              <a:buChar char="-"/>
            </a:pPr>
            <a:r>
              <a:rPr lang="en-US" sz="3200" b="1" dirty="0" err="1" smtClean="0">
                <a:solidFill>
                  <a:srgbClr val="0000FF"/>
                </a:solidFill>
                <a:latin typeface="Times New Roman" pitchFamily="18" charset="0"/>
                <a:cs typeface="Times New Roman" pitchFamily="18" charset="0"/>
              </a:rPr>
              <a:t>Phải</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nắm</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được</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đặc</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điểm</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về</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ngoại</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hình</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nhân</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vật</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tính</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cách</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nhân</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vật</a:t>
            </a:r>
            <a:r>
              <a:rPr lang="en-US" sz="3200" b="1" dirty="0" smtClean="0">
                <a:solidFill>
                  <a:srgbClr val="0000FF"/>
                </a:solidFill>
                <a:latin typeface="Times New Roman" pitchFamily="18" charset="0"/>
                <a:cs typeface="Times New Roman" pitchFamily="18" charset="0"/>
              </a:rPr>
              <a:t>.</a:t>
            </a:r>
          </a:p>
          <a:p>
            <a:pPr marL="457200" indent="-457200">
              <a:buFontTx/>
              <a:buChar char="-"/>
            </a:pPr>
            <a:r>
              <a:rPr lang="en-US" sz="3200" b="1" dirty="0" err="1" smtClean="0">
                <a:solidFill>
                  <a:srgbClr val="0000FF"/>
                </a:solidFill>
                <a:latin typeface="Times New Roman" pitchFamily="18" charset="0"/>
                <a:cs typeface="Times New Roman" pitchFamily="18" charset="0"/>
              </a:rPr>
              <a:t>Phải</a:t>
            </a:r>
            <a:r>
              <a:rPr lang="en-US" sz="3200" b="1" dirty="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nắm</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được</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cấu</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tạo</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đoạn</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văn</a:t>
            </a:r>
            <a:r>
              <a:rPr lang="en-US" sz="3200" b="1" dirty="0" smtClean="0">
                <a:solidFill>
                  <a:srgbClr val="0000FF"/>
                </a:solidFill>
                <a:latin typeface="Times New Roman" pitchFamily="18" charset="0"/>
                <a:cs typeface="Times New Roman" pitchFamily="18" charset="0"/>
              </a:rPr>
              <a:t>.</a:t>
            </a:r>
            <a:endParaRPr lang="en-US" sz="3200" b="1"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2305519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7569" y="1273444"/>
            <a:ext cx="8610600" cy="4832092"/>
          </a:xfrm>
          <a:prstGeom prst="rect">
            <a:avLst/>
          </a:prstGeom>
        </p:spPr>
        <p:txBody>
          <a:bodyPr wrap="square">
            <a:spAutoFit/>
          </a:bodyPr>
          <a:lstStyle/>
          <a:p>
            <a:r>
              <a:rPr lang="en-US" sz="2800" b="1" dirty="0">
                <a:latin typeface="Times New Roman" pitchFamily="18" charset="0"/>
                <a:cs typeface="Times New Roman" pitchFamily="18" charset="0"/>
              </a:rPr>
              <a:t>a</a:t>
            </a:r>
            <a:r>
              <a:rPr lang="vi-VN" sz="2800" b="1" dirty="0" smtClean="0">
                <a:latin typeface="+mj-lt"/>
              </a:rPr>
              <a:t>. </a:t>
            </a:r>
            <a:r>
              <a:rPr lang="en-US" sz="2800" b="1" dirty="0" err="1" smtClean="0">
                <a:latin typeface="Times New Roman" pitchFamily="18" charset="0"/>
                <a:cs typeface="Times New Roman" pitchFamily="18" charset="0"/>
              </a:rPr>
              <a:t>Câu</a:t>
            </a:r>
            <a:r>
              <a:rPr lang="en-US" sz="2800" b="1" dirty="0" smtClean="0">
                <a:latin typeface="Times New Roman" pitchFamily="18" charset="0"/>
                <a:cs typeface="Times New Roman" pitchFamily="18" charset="0"/>
              </a:rPr>
              <a:t> m</a:t>
            </a:r>
            <a:r>
              <a:rPr lang="vi-VN" sz="2800" b="1" dirty="0" smtClean="0">
                <a:latin typeface="+mj-lt"/>
              </a:rPr>
              <a:t>ở </a:t>
            </a:r>
            <a:r>
              <a:rPr lang="en-US" sz="2800" b="1" dirty="0" smtClean="0">
                <a:latin typeface="+mj-lt"/>
              </a:rPr>
              <a:t> </a:t>
            </a:r>
            <a:r>
              <a:rPr lang="en-US" sz="2800" b="1" dirty="0" err="1" smtClean="0">
                <a:latin typeface="Times New Roman" pitchFamily="18" charset="0"/>
                <a:cs typeface="Times New Roman" pitchFamily="18" charset="0"/>
              </a:rPr>
              <a:t>đoạn</a:t>
            </a:r>
            <a:endParaRPr lang="vi-VN" sz="2800" dirty="0">
              <a:latin typeface="Times New Roman" pitchFamily="18" charset="0"/>
              <a:cs typeface="Times New Roman" pitchFamily="18" charset="0"/>
            </a:endParaRPr>
          </a:p>
          <a:p>
            <a:r>
              <a:rPr lang="vi-VN" sz="2800" dirty="0">
                <a:latin typeface="+mj-lt"/>
              </a:rPr>
              <a:t>* Giới thiệu nhân vật:</a:t>
            </a:r>
          </a:p>
          <a:p>
            <a:r>
              <a:rPr lang="vi-VN" sz="2800" dirty="0">
                <a:latin typeface="+mj-lt"/>
              </a:rPr>
              <a:t>- </a:t>
            </a:r>
            <a:r>
              <a:rPr lang="en-US" sz="2800" dirty="0" err="1" smtClean="0">
                <a:latin typeface="Times New Roman" pitchFamily="18" charset="0"/>
                <a:cs typeface="Times New Roman" pitchFamily="18" charset="0"/>
              </a:rPr>
              <a:t>Nhân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vật</a:t>
            </a:r>
            <a:r>
              <a:rPr lang="en-US" sz="2800" dirty="0" smtClean="0">
                <a:latin typeface="Times New Roman" pitchFamily="18" charset="0"/>
                <a:cs typeface="Times New Roman" pitchFamily="18" charset="0"/>
              </a:rPr>
              <a:t> </a:t>
            </a:r>
            <a:r>
              <a:rPr lang="vi-VN" sz="2800" dirty="0" smtClean="0">
                <a:latin typeface="+mj-lt"/>
              </a:rPr>
              <a:t>trong truyện</a:t>
            </a:r>
            <a:r>
              <a:rPr lang="en-US" sz="2800" dirty="0" smtClean="0">
                <a:latin typeface="+mj-lt"/>
              </a:rPr>
              <a:t> </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phim</a:t>
            </a:r>
            <a:r>
              <a:rPr lang="en-US" sz="2800" dirty="0" smtClean="0">
                <a:latin typeface="Times New Roman" pitchFamily="18" charset="0"/>
                <a:cs typeface="Times New Roman" pitchFamily="18" charset="0"/>
              </a:rPr>
              <a:t>)</a:t>
            </a:r>
            <a:r>
              <a:rPr lang="en-US" sz="2800" dirty="0" err="1" smtClean="0">
                <a:latin typeface="Times New Roman" pitchFamily="18" charset="0"/>
                <a:cs typeface="Times New Roman" pitchFamily="18" charset="0"/>
              </a:rPr>
              <a:t>nào</a:t>
            </a:r>
            <a:r>
              <a:rPr lang="en-US" sz="2800" dirty="0">
                <a:latin typeface="Times New Roman" pitchFamily="18" charset="0"/>
                <a:cs typeface="Times New Roman" pitchFamily="18" charset="0"/>
              </a:rPr>
              <a:t>?</a:t>
            </a:r>
            <a:endParaRPr lang="vi-VN" sz="2800" dirty="0">
              <a:latin typeface="Times New Roman" pitchFamily="18" charset="0"/>
              <a:cs typeface="Times New Roman" pitchFamily="18" charset="0"/>
            </a:endParaRPr>
          </a:p>
          <a:p>
            <a:r>
              <a:rPr lang="vi-VN" sz="2800" dirty="0">
                <a:latin typeface="+mj-lt"/>
              </a:rPr>
              <a:t>- Là một </a:t>
            </a:r>
            <a:r>
              <a:rPr lang="en-US" sz="2800" dirty="0" err="1" smtClean="0">
                <a:latin typeface="Times New Roman" pitchFamily="18" charset="0"/>
                <a:cs typeface="Times New Roman" pitchFamily="18" charset="0"/>
              </a:rPr>
              <a:t>người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hoặc</a:t>
            </a:r>
            <a:r>
              <a:rPr lang="en-US" sz="2800" dirty="0" smtClean="0">
                <a:latin typeface="Times New Roman" pitchFamily="18" charset="0"/>
                <a:cs typeface="Times New Roman" pitchFamily="18" charset="0"/>
              </a:rPr>
              <a:t> con </a:t>
            </a:r>
            <a:r>
              <a:rPr lang="en-US" sz="2800" dirty="0" err="1" smtClean="0">
                <a:latin typeface="Times New Roman" pitchFamily="18" charset="0"/>
                <a:cs typeface="Times New Roman" pitchFamily="18" charset="0"/>
              </a:rPr>
              <a:t>vật</a:t>
            </a:r>
            <a:r>
              <a:rPr lang="en-US" sz="2800" dirty="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được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nhân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hóa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có</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đặc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điểm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gì</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nổi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bật</a:t>
            </a:r>
            <a:r>
              <a:rPr lang="en-US" sz="2800" dirty="0" smtClean="0">
                <a:latin typeface="Times New Roman" pitchFamily="18" charset="0"/>
                <a:cs typeface="Times New Roman" pitchFamily="18" charset="0"/>
              </a:rPr>
              <a:t>.? </a:t>
            </a:r>
          </a:p>
          <a:p>
            <a:r>
              <a:rPr lang="en-US" sz="2800" b="1" dirty="0">
                <a:latin typeface="+mj-lt"/>
              </a:rPr>
              <a:t>b</a:t>
            </a:r>
            <a:r>
              <a:rPr lang="vi-VN" sz="2800" b="1" dirty="0" smtClean="0">
                <a:latin typeface="+mj-lt"/>
              </a:rPr>
              <a:t>. </a:t>
            </a:r>
            <a:r>
              <a:rPr lang="en-US" sz="2800" b="1" dirty="0" err="1" smtClean="0">
                <a:latin typeface="Times New Roman" pitchFamily="18" charset="0"/>
                <a:cs typeface="Times New Roman" pitchFamily="18" charset="0"/>
              </a:rPr>
              <a:t>Các</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câu</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phần</a:t>
            </a:r>
            <a:r>
              <a:rPr lang="en-US" sz="2800" b="1" dirty="0" smtClean="0">
                <a:latin typeface="Times New Roman" pitchFamily="18" charset="0"/>
                <a:cs typeface="Times New Roman" pitchFamily="18" charset="0"/>
              </a:rPr>
              <a:t> t</a:t>
            </a:r>
            <a:r>
              <a:rPr lang="vi-VN" sz="2800" b="1" dirty="0" smtClean="0">
                <a:latin typeface="+mj-lt"/>
              </a:rPr>
              <a:t>hân </a:t>
            </a:r>
            <a:r>
              <a:rPr lang="en-US" sz="2800" b="1" dirty="0" err="1" smtClean="0">
                <a:latin typeface="Times New Roman" pitchFamily="18" charset="0"/>
                <a:cs typeface="Times New Roman" pitchFamily="18" charset="0"/>
              </a:rPr>
              <a:t>đoạn</a:t>
            </a:r>
            <a:r>
              <a:rPr lang="vi-VN" sz="2800" b="1" dirty="0" smtClean="0">
                <a:latin typeface="Times New Roman" pitchFamily="18" charset="0"/>
                <a:cs typeface="Times New Roman" pitchFamily="18" charset="0"/>
              </a:rPr>
              <a:t>:</a:t>
            </a:r>
            <a:endParaRPr lang="vi-VN" sz="2800" dirty="0">
              <a:latin typeface="Times New Roman" pitchFamily="18" charset="0"/>
              <a:cs typeface="Times New Roman" pitchFamily="18" charset="0"/>
            </a:endParaRPr>
          </a:p>
          <a:p>
            <a:pPr marL="285750" indent="-285750">
              <a:buFont typeface="Arial" charset="0"/>
              <a:buChar char="•"/>
            </a:pPr>
            <a:r>
              <a:rPr lang="vi-VN" sz="2800" dirty="0" smtClean="0">
                <a:latin typeface="+mj-lt"/>
              </a:rPr>
              <a:t>T</a:t>
            </a:r>
            <a:r>
              <a:rPr lang="en-US" sz="2800" dirty="0" smtClean="0">
                <a:latin typeface="Times New Roman" pitchFamily="18" charset="0"/>
                <a:cs typeface="Times New Roman" pitchFamily="18" charset="0"/>
              </a:rPr>
              <a:t>ả</a:t>
            </a:r>
            <a:r>
              <a:rPr lang="en-US" sz="2800" dirty="0" smtClean="0">
                <a:latin typeface="+mj-lt"/>
              </a:rPr>
              <a:t> </a:t>
            </a:r>
            <a:r>
              <a:rPr lang="en-US" sz="2800" dirty="0" err="1" smtClean="0">
                <a:latin typeface="Times New Roman" pitchFamily="18" charset="0"/>
                <a:cs typeface="Times New Roman" pitchFamily="18" charset="0"/>
              </a:rPr>
              <a:t>ngoại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hình</a:t>
            </a:r>
            <a:r>
              <a:rPr lang="en-US" sz="2800" dirty="0" smtClean="0">
                <a:latin typeface="Times New Roman" pitchFamily="18" charset="0"/>
                <a:cs typeface="Times New Roman" pitchFamily="18" charset="0"/>
              </a:rPr>
              <a:t>: </a:t>
            </a:r>
          </a:p>
          <a:p>
            <a:pPr marL="285750" indent="-285750">
              <a:buFont typeface="Arial" charset="0"/>
              <a:buChar char="•"/>
            </a:pPr>
            <a:r>
              <a:rPr lang="en-US" sz="2800" dirty="0" err="1" smtClean="0">
                <a:latin typeface="Times New Roman" pitchFamily="18" charset="0"/>
                <a:cs typeface="Times New Roman" pitchFamily="18" charset="0"/>
              </a:rPr>
              <a:t>Tả</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tính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cách</a:t>
            </a:r>
            <a:r>
              <a:rPr lang="en-US" sz="2800" dirty="0" smtClean="0">
                <a:latin typeface="Times New Roman" pitchFamily="18" charset="0"/>
                <a:cs typeface="Times New Roman" pitchFamily="18" charset="0"/>
              </a:rPr>
              <a:t>: </a:t>
            </a:r>
          </a:p>
          <a:p>
            <a:r>
              <a:rPr lang="en-US" sz="2800" b="1" dirty="0">
                <a:latin typeface="+mj-lt"/>
              </a:rPr>
              <a:t>c</a:t>
            </a:r>
            <a:r>
              <a:rPr lang="vi-VN" sz="2800" b="1" dirty="0" smtClean="0">
                <a:latin typeface="+mj-lt"/>
              </a:rPr>
              <a:t>. </a:t>
            </a:r>
            <a:r>
              <a:rPr lang="en-US" sz="2800" b="1" dirty="0" err="1" smtClean="0">
                <a:latin typeface="Times New Roman" pitchFamily="18" charset="0"/>
                <a:cs typeface="Times New Roman" pitchFamily="18" charset="0"/>
              </a:rPr>
              <a:t>Câu</a:t>
            </a:r>
            <a:r>
              <a:rPr lang="en-US" sz="2800" b="1" dirty="0" smtClean="0">
                <a:latin typeface="Times New Roman" pitchFamily="18" charset="0"/>
                <a:cs typeface="Times New Roman" pitchFamily="18" charset="0"/>
              </a:rPr>
              <a:t> k</a:t>
            </a:r>
            <a:r>
              <a:rPr lang="vi-VN" sz="2800" b="1" dirty="0" smtClean="0">
                <a:latin typeface="+mj-lt"/>
              </a:rPr>
              <a:t>ết </a:t>
            </a:r>
            <a:r>
              <a:rPr lang="en-US" sz="2800" b="1" dirty="0" err="1" smtClean="0">
                <a:latin typeface="Times New Roman" pitchFamily="18" charset="0"/>
                <a:cs typeface="Times New Roman" pitchFamily="18" charset="0"/>
              </a:rPr>
              <a:t>đoạn</a:t>
            </a:r>
            <a:r>
              <a:rPr lang="vi-VN" sz="2800" b="1" dirty="0" smtClean="0">
                <a:latin typeface="Times New Roman" pitchFamily="18" charset="0"/>
                <a:cs typeface="Times New Roman" pitchFamily="18" charset="0"/>
              </a:rPr>
              <a:t>:</a:t>
            </a:r>
            <a:endParaRPr lang="vi-VN" sz="2800" dirty="0">
              <a:latin typeface="Times New Roman" pitchFamily="18" charset="0"/>
              <a:cs typeface="Times New Roman" pitchFamily="18" charset="0"/>
            </a:endParaRPr>
          </a:p>
          <a:p>
            <a:r>
              <a:rPr lang="vi-VN" sz="2800" dirty="0">
                <a:latin typeface="+mj-lt"/>
              </a:rPr>
              <a:t>* Cảm nghĩ của em </a:t>
            </a:r>
            <a:r>
              <a:rPr lang="en-US" sz="2800" dirty="0">
                <a:latin typeface="Times New Roman" pitchFamily="18" charset="0"/>
                <a:cs typeface="Times New Roman" pitchFamily="18" charset="0"/>
              </a:rPr>
              <a:t>đ</a:t>
            </a:r>
            <a:r>
              <a:rPr lang="vi-VN" sz="2800" dirty="0" smtClean="0">
                <a:latin typeface="Times New Roman" pitchFamily="18" charset="0"/>
                <a:cs typeface="Times New Roman" pitchFamily="18" charset="0"/>
              </a:rPr>
              <a:t>ối </a:t>
            </a:r>
            <a:r>
              <a:rPr lang="vi-VN" sz="2800" dirty="0">
                <a:latin typeface="Times New Roman" pitchFamily="18" charset="0"/>
                <a:cs typeface="Times New Roman" pitchFamily="18" charset="0"/>
              </a:rPr>
              <a:t>với nhân vật </a:t>
            </a:r>
            <a:r>
              <a:rPr lang="en-US" sz="2800" dirty="0" err="1" smtClean="0">
                <a:latin typeface="Times New Roman" pitchFamily="18" charset="0"/>
                <a:cs typeface="Times New Roman" pitchFamily="18" charset="0"/>
              </a:rPr>
              <a:t>đó</a:t>
            </a:r>
            <a:r>
              <a:rPr lang="vi-VN" sz="2800" dirty="0" smtClean="0">
                <a:latin typeface="Times New Roman" pitchFamily="18" charset="0"/>
                <a:cs typeface="Times New Roman" pitchFamily="18" charset="0"/>
              </a:rPr>
              <a:t>:</a:t>
            </a:r>
            <a:endParaRPr lang="vi-VN" sz="2800" dirty="0">
              <a:latin typeface="Times New Roman" pitchFamily="18" charset="0"/>
              <a:cs typeface="Times New Roman" pitchFamily="18" charset="0"/>
            </a:endParaRPr>
          </a:p>
          <a:p>
            <a:pPr marL="285750" indent="-285750">
              <a:buFontTx/>
              <a:buChar char="-"/>
            </a:pPr>
            <a:r>
              <a:rPr lang="vi-VN" sz="2800" dirty="0" smtClean="0">
                <a:latin typeface="+mj-lt"/>
              </a:rPr>
              <a:t>Yêu </a:t>
            </a:r>
            <a:r>
              <a:rPr lang="vi-VN" sz="2800" dirty="0">
                <a:latin typeface="+mj-lt"/>
              </a:rPr>
              <a:t>mến và khâm phục </a:t>
            </a:r>
            <a:r>
              <a:rPr lang="en-US" sz="2800" dirty="0" smtClean="0">
                <a:latin typeface="+mj-lt"/>
              </a:rPr>
              <a:t>…</a:t>
            </a:r>
          </a:p>
        </p:txBody>
      </p:sp>
      <p:sp>
        <p:nvSpPr>
          <p:cNvPr id="3" name="TextBox 2"/>
          <p:cNvSpPr txBox="1"/>
          <p:nvPr/>
        </p:nvSpPr>
        <p:spPr>
          <a:xfrm>
            <a:off x="1219200" y="469612"/>
            <a:ext cx="6096000" cy="584775"/>
          </a:xfrm>
          <a:prstGeom prst="rect">
            <a:avLst/>
          </a:prstGeom>
          <a:noFill/>
        </p:spPr>
        <p:txBody>
          <a:bodyPr wrap="square" rtlCol="0">
            <a:spAutoFit/>
          </a:bodyPr>
          <a:lstStyle/>
          <a:p>
            <a:pPr algn="ctr"/>
            <a:r>
              <a:rPr lang="en-US" sz="3200" dirty="0" err="1" smtClean="0">
                <a:solidFill>
                  <a:srgbClr val="FF0000"/>
                </a:solidFill>
                <a:latin typeface="Times New Roman" pitchFamily="18" charset="0"/>
                <a:cs typeface="Times New Roman" pitchFamily="18" charset="0"/>
              </a:rPr>
              <a:t>Dàn</a:t>
            </a:r>
            <a:r>
              <a:rPr lang="en-US" sz="3200" dirty="0" smtClean="0">
                <a:solidFill>
                  <a:srgbClr val="FF0000"/>
                </a:solidFill>
                <a:latin typeface="Times New Roman" pitchFamily="18" charset="0"/>
                <a:cs typeface="Times New Roman" pitchFamily="18" charset="0"/>
              </a:rPr>
              <a:t> ý </a:t>
            </a:r>
            <a:r>
              <a:rPr lang="en-US" sz="3200" dirty="0" err="1" smtClean="0">
                <a:solidFill>
                  <a:srgbClr val="FF0000"/>
                </a:solidFill>
                <a:latin typeface="Times New Roman" pitchFamily="18" charset="0"/>
                <a:cs typeface="Times New Roman" pitchFamily="18" charset="0"/>
              </a:rPr>
              <a:t>đoạn</a:t>
            </a:r>
            <a:endParaRPr lang="en-US" sz="32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75907545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8&quot; unique_id=&quot;77651&quot;&gt;&lt;/object&gt;&lt;object type=&quot;2&quot; unique_id=&quot;77652&quot;&gt;&lt;object type=&quot;3&quot; unique_id=&quot;77653&quot;&gt;&lt;property id=&quot;20148&quot; value=&quot;5&quot;/&gt;&lt;property id=&quot;20300&quot; value=&quot;Slide 1&quot;/&gt;&lt;property id=&quot;20307&quot; value=&quot;257&quot;/&gt;&lt;/object&gt;&lt;object type=&quot;3&quot; unique_id=&quot;77654&quot;&gt;&lt;property id=&quot;20148&quot; value=&quot;5&quot;/&gt;&lt;property id=&quot;20300&quot; value=&quot;Slide 2&quot;/&gt;&lt;property id=&quot;20307&quot; value=&quot;256&quot;/&gt;&lt;/object&gt;&lt;object type=&quot;3&quot; unique_id=&quot;77655&quot;&gt;&lt;property id=&quot;20148&quot; value=&quot;5&quot;/&gt;&lt;property id=&quot;20300&quot; value=&quot;Slide 3&quot;/&gt;&lt;property id=&quot;20307&quot; value=&quot;258&quot;/&gt;&lt;/object&gt;&lt;object type=&quot;3&quot; unique_id=&quot;77707&quot;&gt;&lt;property id=&quot;20148&quot; value=&quot;5&quot;/&gt;&lt;property id=&quot;20300&quot; value=&quot;Slide 13&quot;/&gt;&lt;property id=&quot;20307&quot; value=&quot;261&quot;/&gt;&lt;/object&gt;&lt;object type=&quot;3&quot; unique_id=&quot;77740&quot;&gt;&lt;property id=&quot;20148&quot; value=&quot;5&quot;/&gt;&lt;property id=&quot;20300&quot; value=&quot;Slide 15&quot;/&gt;&lt;property id=&quot;20307&quot; value=&quot;263&quot;/&gt;&lt;/object&gt;&lt;object type=&quot;3&quot; unique_id=&quot;77851&quot;&gt;&lt;property id=&quot;20148&quot; value=&quot;5&quot;/&gt;&lt;property id=&quot;20300&quot; value=&quot;Slide 12&quot;/&gt;&lt;property id=&quot;20307&quot; value=&quot;266&quot;/&gt;&lt;/object&gt;&lt;object type=&quot;3&quot; unique_id=&quot;77976&quot;&gt;&lt;property id=&quot;20148&quot; value=&quot;5&quot;/&gt;&lt;property id=&quot;20300&quot; value=&quot;Slide 6&quot;/&gt;&lt;property id=&quot;20307&quot; value=&quot;269&quot;/&gt;&lt;/object&gt;&lt;object type=&quot;3&quot; unique_id=&quot;77977&quot;&gt;&lt;property id=&quot;20148&quot; value=&quot;5&quot;/&gt;&lt;property id=&quot;20300&quot; value=&quot;Slide 11&quot;/&gt;&lt;property id=&quot;20307&quot; value=&quot;268&quot;/&gt;&lt;/object&gt;&lt;object type=&quot;3&quot; unique_id=&quot;78026&quot;&gt;&lt;property id=&quot;20148&quot; value=&quot;5&quot;/&gt;&lt;property id=&quot;20300&quot; value=&quot;Slide 10&quot;/&gt;&lt;property id=&quot;20307&quot; value=&quot;270&quot;/&gt;&lt;/object&gt;&lt;object type=&quot;3&quot; unique_id=&quot;78095&quot;&gt;&lt;property id=&quot;20148&quot; value=&quot;5&quot;/&gt;&lt;property id=&quot;20300&quot; value=&quot;Slide 7&quot;/&gt;&lt;property id=&quot;20307&quot; value=&quot;271&quot;/&gt;&lt;/object&gt;&lt;object type=&quot;3&quot; unique_id=&quot;78240&quot;&gt;&lt;property id=&quot;20148&quot; value=&quot;5&quot;/&gt;&lt;property id=&quot;20300&quot; value=&quot;Slide 8&quot;/&gt;&lt;property id=&quot;20307&quot; value=&quot;273&quot;/&gt;&lt;/object&gt;&lt;object type=&quot;3&quot; unique_id=&quot;78241&quot;&gt;&lt;property id=&quot;20148&quot; value=&quot;5&quot;/&gt;&lt;property id=&quot;20300&quot; value=&quot;Slide 9&quot;/&gt;&lt;property id=&quot;20307&quot; value=&quot;272&quot;/&gt;&lt;/object&gt;&lt;object type=&quot;3&quot; unique_id=&quot;78242&quot;&gt;&lt;property id=&quot;20148&quot; value=&quot;5&quot;/&gt;&lt;property id=&quot;20300&quot; value=&quot;Slide 4&quot;/&gt;&lt;property id=&quot;20307&quot; value=&quot;274&quot;/&gt;&lt;/object&gt;&lt;object type=&quot;3&quot; unique_id=&quot;78339&quot;&gt;&lt;property id=&quot;20148&quot; value=&quot;5&quot;/&gt;&lt;property id=&quot;20300&quot; value=&quot;Slide 5&quot;/&gt;&lt;property id=&quot;20307&quot; value=&quot;275&quot;/&gt;&lt;/object&gt;&lt;object type=&quot;3&quot; unique_id=&quot;78391&quot;&gt;&lt;property id=&quot;20148&quot; value=&quot;5&quot;/&gt;&lt;property id=&quot;20300&quot; value=&quot;Slide 14&quot;/&gt;&lt;property id=&quot;20307&quot; value=&quot;276&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TotalTime>
  <Words>788</Words>
  <Application>Microsoft Office PowerPoint</Application>
  <PresentationFormat>On-screen Show (4:3)</PresentationFormat>
  <Paragraphs>46</Paragraphs>
  <Slides>15</Slides>
  <Notes>0</Notes>
  <HiddenSlides>0</HiddenSlides>
  <MMClips>1</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MTC</dc:creator>
  <cp:lastModifiedBy>MTC</cp:lastModifiedBy>
  <cp:revision>30</cp:revision>
  <dcterms:created xsi:type="dcterms:W3CDTF">2021-03-02T07:53:43Z</dcterms:created>
  <dcterms:modified xsi:type="dcterms:W3CDTF">2021-03-10T09:41:02Z</dcterms:modified>
</cp:coreProperties>
</file>