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58" r:id="rId3"/>
    <p:sldId id="261" r:id="rId4"/>
    <p:sldId id="259" r:id="rId5"/>
    <p:sldId id="260" r:id="rId6"/>
    <p:sldId id="264" r:id="rId7"/>
    <p:sldId id="265" r:id="rId8"/>
    <p:sldId id="266" r:id="rId9"/>
    <p:sldId id="263" r:id="rId10"/>
    <p:sldId id="267" r:id="rId11"/>
    <p:sldId id="262" r:id="rId12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19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5D8C-08D2-476F-BDD6-27DD11E0F978}" type="datetimeFigureOut">
              <a:rPr lang="en-US" smtClean="0"/>
              <a:t>12/20/2018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11F63-373D-4CAC-9F5F-8EA415136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492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5D8C-08D2-476F-BDD6-27DD11E0F978}" type="datetimeFigureOut">
              <a:rPr lang="en-US" smtClean="0"/>
              <a:t>12/20/2018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11F63-373D-4CAC-9F5F-8EA415136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1086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5D8C-08D2-476F-BDD6-27DD11E0F978}" type="datetimeFigureOut">
              <a:rPr lang="en-US" smtClean="0"/>
              <a:t>12/20/2018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11F63-373D-4CAC-9F5F-8EA415136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545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5D8C-08D2-476F-BDD6-27DD11E0F978}" type="datetimeFigureOut">
              <a:rPr lang="en-US" smtClean="0"/>
              <a:t>12/20/2018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11F63-373D-4CAC-9F5F-8EA415136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332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5D8C-08D2-476F-BDD6-27DD11E0F978}" type="datetimeFigureOut">
              <a:rPr lang="en-US" smtClean="0"/>
              <a:t>12/20/2018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11F63-373D-4CAC-9F5F-8EA415136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066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5D8C-08D2-476F-BDD6-27DD11E0F978}" type="datetimeFigureOut">
              <a:rPr lang="en-US" smtClean="0"/>
              <a:t>12/20/2018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11F63-373D-4CAC-9F5F-8EA415136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171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5D8C-08D2-476F-BDD6-27DD11E0F978}" type="datetimeFigureOut">
              <a:rPr lang="en-US" smtClean="0"/>
              <a:t>12/20/2018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11F63-373D-4CAC-9F5F-8EA415136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40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5D8C-08D2-476F-BDD6-27DD11E0F978}" type="datetimeFigureOut">
              <a:rPr lang="en-US" smtClean="0"/>
              <a:t>12/20/2018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11F63-373D-4CAC-9F5F-8EA415136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157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5D8C-08D2-476F-BDD6-27DD11E0F978}" type="datetimeFigureOut">
              <a:rPr lang="en-US" smtClean="0"/>
              <a:t>12/20/2018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11F63-373D-4CAC-9F5F-8EA415136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900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5D8C-08D2-476F-BDD6-27DD11E0F978}" type="datetimeFigureOut">
              <a:rPr lang="en-US" smtClean="0"/>
              <a:t>12/20/2018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11F63-373D-4CAC-9F5F-8EA415136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690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5D8C-08D2-476F-BDD6-27DD11E0F978}" type="datetimeFigureOut">
              <a:rPr lang="en-US" smtClean="0"/>
              <a:t>12/20/2018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11F63-373D-4CAC-9F5F-8EA415136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980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295D8C-08D2-476F-BDD6-27DD11E0F978}" type="datetimeFigureOut">
              <a:rPr lang="en-US" smtClean="0"/>
              <a:t>12/20/2018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A11F63-373D-4CAC-9F5F-8EA415136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242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3" Type="http://schemas.openxmlformats.org/officeDocument/2006/relationships/image" Target="../media/image2.gif"/><Relationship Id="rId7" Type="http://schemas.openxmlformats.org/officeDocument/2006/relationships/image" Target="../media/image6.gi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gif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5" name="Picture 8" descr="J009917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0"/>
            <a:ext cx="3124200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9" descr="J009917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0"/>
            <a:ext cx="3657600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5" name="Text Box 19"/>
          <p:cNvSpPr txBox="1">
            <a:spLocks noChangeArrowheads="1"/>
          </p:cNvSpPr>
          <p:nvPr/>
        </p:nvSpPr>
        <p:spPr bwMode="auto">
          <a:xfrm>
            <a:off x="1371600" y="304800"/>
            <a:ext cx="67818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000099"/>
                </a:solidFill>
                <a:latin typeface="Times New Roman" pitchFamily="18" charset="0"/>
              </a:rPr>
              <a:t>PHÒNG GIÁO DỤC VÀ ĐÀO TẠO QUẬN LONG BIÊN 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000099"/>
                </a:solidFill>
                <a:latin typeface="Times New Roman" pitchFamily="18" charset="0"/>
              </a:rPr>
              <a:t>TRƯỜNG TIỂU HỌC ÁI MỘ B</a:t>
            </a:r>
          </a:p>
        </p:txBody>
      </p:sp>
      <p:sp>
        <p:nvSpPr>
          <p:cNvPr id="106518" name="Text Box 22"/>
          <p:cNvSpPr txBox="1">
            <a:spLocks noChangeArrowheads="1"/>
          </p:cNvSpPr>
          <p:nvPr/>
        </p:nvSpPr>
        <p:spPr bwMode="auto">
          <a:xfrm>
            <a:off x="966355" y="3352800"/>
            <a:ext cx="71628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000099"/>
                </a:solidFill>
                <a:latin typeface="Times New Roman" pitchFamily="18" charset="0"/>
              </a:rPr>
              <a:t>TIẾNG VIỆT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000099"/>
                </a:solidFill>
                <a:latin typeface="Times New Roman" pitchFamily="18" charset="0"/>
              </a:rPr>
              <a:t>ÔN TẬP : </a:t>
            </a:r>
            <a:r>
              <a:rPr lang="en-US" altLang="en-US" sz="2400" b="1">
                <a:solidFill>
                  <a:srgbClr val="000099"/>
                </a:solidFill>
                <a:latin typeface="Times New Roman" pitchFamily="18" charset="0"/>
              </a:rPr>
              <a:t>TIẾT </a:t>
            </a:r>
            <a:r>
              <a:rPr lang="en-US" altLang="en-US" sz="2400" b="1" smtClean="0">
                <a:solidFill>
                  <a:srgbClr val="000099"/>
                </a:solidFill>
                <a:latin typeface="Times New Roman" pitchFamily="18" charset="0"/>
              </a:rPr>
              <a:t>6</a:t>
            </a:r>
            <a:endParaRPr lang="en-US" altLang="en-US" sz="2400" b="1" dirty="0">
              <a:solidFill>
                <a:srgbClr val="000099"/>
              </a:solidFill>
              <a:latin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69091" y="1295400"/>
            <a:ext cx="798681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kern="10" dirty="0" err="1">
                <a:ln w="9525">
                  <a:solidFill>
                    <a:srgbClr val="6600CC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Chào</a:t>
            </a:r>
            <a:r>
              <a:rPr lang="en-US" sz="4800" kern="10" dirty="0">
                <a:ln w="9525">
                  <a:solidFill>
                    <a:srgbClr val="6600CC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4800" kern="10" dirty="0" err="1">
                <a:ln w="9525">
                  <a:solidFill>
                    <a:srgbClr val="6600CC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mừng</a:t>
            </a:r>
            <a:r>
              <a:rPr lang="en-US" sz="4800" kern="10" dirty="0">
                <a:ln w="9525">
                  <a:solidFill>
                    <a:srgbClr val="6600CC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4800" kern="10" dirty="0" err="1">
                <a:ln w="9525">
                  <a:solidFill>
                    <a:srgbClr val="6600CC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quý</a:t>
            </a:r>
            <a:r>
              <a:rPr lang="en-US" sz="4800" kern="10" dirty="0">
                <a:ln w="9525">
                  <a:solidFill>
                    <a:srgbClr val="6600CC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4800" kern="10" dirty="0" err="1">
                <a:ln w="9525">
                  <a:solidFill>
                    <a:srgbClr val="6600CC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thầy</a:t>
            </a:r>
            <a:r>
              <a:rPr lang="en-US" sz="4800" kern="10" dirty="0">
                <a:ln w="9525">
                  <a:solidFill>
                    <a:srgbClr val="6600CC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4800" kern="10" dirty="0" err="1" smtClean="0">
                <a:ln w="9525">
                  <a:solidFill>
                    <a:srgbClr val="6600CC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cô</a:t>
            </a:r>
            <a:r>
              <a:rPr lang="en-US" sz="4800" kern="10" dirty="0" smtClean="0">
                <a:ln w="9525">
                  <a:solidFill>
                    <a:srgbClr val="6600CC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4800" kern="10" dirty="0" err="1" smtClean="0">
                <a:ln w="9525">
                  <a:solidFill>
                    <a:srgbClr val="6600CC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giáo</a:t>
            </a:r>
            <a:r>
              <a:rPr lang="en-US" sz="4800" kern="10" dirty="0" smtClean="0">
                <a:ln w="9525">
                  <a:solidFill>
                    <a:srgbClr val="6600CC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endParaRPr lang="en-US" sz="4800" kern="10" dirty="0">
              <a:ln w="9525">
                <a:solidFill>
                  <a:srgbClr val="6600CC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algn="ctr"/>
            <a:r>
              <a:rPr lang="en-US" sz="4800" kern="10" dirty="0" err="1">
                <a:ln w="9525">
                  <a:solidFill>
                    <a:srgbClr val="6600CC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về</a:t>
            </a:r>
            <a:r>
              <a:rPr lang="en-US" sz="4800" kern="10" dirty="0">
                <a:ln w="9525">
                  <a:solidFill>
                    <a:srgbClr val="6600CC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4800" kern="10" dirty="0" err="1">
                <a:ln w="9525">
                  <a:solidFill>
                    <a:srgbClr val="6600CC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dự</a:t>
            </a:r>
            <a:r>
              <a:rPr lang="en-US" sz="4800" kern="10" dirty="0">
                <a:ln w="9525">
                  <a:solidFill>
                    <a:srgbClr val="6600CC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4800" kern="10" dirty="0" err="1">
                <a:ln w="9525">
                  <a:solidFill>
                    <a:srgbClr val="6600CC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giờ</a:t>
            </a:r>
            <a:endParaRPr lang="en-US" sz="4800" dirty="0"/>
          </a:p>
        </p:txBody>
      </p:sp>
      <p:pic>
        <p:nvPicPr>
          <p:cNvPr id="8" name="Picture 4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30480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5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9812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6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11430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8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6764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9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51816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0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51816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3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0292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4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4572000"/>
            <a:ext cx="141922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15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096000" y="4724400"/>
            <a:ext cx="141922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16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4325" y="6172200"/>
            <a:ext cx="685800" cy="41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17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8125" y="5761038"/>
            <a:ext cx="1066800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18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8125" y="6173788"/>
            <a:ext cx="685800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19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6096000"/>
            <a:ext cx="685800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26" descr="22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5486400"/>
            <a:ext cx="15240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27" descr="22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50292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29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30" descr="22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0292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31" descr="22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8006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Picture 32" descr="22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292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33" descr="22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6096000"/>
            <a:ext cx="152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34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35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36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5181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Picture 37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0743" y="53340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Picture 38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" name="Picture 39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52578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" name="Picture 40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53340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" name="Picture 42"/>
          <p:cNvPicPr>
            <a:picLocks noChangeAspect="1" noChangeArrowheads="1" noCrop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05517">
            <a:off x="7391400" y="43434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" name="Picture 43"/>
          <p:cNvPicPr>
            <a:picLocks noChangeAspect="1" noChangeArrowheads="1" noCrop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470357">
            <a:off x="762001" y="44196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" name="Picture 45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622935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" name="Picture 48"/>
          <p:cNvPicPr>
            <a:picLocks noChangeAspect="1" noChangeArrowheads="1" noCrop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796223">
            <a:off x="1947863" y="4605337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" name="Picture 49"/>
          <p:cNvPicPr>
            <a:picLocks noChangeAspect="1" noChangeArrowheads="1" noCrop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8682075">
            <a:off x="6629400" y="34290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" name="Picture 50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3340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2" name="Picture 51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553200" y="54864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" name="Picture 52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56769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" name="Picture 54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55626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" name="Picture 56" descr="22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943" y="50292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" name="Picture 57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200400" y="54864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7" name="Picture 58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239943" y="49530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" name="Picture 59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096000" y="54864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" name="Picture 60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0" name="Picture 65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5791200"/>
            <a:ext cx="685800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" name="Picture 66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" name="Picture 67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9925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3" name="Picture 68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32766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4" name="Picture 74" descr="22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1143" y="5791200"/>
            <a:ext cx="152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5" name="Picture 75"/>
          <p:cNvPicPr>
            <a:picLocks noChangeAspect="1" noChangeArrowheads="1" noCrop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695130">
            <a:off x="4038600" y="41148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6" name="Picture 76"/>
          <p:cNvPicPr>
            <a:picLocks noChangeAspect="1" noChangeArrowheads="1" noCrop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819223">
            <a:off x="1" y="50292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7" name="Picture 77"/>
          <p:cNvPicPr>
            <a:picLocks noChangeAspect="1" noChangeArrowheads="1" noCrop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8682075">
            <a:off x="5257800" y="44958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8" name="Picture 78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43434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9" name="Picture 79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42672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0" name="Picture 80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48768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" name="Picture 81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52578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" name="Picture 82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410200"/>
            <a:ext cx="3048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3" name="Picture 83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54102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" name="Picture 84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44958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5" name="Picture 85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4400" y="51054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6" name="Picture 86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50292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7" name="Picture 87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53340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8" name="Picture 88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4800600"/>
            <a:ext cx="3048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9" name="Picture 89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50292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0" name="Picture 90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4648200"/>
            <a:ext cx="3048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" name="Picture 91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41148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2" name="Picture 92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4800600"/>
            <a:ext cx="3048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" name="Picture 93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45720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4" name="Picture 94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4876800"/>
            <a:ext cx="3048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5" name="Picture 96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5486400"/>
            <a:ext cx="3048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6" name="Picture 97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11430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7" name="Picture 98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18288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8" name="Picture 99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2286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" name="WordArt 101"/>
          <p:cNvSpPr>
            <a:spLocks noChangeArrowheads="1" noChangeShapeType="1" noTextEdit="1"/>
          </p:cNvSpPr>
          <p:nvPr/>
        </p:nvSpPr>
        <p:spPr bwMode="auto">
          <a:xfrm>
            <a:off x="485775" y="2857500"/>
            <a:ext cx="8362950" cy="12954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endParaRPr lang="en-US" sz="4000" kern="10" dirty="0">
              <a:ln w="9525">
                <a:solidFill>
                  <a:srgbClr val="6600CC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596438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065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065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065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51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hiều biên giớ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782782"/>
            <a:ext cx="6971679" cy="472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9182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5" descr="FLOWERS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1450" y="4800600"/>
            <a:ext cx="1104900" cy="157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WordArt 7"/>
          <p:cNvSpPr>
            <a:spLocks noChangeArrowheads="1" noChangeShapeType="1" noTextEdit="1"/>
          </p:cNvSpPr>
          <p:nvPr/>
        </p:nvSpPr>
        <p:spPr bwMode="auto">
          <a:xfrm>
            <a:off x="1752600" y="1219200"/>
            <a:ext cx="5867400" cy="1447800"/>
          </a:xfrm>
          <a:prstGeom prst="rect">
            <a:avLst/>
          </a:prstGeom>
        </p:spPr>
        <p:txBody>
          <a:bodyPr wrap="none" fromWordArt="1">
            <a:prstTxWarp prst="textInflate">
              <a:avLst>
                <a:gd name="adj" fmla="val 13634"/>
              </a:avLst>
            </a:prstTxWarp>
          </a:bodyPr>
          <a:lstStyle/>
          <a:p>
            <a:r>
              <a:rPr lang="vi-VN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Chân thành cảm ơn</a:t>
            </a:r>
            <a:endParaRPr lang="en-US" sz="36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6148" name="WordArt 8"/>
          <p:cNvSpPr>
            <a:spLocks noChangeArrowheads="1" noChangeShapeType="1" noTextEdit="1"/>
          </p:cNvSpPr>
          <p:nvPr/>
        </p:nvSpPr>
        <p:spPr bwMode="auto">
          <a:xfrm>
            <a:off x="914400" y="3048000"/>
            <a:ext cx="7315200" cy="15954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Các thày cô giáo và các em học sinh</a:t>
            </a:r>
          </a:p>
        </p:txBody>
      </p:sp>
      <p:pic>
        <p:nvPicPr>
          <p:cNvPr id="6149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352800" y="39624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6324600" y="6096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1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990600" y="7620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2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1066800" y="51054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3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6172200" y="22098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4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21336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5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6781800" y="35814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6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38100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7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581400" y="6096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8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810000" y="51816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61236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"/>
          <p:cNvSpPr txBox="1">
            <a:spLocks noChangeArrowheads="1"/>
          </p:cNvSpPr>
          <p:nvPr/>
        </p:nvSpPr>
        <p:spPr bwMode="auto">
          <a:xfrm>
            <a:off x="685800" y="1219200"/>
            <a:ext cx="8305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2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32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2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2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32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lòng</a:t>
            </a:r>
            <a:endParaRPr lang="en-US" sz="3200" b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84" name="Picture 5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225" y="231775"/>
            <a:ext cx="841375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Text Box 4"/>
          <p:cNvSpPr txBox="1">
            <a:spLocks noChangeArrowheads="1"/>
          </p:cNvSpPr>
          <p:nvPr/>
        </p:nvSpPr>
        <p:spPr bwMode="auto">
          <a:xfrm>
            <a:off x="685800" y="2438400"/>
            <a:ext cx="8305800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2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32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2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2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hangingPunct="1">
              <a:spcBef>
                <a:spcPct val="50000"/>
              </a:spcBef>
            </a:pPr>
            <a:endParaRPr lang="en-US" sz="3200" b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endParaRPr lang="en-US" sz="3200" b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5838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hiều biên giớ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782782"/>
            <a:ext cx="6971679" cy="472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7552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4"/>
          <p:cNvSpPr>
            <a:spLocks noGrp="1" noChangeArrowheads="1"/>
          </p:cNvSpPr>
          <p:nvPr>
            <p:ph type="body" idx="1"/>
          </p:nvPr>
        </p:nvSpPr>
        <p:spPr>
          <a:xfrm>
            <a:off x="1219200" y="1524000"/>
            <a:ext cx="3276600" cy="6096000"/>
          </a:xfrm>
          <a:noFill/>
        </p:spPr>
        <p:txBody>
          <a:bodyPr>
            <a:normAutofit fontScale="25000" lnSpcReduction="20000"/>
          </a:bodyPr>
          <a:lstStyle/>
          <a:p>
            <a:pPr marL="0" indent="0" fontAlgn="base">
              <a:lnSpc>
                <a:spcPct val="120000"/>
              </a:lnSpc>
              <a:buNone/>
            </a:pPr>
            <a:r>
              <a:rPr lang="en-US" sz="9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vi-VN" sz="9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hiều </a:t>
            </a:r>
            <a:r>
              <a:rPr lang="vi-VN" sz="9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biên giới em ơi</a:t>
            </a:r>
            <a:r>
              <a:rPr lang="vi-VN" sz="9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endParaRPr lang="vi-VN" sz="9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fontAlgn="base">
              <a:lnSpc>
                <a:spcPct val="120000"/>
              </a:lnSpc>
              <a:buNone/>
            </a:pPr>
            <a:r>
              <a:rPr lang="vi-VN" sz="9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 nơi nào cao </a:t>
            </a:r>
            <a:r>
              <a:rPr lang="vi-VN" sz="9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endParaRPr lang="vi-VN" sz="9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fontAlgn="base">
              <a:lnSpc>
                <a:spcPct val="120000"/>
              </a:lnSpc>
              <a:buNone/>
            </a:pPr>
            <a:r>
              <a:rPr lang="vi-VN" sz="9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Như đầu sông đầu suối</a:t>
            </a:r>
            <a:br>
              <a:rPr lang="vi-VN" sz="9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sz="9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Như </a:t>
            </a:r>
            <a:r>
              <a:rPr lang="vi-VN" sz="9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đầu mây đầu gió</a:t>
            </a:r>
            <a:br>
              <a:rPr lang="vi-VN" sz="9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sz="9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Như </a:t>
            </a:r>
            <a:r>
              <a:rPr lang="vi-VN" sz="9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quê ta - ngọn núi</a:t>
            </a:r>
            <a:br>
              <a:rPr lang="vi-VN" sz="9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sz="9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Như </a:t>
            </a:r>
            <a:r>
              <a:rPr lang="vi-VN" sz="9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đất trời biên cương</a:t>
            </a:r>
            <a:r>
              <a:rPr lang="vi-VN" sz="9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9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fontAlgn="base">
              <a:lnSpc>
                <a:spcPct val="120000"/>
              </a:lnSpc>
              <a:buNone/>
            </a:pPr>
            <a:r>
              <a:rPr lang="vi-VN" sz="9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sz="9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sz="9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Chiều biên giới em ơi!</a:t>
            </a:r>
            <a:br>
              <a:rPr lang="vi-VN" sz="9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sz="9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 nơi nào đẹp hơn</a:t>
            </a:r>
            <a:br>
              <a:rPr lang="vi-VN" sz="9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sz="9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Khi mùa đào hoa nở</a:t>
            </a:r>
            <a:br>
              <a:rPr lang="vi-VN" sz="9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sz="9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Khi mùa sở ra cây</a:t>
            </a:r>
            <a:br>
              <a:rPr lang="vi-VN" sz="9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sz="9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Lúa lượn bậc thang mây</a:t>
            </a:r>
            <a:br>
              <a:rPr lang="vi-VN" sz="9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sz="9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Mùa toả ngát hương bay.</a:t>
            </a:r>
            <a:br>
              <a:rPr lang="vi-VN" sz="9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sz="9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sz="9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9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150000"/>
              </a:lnSpc>
              <a:buFontTx/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        </a:t>
            </a:r>
          </a:p>
          <a:p>
            <a:pPr algn="just" eaLnBrk="1" hangingPunct="1">
              <a:lnSpc>
                <a:spcPct val="150000"/>
              </a:lnSpc>
              <a:spcBef>
                <a:spcPct val="50000"/>
              </a:spcBef>
              <a:buFontTx/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</a:t>
            </a:r>
          </a:p>
        </p:txBody>
      </p:sp>
      <p:pic>
        <p:nvPicPr>
          <p:cNvPr id="4099" name="Picture 5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152" y="91930"/>
            <a:ext cx="841375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876800" y="1524000"/>
            <a:ext cx="40386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vi-VN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Chiều biên giới em ơi!</a:t>
            </a:r>
            <a:br>
              <a:rPr lang="vi-VN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Rừng chăng dây điện sáng</a:t>
            </a:r>
            <a:br>
              <a:rPr lang="vi-VN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Ta nghe tiếng máy gọi</a:t>
            </a:r>
            <a:br>
              <a:rPr lang="vi-VN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Như nghe tiếng cuộc đời</a:t>
            </a:r>
            <a:br>
              <a:rPr lang="vi-VN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Lòng ta thầm mê say</a:t>
            </a:r>
            <a:br>
              <a:rPr lang="vi-VN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Trên nông trường lộng gió</a:t>
            </a:r>
            <a:br>
              <a:rPr lang="vi-VN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Rộng như trời mênh mông.</a:t>
            </a:r>
            <a:endParaRPr lang="en-US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base"/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LÒ NGÂN SỦN</a:t>
            </a:r>
            <a:r>
              <a:rPr lang="vi-VN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vi-VN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62200" y="509442"/>
            <a:ext cx="45339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biên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giới</a:t>
            </a:r>
            <a:endParaRPr lang="en-US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8562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762000" y="1224439"/>
            <a:ext cx="7994073" cy="41857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a.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Tìm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trong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bài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thơ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từ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đồng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nghĩa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với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từ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</a:rPr>
              <a:t>“</a:t>
            </a:r>
            <a:r>
              <a:rPr lang="en-US" sz="2800" b="1" i="1" dirty="0" err="1" smtClean="0">
                <a:solidFill>
                  <a:srgbClr val="002060"/>
                </a:solidFill>
                <a:latin typeface="Times New Roman" pitchFamily="18" charset="0"/>
              </a:rPr>
              <a:t>biên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Times New Roman" pitchFamily="18" charset="0"/>
              </a:rPr>
              <a:t>cương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</a:rPr>
              <a:t>” </a:t>
            </a:r>
          </a:p>
          <a:p>
            <a:pPr algn="just" eaLnBrk="1" hangingPunct="1">
              <a:spcBef>
                <a:spcPct val="50000"/>
              </a:spcBef>
            </a:pP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b.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Trong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khổ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thơ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1,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các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từ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Times New Roman" pitchFamily="18" charset="0"/>
              </a:rPr>
              <a:t>đầu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và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ngọn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được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dùng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với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nghĩa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gốc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hay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nghĩa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chuyển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.</a:t>
            </a:r>
          </a:p>
          <a:p>
            <a:pPr algn="just" eaLnBrk="1" hangingPunct="1">
              <a:spcBef>
                <a:spcPct val="50000"/>
              </a:spcBef>
            </a:pP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c.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Có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những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đại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từ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xưng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hô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nào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được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dùng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trong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bài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thơ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?</a:t>
            </a:r>
          </a:p>
          <a:p>
            <a:pPr algn="just" eaLnBrk="1" hangingPunct="1">
              <a:spcBef>
                <a:spcPct val="50000"/>
              </a:spcBef>
            </a:pP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d.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Viết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một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câu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miêu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tả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hình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ảnh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mà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câu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thơ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Times New Roman" pitchFamily="18" charset="0"/>
              </a:rPr>
              <a:t>Lúa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Times New Roman" pitchFamily="18" charset="0"/>
              </a:rPr>
              <a:t>lượn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Times New Roman" pitchFamily="18" charset="0"/>
              </a:rPr>
              <a:t>bậc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Times New Roman" pitchFamily="18" charset="0"/>
              </a:rPr>
              <a:t>thang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Times New Roman" pitchFamily="18" charset="0"/>
              </a:rPr>
              <a:t>mây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gợi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ra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cho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em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.</a:t>
            </a:r>
            <a:endParaRPr lang="en-US" sz="2800" dirty="0">
              <a:solidFill>
                <a:srgbClr val="002060"/>
              </a:solidFill>
              <a:latin typeface="Times New Roman" pitchFamily="18" charset="0"/>
            </a:endParaRPr>
          </a:p>
        </p:txBody>
      </p:sp>
      <p:pic>
        <p:nvPicPr>
          <p:cNvPr id="5129" name="Picture 5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225" y="231775"/>
            <a:ext cx="841375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67410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762000" y="1224439"/>
            <a:ext cx="799407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a.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Từ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đồng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nghĩa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với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từ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</a:rPr>
              <a:t>“</a:t>
            </a:r>
            <a:r>
              <a:rPr lang="en-US" sz="2800" b="1" i="1" dirty="0" err="1" smtClean="0">
                <a:solidFill>
                  <a:srgbClr val="002060"/>
                </a:solidFill>
                <a:latin typeface="Times New Roman" pitchFamily="18" charset="0"/>
              </a:rPr>
              <a:t>biên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Times New Roman" pitchFamily="18" charset="0"/>
              </a:rPr>
              <a:t>cương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</a:rPr>
              <a:t>” : “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Biên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giới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”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pic>
        <p:nvPicPr>
          <p:cNvPr id="5129" name="Picture 5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225" y="231775"/>
            <a:ext cx="841375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60584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762000" y="1224439"/>
            <a:ext cx="7994073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b.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Trong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khổ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thơ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1,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các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từ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“</a:t>
            </a:r>
            <a:r>
              <a:rPr lang="en-US" sz="2800" b="1" i="1" dirty="0" err="1" smtClean="0">
                <a:solidFill>
                  <a:srgbClr val="002060"/>
                </a:solidFill>
                <a:latin typeface="Times New Roman" pitchFamily="18" charset="0"/>
              </a:rPr>
              <a:t>đầu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</a:rPr>
              <a:t>”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và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“</a:t>
            </a:r>
            <a:r>
              <a:rPr lang="en-US" sz="2800" b="1" i="1" dirty="0" err="1" smtClean="0">
                <a:solidFill>
                  <a:srgbClr val="002060"/>
                </a:solidFill>
                <a:latin typeface="Times New Roman" pitchFamily="18" charset="0"/>
              </a:rPr>
              <a:t>ngọn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</a:rPr>
              <a:t>”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được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dùng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với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nghĩa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chuyển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pic>
        <p:nvPicPr>
          <p:cNvPr id="5129" name="Picture 5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225" y="231775"/>
            <a:ext cx="841375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60584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304800" y="1905000"/>
            <a:ext cx="83820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</a:rPr>
              <a:t>c.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</a:rPr>
              <a:t>N</a:t>
            </a:r>
            <a:r>
              <a:rPr lang="en-US" sz="3600" dirty="0" err="1" smtClean="0">
                <a:solidFill>
                  <a:srgbClr val="002060"/>
                </a:solidFill>
                <a:latin typeface="Times New Roman" pitchFamily="18" charset="0"/>
              </a:rPr>
              <a:t>hững</a:t>
            </a: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itchFamily="18" charset="0"/>
              </a:rPr>
              <a:t>đại</a:t>
            </a: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itchFamily="18" charset="0"/>
              </a:rPr>
              <a:t>từ</a:t>
            </a: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itchFamily="18" charset="0"/>
              </a:rPr>
              <a:t>xưng</a:t>
            </a: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itchFamily="18" charset="0"/>
              </a:rPr>
              <a:t>hô</a:t>
            </a: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itchFamily="18" charset="0"/>
              </a:rPr>
              <a:t>được</a:t>
            </a: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itchFamily="18" charset="0"/>
              </a:rPr>
              <a:t>dùng</a:t>
            </a: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</a:rPr>
              <a:t>  </a:t>
            </a:r>
            <a:r>
              <a:rPr lang="en-US" sz="3600" dirty="0" err="1" smtClean="0">
                <a:solidFill>
                  <a:srgbClr val="002060"/>
                </a:solidFill>
                <a:latin typeface="Times New Roman" pitchFamily="18" charset="0"/>
              </a:rPr>
              <a:t>trong</a:t>
            </a: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itchFamily="18" charset="0"/>
              </a:rPr>
              <a:t>bài</a:t>
            </a: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itchFamily="18" charset="0"/>
              </a:rPr>
              <a:t>thơ</a:t>
            </a:r>
            <a:r>
              <a:rPr lang="en-US" sz="3600" dirty="0" smtClean="0">
                <a:solidFill>
                  <a:srgbClr val="C00000"/>
                </a:solidFill>
                <a:latin typeface="Times New Roman" pitchFamily="18" charset="0"/>
              </a:rPr>
              <a:t>: “</a:t>
            </a:r>
            <a:r>
              <a:rPr lang="en-US" sz="3600" b="1" i="1" dirty="0" err="1" smtClean="0">
                <a:solidFill>
                  <a:srgbClr val="C00000"/>
                </a:solidFill>
                <a:latin typeface="Times New Roman" pitchFamily="18" charset="0"/>
              </a:rPr>
              <a:t>em</a:t>
            </a:r>
            <a:r>
              <a:rPr lang="en-US" sz="3600" b="1" i="1" dirty="0" smtClean="0">
                <a:solidFill>
                  <a:srgbClr val="C00000"/>
                </a:solidFill>
                <a:latin typeface="Times New Roman" pitchFamily="18" charset="0"/>
              </a:rPr>
              <a:t>”</a:t>
            </a:r>
            <a:r>
              <a:rPr lang="en-US" sz="3600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  <a:latin typeface="Times New Roman" pitchFamily="18" charset="0"/>
              </a:rPr>
              <a:t>và</a:t>
            </a:r>
            <a:r>
              <a:rPr lang="en-US" sz="3600" dirty="0" smtClean="0">
                <a:solidFill>
                  <a:srgbClr val="C00000"/>
                </a:solidFill>
                <a:latin typeface="Times New Roman" pitchFamily="18" charset="0"/>
              </a:rPr>
              <a:t> “</a:t>
            </a:r>
            <a:r>
              <a:rPr lang="en-US" sz="3600" b="1" i="1" dirty="0" smtClean="0">
                <a:solidFill>
                  <a:srgbClr val="C00000"/>
                </a:solidFill>
                <a:latin typeface="Times New Roman" pitchFamily="18" charset="0"/>
              </a:rPr>
              <a:t>ta”</a:t>
            </a:r>
            <a:endParaRPr lang="en-US" sz="3600" b="1" i="1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pic>
        <p:nvPicPr>
          <p:cNvPr id="5129" name="Picture 5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225" y="231775"/>
            <a:ext cx="841375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60584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225" y="231775"/>
            <a:ext cx="841375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685800" y="1524000"/>
            <a:ext cx="80010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600" dirty="0">
                <a:solidFill>
                  <a:srgbClr val="002060"/>
                </a:solidFill>
                <a:latin typeface="Times New Roman" pitchFamily="18" charset="0"/>
              </a:rPr>
              <a:t>d.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</a:rPr>
              <a:t>Viết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</a:rPr>
              <a:t>một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</a:rPr>
              <a:t>câu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</a:rPr>
              <a:t>miêu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</a:rPr>
              <a:t>tả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</a:rPr>
              <a:t>hình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</a:rPr>
              <a:t>ảnh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</a:rPr>
              <a:t>mà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</a:rPr>
              <a:t>câu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</a:rPr>
              <a:t>thơ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Times New Roman" pitchFamily="18" charset="0"/>
              </a:rPr>
              <a:t>Lúa</a:t>
            </a:r>
            <a:r>
              <a:rPr lang="en-US" sz="36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Times New Roman" pitchFamily="18" charset="0"/>
              </a:rPr>
              <a:t>lượn</a:t>
            </a:r>
            <a:r>
              <a:rPr lang="en-US" sz="36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Times New Roman" pitchFamily="18" charset="0"/>
              </a:rPr>
              <a:t>bậc</a:t>
            </a:r>
            <a:r>
              <a:rPr lang="en-US" sz="36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Times New Roman" pitchFamily="18" charset="0"/>
              </a:rPr>
              <a:t>thang</a:t>
            </a:r>
            <a:r>
              <a:rPr lang="en-US" sz="36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2060"/>
                </a:solidFill>
                <a:latin typeface="Times New Roman" pitchFamily="18" charset="0"/>
              </a:rPr>
              <a:t>mây</a:t>
            </a:r>
            <a:endParaRPr lang="en-US" sz="3600" b="1" i="1" dirty="0" smtClean="0">
              <a:solidFill>
                <a:srgbClr val="002060"/>
              </a:solidFill>
              <a:latin typeface="Times New Roman" pitchFamily="18" charset="0"/>
            </a:endParaRPr>
          </a:p>
          <a:p>
            <a:pPr algn="just">
              <a:spcBef>
                <a:spcPct val="50000"/>
              </a:spcBef>
            </a:pPr>
            <a:endParaRPr lang="en-US" sz="3600" b="1" i="1" dirty="0">
              <a:solidFill>
                <a:srgbClr val="002060"/>
              </a:solidFill>
              <a:latin typeface="Times New Roman" pitchFamily="18" charset="0"/>
            </a:endParaRPr>
          </a:p>
          <a:p>
            <a:pPr algn="just">
              <a:spcBef>
                <a:spcPct val="50000"/>
              </a:spcBef>
            </a:pP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</a:rPr>
              <a:t>-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</a:rPr>
              <a:t>Trên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</a:rPr>
              <a:t>những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</a:rPr>
              <a:t>thửa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</a:rPr>
              <a:t>ruộng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</a:rPr>
              <a:t>bậc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</a:rPr>
              <a:t>thang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</a:rPr>
              <a:t>,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</a:rPr>
              <a:t>lúa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</a:rPr>
              <a:t>lẫn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</a:rPr>
              <a:t>trong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</a:rPr>
              <a:t>mây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</a:rPr>
              <a:t>,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</a:rPr>
              <a:t>nhấp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</a:rPr>
              <a:t>nhô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</a:rPr>
              <a:t>uốn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</a:rPr>
              <a:t>lượn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</a:rPr>
              <a:t>như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</a:rPr>
              <a:t>làn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</a:rPr>
              <a:t>sóng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</a:rPr>
              <a:t>quanh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</a:rPr>
              <a:t>triền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</a:rPr>
              <a:t>núi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</a:rPr>
              <a:t>.</a:t>
            </a:r>
            <a:endParaRPr lang="en-US" sz="3600" dirty="0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7992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8&quot; unique_id=&quot;10039&quot;&gt;&lt;/object&gt;&lt;object type=&quot;2&quot; unique_id=&quot;10040&quot;&gt;&lt;object type=&quot;3&quot; unique_id=&quot;10042&quot;&gt;&lt;property id=&quot;20148&quot; value=&quot;5&quot;/&gt;&lt;property id=&quot;20300&quot; value=&quot;Slide 2&quot;/&gt;&lt;property id=&quot;20307&quot; value=&quot;258&quot;/&gt;&lt;/object&gt;&lt;object type=&quot;3&quot; unique_id=&quot;10043&quot;&gt;&lt;property id=&quot;20148&quot; value=&quot;5&quot;/&gt;&lt;property id=&quot;20300&quot; value=&quot;Slide 4&quot;/&gt;&lt;property id=&quot;20307&quot; value=&quot;259&quot;/&gt;&lt;/object&gt;&lt;object type=&quot;3&quot; unique_id=&quot;10044&quot;&gt;&lt;property id=&quot;20148&quot; value=&quot;5&quot;/&gt;&lt;property id=&quot;20300&quot; value=&quot;Slide 5&quot;/&gt;&lt;property id=&quot;20307&quot; value=&quot;260&quot;/&gt;&lt;/object&gt;&lt;object type=&quot;3&quot; unique_id=&quot;10570&quot;&gt;&lt;property id=&quot;20148&quot; value=&quot;5&quot;/&gt;&lt;property id=&quot;20300&quot; value=&quot;Slide 3&quot;/&gt;&lt;property id=&quot;20307&quot; value=&quot;261&quot;/&gt;&lt;/object&gt;&lt;object type=&quot;3&quot; unique_id=&quot;10571&quot;&gt;&lt;property id=&quot;20148&quot; value=&quot;5&quot;/&gt;&lt;property id=&quot;20300&quot; value=&quot;Slide 6&quot;/&gt;&lt;property id=&quot;20307&quot; value=&quot;264&quot;/&gt;&lt;/object&gt;&lt;object type=&quot;3&quot; unique_id=&quot;10572&quot;&gt;&lt;property id=&quot;20148&quot; value=&quot;5&quot;/&gt;&lt;property id=&quot;20300&quot; value=&quot;Slide 7&quot;/&gt;&lt;property id=&quot;20307&quot; value=&quot;265&quot;/&gt;&lt;/object&gt;&lt;object type=&quot;3&quot; unique_id=&quot;10573&quot;&gt;&lt;property id=&quot;20148&quot; value=&quot;5&quot;/&gt;&lt;property id=&quot;20300&quot; value=&quot;Slide 8&quot;/&gt;&lt;property id=&quot;20307&quot; value=&quot;266&quot;/&gt;&lt;/object&gt;&lt;object type=&quot;3&quot; unique_id=&quot;10574&quot;&gt;&lt;property id=&quot;20148&quot; value=&quot;5&quot;/&gt;&lt;property id=&quot;20300&quot; value=&quot;Slide 9&quot;/&gt;&lt;property id=&quot;20307&quot; value=&quot;263&quot;/&gt;&lt;/object&gt;&lt;object type=&quot;3&quot; unique_id=&quot;10575&quot;&gt;&lt;property id=&quot;20148&quot; value=&quot;5&quot;/&gt;&lt;property id=&quot;20300&quot; value=&quot;Slide 11&quot;/&gt;&lt;property id=&quot;20307&quot; value=&quot;262&quot;/&gt;&lt;/object&gt;&lt;object type=&quot;3&quot; unique_id=&quot;10612&quot;&gt;&lt;property id=&quot;20148&quot; value=&quot;5&quot;/&gt;&lt;property id=&quot;20300&quot; value=&quot;Slide 10&quot;/&gt;&lt;property id=&quot;20307&quot; value=&quot;267&quot;/&gt;&lt;/object&gt;&lt;object type=&quot;3&quot; unique_id=&quot;10652&quot;&gt;&lt;property id=&quot;20148&quot; value=&quot;5&quot;/&gt;&lt;property id=&quot;20300&quot; value=&quot;Slide 1&quot;/&gt;&lt;property id=&quot;20307&quot; value=&quot;268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260</Words>
  <Application>Microsoft Office PowerPoint</Application>
  <PresentationFormat>On-screen Show (4:3)</PresentationFormat>
  <Paragraphs>29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THAMB</dc:creator>
  <cp:lastModifiedBy>THAMB</cp:lastModifiedBy>
  <cp:revision>6</cp:revision>
  <dcterms:created xsi:type="dcterms:W3CDTF">2016-12-29T04:54:50Z</dcterms:created>
  <dcterms:modified xsi:type="dcterms:W3CDTF">2018-12-20T05:05:44Z</dcterms:modified>
</cp:coreProperties>
</file>