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7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116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7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9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2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12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1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8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33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9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81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BDE2-0AE8-48C5-89B1-E6BD5BCBFB93}" type="datetimeFigureOut">
              <a:rPr lang="en-US" smtClean="0"/>
              <a:t>12/25/2018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3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7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8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9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0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1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2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3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4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5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6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8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0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1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2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3" name="Picture 4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4" name="Picture 4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5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6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7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8" name="Picture 4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19" name="Picture 4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0" name="Picture 4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1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2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3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4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5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6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7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8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29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0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1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3169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0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1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2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3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4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5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6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37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3166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7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68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38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39" name="Picture 7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0" name="Picture 7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1" name="Picture 7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2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3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4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5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6" name="Picture 8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7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8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49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0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1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Picture 8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3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4" name="Picture 9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5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6" name="Picture 92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7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8" name="Picture 9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9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0" name="Picture 9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1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2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3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64" name="WordArt 101"/>
          <p:cNvSpPr>
            <a:spLocks noChangeArrowheads="1" noChangeShapeType="1" noTextEdit="1"/>
          </p:cNvSpPr>
          <p:nvPr/>
        </p:nvSpPr>
        <p:spPr bwMode="auto">
          <a:xfrm>
            <a:off x="381000" y="23622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về thăm lớp</a:t>
            </a:r>
            <a:endParaRPr lang="en-US" sz="4000" kern="1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+mj-lt"/>
              <a:cs typeface="Times New Roman"/>
            </a:endParaRPr>
          </a:p>
        </p:txBody>
      </p:sp>
      <p:sp>
        <p:nvSpPr>
          <p:cNvPr id="3165" name="Text Box 102"/>
          <p:cNvSpPr txBox="1">
            <a:spLocks noChangeArrowheads="1"/>
          </p:cNvSpPr>
          <p:nvPr/>
        </p:nvSpPr>
        <p:spPr bwMode="auto">
          <a:xfrm>
            <a:off x="1981200" y="3048000"/>
            <a:ext cx="4854575" cy="584775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smtClean="0">
                <a:solidFill>
                  <a:srgbClr val="800000"/>
                </a:solidFill>
                <a:latin typeface="+mj-lt"/>
              </a:rPr>
              <a:t>PHÂN MÔN</a:t>
            </a:r>
            <a:r>
              <a:rPr lang="en-US" sz="3200" b="1" dirty="0">
                <a:solidFill>
                  <a:srgbClr val="800000"/>
                </a:solidFill>
                <a:latin typeface="+mj-lt"/>
              </a:rPr>
              <a:t>:</a:t>
            </a:r>
            <a:r>
              <a:rPr lang="en-US" b="1" dirty="0">
                <a:solidFill>
                  <a:srgbClr val="800000"/>
                </a:solidFill>
                <a:latin typeface="+mj-lt"/>
              </a:rPr>
              <a:t> </a:t>
            </a:r>
            <a:r>
              <a:rPr lang="en-US" sz="3200" b="1" dirty="0" smtClean="0">
                <a:solidFill>
                  <a:srgbClr val="800000"/>
                </a:solidFill>
                <a:latin typeface="+mj-lt"/>
              </a:rPr>
              <a:t>CHÍNH TẢ</a:t>
            </a:r>
            <a:endParaRPr lang="en-US" sz="3200" b="1" dirty="0">
              <a:solidFill>
                <a:srgbClr val="8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10791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87841" y="228600"/>
            <a:ext cx="7679959" cy="2971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3600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u="sng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lục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Con </a:t>
            </a:r>
            <a:r>
              <a:rPr lang="en-US" altLang="en-US" sz="360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tiền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bầm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3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4400" y="2971800"/>
            <a:ext cx="7315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571795"/>
              </p:ext>
            </p:extLst>
          </p:nvPr>
        </p:nvGraphicFramePr>
        <p:xfrm>
          <a:off x="1752600" y="3974253"/>
          <a:ext cx="58674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850"/>
                <a:gridCol w="1466850"/>
                <a:gridCol w="1466850"/>
                <a:gridCol w="146685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M: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tuyến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46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457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126203"/>
              </p:ext>
            </p:extLst>
          </p:nvPr>
        </p:nvGraphicFramePr>
        <p:xfrm>
          <a:off x="1219200" y="274638"/>
          <a:ext cx="609600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Vần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đệm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tuyến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xôi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bầm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ươ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hiền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iê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30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xôi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endParaRPr lang="en-US" altLang="en-US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altLang="en-US" sz="3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 3" pitchFamily="18" charset="2"/>
              <a:buNone/>
            </a:pP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7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 eaLnBrk="1" hangingPunct="1">
              <a:buFont typeface="Wingdings 3" pitchFamily="18" charset="2"/>
              <a:buNone/>
            </a:pP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 I</a:t>
            </a:r>
            <a:endParaRPr lang="en-US" alt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070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thày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99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altLang="en-US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8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1601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926943" y="1645293"/>
            <a:ext cx="76883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51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33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14400"/>
            <a:ext cx="8229600" cy="1295400"/>
          </a:xfrm>
        </p:spPr>
        <p:txBody>
          <a:bodyPr/>
          <a:lstStyle/>
          <a:p>
            <a:pPr algn="ctr"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761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914400" y="1219200"/>
            <a:ext cx="7315199" cy="3881437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10000"/>
              </a:lnSpc>
              <a:buFont typeface="Wingdings 3" pitchFamily="18" charset="2"/>
              <a:buNone/>
            </a:pP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Ngãi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51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35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qua,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sớm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bươn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cưu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51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nay, 48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Nay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62,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bận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1743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8116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8229600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8153400" cy="4525963"/>
          </a:xfrm>
        </p:spPr>
        <p:txBody>
          <a:bodyPr/>
          <a:lstStyle/>
          <a:p>
            <a:pPr marL="0" indent="0" algn="just" eaLnBrk="1" hangingPunct="1">
              <a:buFont typeface="Wingdings 3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51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92" y="7620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812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altLang="en-US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dễ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endParaRPr lang="en-US" alt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0"/>
            <a:ext cx="6577013" cy="4594225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Ngãi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khuya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bươn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chải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dưỡng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cưu</a:t>
            </a:r>
            <a:r>
              <a:rPr lang="en-US" alt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endParaRPr lang="en-US" altLang="en-US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231775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5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66800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sinh nghe- viết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4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43498"/>
            <a:ext cx="8229600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alt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66" y="914400"/>
            <a:ext cx="841375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93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   Chính tả (Nghe - viết)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Hướng dẫn học sinh nghe – viết&amp;quot;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 - &amp;quot;   Em hãy nêu nội dung của đoạn văn?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ìm các từ khó,dễ lẫn khi viết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Hướng dẫn học sinh làm bài tập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     Bài tập 2 a) Tìm các từ ngữ chứa tiếng ghi ở mỗi cột dọc trong các bảng sau:                                  &quot;/&gt;&lt;property id=&quot;20307&quot; value=&quot;265&quot;/&gt;&lt;/object&gt;&lt;object type=&quot;3&quot; unique_id=&quot;10012&quot;&gt;&lt;property id=&quot;20148&quot; value=&quot;5&quot;/&gt;&lt;property id=&quot;20300&quot; value=&quot;Slide 10 - &amp;quot;     Bài tập 2 a) Tìm các từ ngữ chứa tiếng ghi ở mỗi cột dọc trong các bảng sau:                                 &quot;/&gt;&lt;property id=&quot;20307&quot; value=&quot;266&quot;/&gt;&lt;/object&gt;&lt;object type=&quot;3&quot; unique_id=&quot;10013&quot;&gt;&lt;property id=&quot;20148&quot; value=&quot;5&quot;/&gt;&lt;property id=&quot;20300&quot; value=&quot;Slide 11 - &amp;quot;Bài tập 3: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   Dòng thứ nhất là các tiếng đều chỉ tên con vật, dòng thứ hai các tiếng đều chỉ tên loài cây.&amp;quot;&quot;/&gt;&lt;property id=&quot;20307&quot; value=&quot;268&quot;/&gt;&lt;/object&gt;&lt;object type=&quot;3&quot; unique_id=&quot;10015&quot;&gt;&lt;property id=&quot;20148&quot; value=&quot;5&quot;/&gt;&lt;property id=&quot;20300&quot; value=&quot;Slide 13 - &amp;quot;Dặn dò&amp;quot;&quot;/&gt;&lt;property id=&quot;20307&quot; value=&quot;269&quot;/&gt;&lt;/object&gt;&lt;object type=&quot;3&quot; unique_id=&quot;10016&quot;&gt;&lt;property id=&quot;20148&quot; value=&quot;5&quot;/&gt;&lt;property id=&quot;20300&quot; value=&quot;Slide 14&quot;/&gt;&lt;property id=&quot;20307&quot; value=&quot;270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411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Ôn bài cũ</vt:lpstr>
      <vt:lpstr>    Chính tả (Nghe - viết)</vt:lpstr>
      <vt:lpstr>Hướng dẫn học sinh nghe – viết</vt:lpstr>
      <vt:lpstr>PowerPoint Presentation</vt:lpstr>
      <vt:lpstr>   Em hãy cho biết đoạn văn nói về ai?</vt:lpstr>
      <vt:lpstr>Tìm các từ khó, dễ lẫn khi viết</vt:lpstr>
      <vt:lpstr>Học sinh nghe- viết</vt:lpstr>
      <vt:lpstr>Hướng dẫn học sinh làm bài tập</vt:lpstr>
      <vt:lpstr>Bài tập  2. a) Chép vần của từng tiếng trong câu thơ lục bát dưới đây vào mô hình cấu tạo vần:               Con ra tiền tuyến xa xôi          Yêu bầm yêu nước cả đôi mẹ hiền </vt:lpstr>
      <vt:lpstr>PowerPoint Presentation</vt:lpstr>
      <vt:lpstr>        b) Tìm những tiếng bắt vần với nhau trong câu thơ trên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20</cp:revision>
  <dcterms:created xsi:type="dcterms:W3CDTF">2016-11-16T09:05:23Z</dcterms:created>
  <dcterms:modified xsi:type="dcterms:W3CDTF">2018-12-25T02:15:43Z</dcterms:modified>
</cp:coreProperties>
</file>