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331" r:id="rId2"/>
    <p:sldId id="316" r:id="rId3"/>
    <p:sldId id="317" r:id="rId4"/>
    <p:sldId id="320" r:id="rId5"/>
    <p:sldId id="315" r:id="rId6"/>
    <p:sldId id="281" r:id="rId7"/>
    <p:sldId id="302" r:id="rId8"/>
    <p:sldId id="321" r:id="rId9"/>
    <p:sldId id="325" r:id="rId10"/>
    <p:sldId id="306" r:id="rId11"/>
    <p:sldId id="301" r:id="rId12"/>
    <p:sldId id="305" r:id="rId13"/>
    <p:sldId id="327" r:id="rId14"/>
    <p:sldId id="304" r:id="rId15"/>
    <p:sldId id="278" r:id="rId16"/>
    <p:sldId id="277" r:id="rId17"/>
    <p:sldId id="329" r:id="rId18"/>
    <p:sldId id="326" r:id="rId19"/>
    <p:sldId id="303" r:id="rId20"/>
    <p:sldId id="309" r:id="rId21"/>
    <p:sldId id="311" r:id="rId22"/>
    <p:sldId id="323" r:id="rId23"/>
    <p:sldId id="324" r:id="rId24"/>
    <p:sldId id="332" r:id="rId25"/>
  </p:sldIdLst>
  <p:sldSz cx="9144000" cy="6858000" type="screen4x3"/>
  <p:notesSz cx="6858000" cy="9144000"/>
  <p:custDataLst>
    <p:tags r:id="rId26"/>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00"/>
    <a:srgbClr val="663300"/>
    <a:srgbClr val="FFFF00"/>
    <a:srgbClr val="FF0000"/>
    <a:srgbClr val="00FF00"/>
    <a:srgbClr val="FF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4660"/>
  </p:normalViewPr>
  <p:slideViewPr>
    <p:cSldViewPr>
      <p:cViewPr varScale="1">
        <p:scale>
          <a:sx n="69" d="100"/>
          <a:sy n="69" d="100"/>
        </p:scale>
        <p:origin x="-3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CF223-D5B8-47CE-9785-EB62B7783E2A}"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C4759-4C1F-4066-A968-F837CC6D027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B545-CDD6-44E8-A710-499117351DA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F434C2AB-51AA-4366-929E-0E284B2880F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F6121-ECC8-4BCC-B0FF-9ACB05D98200}"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A756-019E-442C-AA9A-C387AC960890}"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5433B-D115-4B28-A86C-07D0BCD78CEC}"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E1872-4D9E-41C0-B779-7F53934C91DB}"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5C7DD-B667-4ADC-8BC2-759262ACF7D4}"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CE13E-82A0-4B91-B633-DB0A93FF308B}"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E69BB-59F3-4FAB-A90B-F77D40EFBE49}"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846E-DF06-452D-B2DE-25ACCE0B902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D0BB4-5DA3-4F4E-BEE5-2E9855AE7A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067812"/>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                MÔN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 ĐẠO ĐỨC LỚP 5</a:t>
            </a: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                        Tiết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14 – Tuần 14</a:t>
            </a: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           TÊN BÀI: </a:t>
            </a: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TÔN TRỌNG PHỤ </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NỮ</a:t>
            </a:r>
          </a:p>
          <a:p>
            <a:pPr lvl="2"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                                          (Tiết 1)</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endParaRPr>
          </a:p>
          <a:p>
            <a:pPr lvl="2"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                               </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endParaRPr>
          </a:p>
        </p:txBody>
      </p:sp>
    </p:spTree>
    <p:extLst>
      <p:ext uri="{BB962C8B-B14F-4D97-AF65-F5344CB8AC3E}">
        <p14:creationId xmlns:p14="http://schemas.microsoft.com/office/powerpoint/2010/main" val="1852979338"/>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ondi_rice"/>
          <p:cNvPicPr>
            <a:picLocks noChangeAspect="1" noChangeArrowheads="1"/>
          </p:cNvPicPr>
          <p:nvPr/>
        </p:nvPicPr>
        <p:blipFill>
          <a:blip r:embed="rId2"/>
          <a:srcRect/>
          <a:stretch>
            <a:fillRect/>
          </a:stretch>
        </p:blipFill>
        <p:spPr bwMode="auto">
          <a:xfrm>
            <a:off x="152400" y="228600"/>
            <a:ext cx="4038600" cy="5791200"/>
          </a:xfrm>
          <a:prstGeom prst="rect">
            <a:avLst/>
          </a:prstGeom>
          <a:noFill/>
        </p:spPr>
      </p:pic>
      <p:pic>
        <p:nvPicPr>
          <p:cNvPr id="148486" name="Picture 6" descr="Tymoshenko173913"/>
          <p:cNvPicPr>
            <a:picLocks noChangeAspect="1" noChangeArrowheads="1"/>
          </p:cNvPicPr>
          <p:nvPr/>
        </p:nvPicPr>
        <p:blipFill>
          <a:blip r:embed="rId3"/>
          <a:srcRect/>
          <a:stretch>
            <a:fillRect/>
          </a:stretch>
        </p:blipFill>
        <p:spPr bwMode="auto">
          <a:xfrm>
            <a:off x="4648200" y="228600"/>
            <a:ext cx="4267200" cy="5867400"/>
          </a:xfrm>
          <a:prstGeom prst="rect">
            <a:avLst/>
          </a:prstGeom>
          <a:noFill/>
        </p:spPr>
      </p:pic>
      <p:sp>
        <p:nvSpPr>
          <p:cNvPr id="148487" name="Text Box 7"/>
          <p:cNvSpPr txBox="1">
            <a:spLocks noChangeArrowheads="1"/>
          </p:cNvSpPr>
          <p:nvPr/>
        </p:nvSpPr>
        <p:spPr bwMode="auto">
          <a:xfrm>
            <a:off x="0" y="6172200"/>
            <a:ext cx="4419600" cy="400110"/>
          </a:xfrm>
          <a:prstGeom prst="rect">
            <a:avLst/>
          </a:prstGeom>
          <a:noFill/>
          <a:ln w="9525">
            <a:noFill/>
            <a:miter lim="800000"/>
            <a:headEnd/>
            <a:tailEnd/>
          </a:ln>
          <a:effectLst/>
        </p:spPr>
        <p:txBody>
          <a:bodyPr wrap="square">
            <a:spAutoFit/>
          </a:bodyPr>
          <a:lstStyle/>
          <a:p>
            <a:r>
              <a:rPr lang="en-US" sz="1800" dirty="0" smtClean="0">
                <a:solidFill>
                  <a:srgbClr val="FF0000"/>
                </a:solidFill>
              </a:rPr>
              <a:t>Cựu Ngoại </a:t>
            </a:r>
            <a:r>
              <a:rPr lang="en-US" sz="1800" dirty="0">
                <a:solidFill>
                  <a:srgbClr val="FF0000"/>
                </a:solidFill>
              </a:rPr>
              <a:t>trưởng </a:t>
            </a:r>
            <a:r>
              <a:rPr lang="en-US" sz="1800" dirty="0" err="1">
                <a:solidFill>
                  <a:srgbClr val="FF0000"/>
                </a:solidFill>
              </a:rPr>
              <a:t>Mỹ</a:t>
            </a:r>
            <a:r>
              <a:rPr lang="en-US" sz="1800" dirty="0">
                <a:solidFill>
                  <a:srgbClr val="FF0000"/>
                </a:solidFill>
              </a:rPr>
              <a:t> </a:t>
            </a:r>
            <a:r>
              <a:rPr lang="en-US" b="1" dirty="0">
                <a:solidFill>
                  <a:srgbClr val="FF0000"/>
                </a:solidFill>
              </a:rPr>
              <a:t>Condoleezza Rice </a:t>
            </a:r>
          </a:p>
        </p:txBody>
      </p:sp>
      <p:sp>
        <p:nvSpPr>
          <p:cNvPr id="148488" name="Text Box 8"/>
          <p:cNvSpPr txBox="1">
            <a:spLocks noChangeArrowheads="1"/>
          </p:cNvSpPr>
          <p:nvPr/>
        </p:nvSpPr>
        <p:spPr bwMode="auto">
          <a:xfrm>
            <a:off x="4340225" y="6172200"/>
            <a:ext cx="4558556" cy="461665"/>
          </a:xfrm>
          <a:prstGeom prst="rect">
            <a:avLst/>
          </a:prstGeom>
          <a:noFill/>
          <a:ln w="9525">
            <a:noFill/>
            <a:miter lim="800000"/>
            <a:headEnd/>
            <a:tailEnd/>
          </a:ln>
          <a:effectLst/>
        </p:spPr>
        <p:txBody>
          <a:bodyPr wrap="none">
            <a:spAutoFit/>
          </a:bodyPr>
          <a:lstStyle/>
          <a:p>
            <a:r>
              <a:rPr lang="en-US" sz="1800" b="1">
                <a:solidFill>
                  <a:srgbClr val="FF0000"/>
                </a:solidFill>
              </a:rPr>
              <a:t>Thủ tướng </a:t>
            </a:r>
            <a:r>
              <a:rPr lang="en-US" sz="2400" b="1">
                <a:solidFill>
                  <a:srgbClr val="FF0000"/>
                </a:solidFill>
              </a:rPr>
              <a:t>Ukraina </a:t>
            </a:r>
            <a:r>
              <a:rPr lang="en-US" b="1">
                <a:solidFill>
                  <a:srgbClr val="FF0000"/>
                </a:solidFill>
              </a:rPr>
              <a:t>Yulia Tymoshenko</a:t>
            </a:r>
            <a:r>
              <a:rPr lang="en-US">
                <a:solidFill>
                  <a:srgbClr val="FF0000"/>
                </a:solidFill>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 calcmode="lin" valueType="num">
                                      <p:cBhvr>
                                        <p:cTn id="9" dur="500" fill="hold"/>
                                        <p:tgtEl>
                                          <p:spTgt spid="148484"/>
                                        </p:tgtEl>
                                        <p:attrNameLst>
                                          <p:attrName>style.rotation</p:attrName>
                                        </p:attrNameLst>
                                      </p:cBhvr>
                                      <p:tavLst>
                                        <p:tav tm="0">
                                          <p:val>
                                            <p:fltVal val="360"/>
                                          </p:val>
                                        </p:tav>
                                        <p:tav tm="100000">
                                          <p:val>
                                            <p:fltVal val="0"/>
                                          </p:val>
                                        </p:tav>
                                      </p:tavLst>
                                    </p:anim>
                                    <p:animEffect transition="in" filter="fade">
                                      <p:cBhvr>
                                        <p:cTn id="10"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ChangeArrowheads="1"/>
          </p:cNvSpPr>
          <p:nvPr/>
        </p:nvSpPr>
        <p:spPr bwMode="auto">
          <a:xfrm>
            <a:off x="457200" y="990600"/>
            <a:ext cx="3429000" cy="4031873"/>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endParaRPr lang="en-US" sz="3200"/>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p:txBody>
      </p:sp>
      <p:pic>
        <p:nvPicPr>
          <p:cNvPr id="143364" name="Picture 4" descr="nguyenthitram"/>
          <p:cNvPicPr>
            <a:picLocks noChangeAspect="1" noChangeArrowheads="1"/>
          </p:cNvPicPr>
          <p:nvPr/>
        </p:nvPicPr>
        <p:blipFill>
          <a:blip r:embed="rId2"/>
          <a:srcRect/>
          <a:stretch>
            <a:fillRect/>
          </a:stretch>
        </p:blipFill>
        <p:spPr bwMode="auto">
          <a:xfrm>
            <a:off x="4800600" y="485775"/>
            <a:ext cx="3657600" cy="4495800"/>
          </a:xfrm>
          <a:prstGeom prst="rect">
            <a:avLst/>
          </a:prstGeom>
          <a:noFill/>
        </p:spPr>
      </p:pic>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checkerboard(across)">
                                      <p:cBhvr>
                                        <p:cTn id="7"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nguyenthitram"/>
          <p:cNvPicPr>
            <a:picLocks noChangeAspect="1" noChangeArrowheads="1"/>
          </p:cNvPicPr>
          <p:nvPr/>
        </p:nvPicPr>
        <p:blipFill>
          <a:blip r:embed="rId2"/>
          <a:srcRect/>
          <a:stretch>
            <a:fillRect/>
          </a:stretch>
        </p:blipFill>
        <p:spPr bwMode="auto">
          <a:xfrm>
            <a:off x="304800" y="304800"/>
            <a:ext cx="3962400" cy="6172200"/>
          </a:xfrm>
          <a:prstGeom prst="rect">
            <a:avLst/>
          </a:prstGeom>
          <a:noFill/>
        </p:spPr>
      </p:pic>
      <p:sp>
        <p:nvSpPr>
          <p:cNvPr id="147461" name="Rectangle 5"/>
          <p:cNvSpPr>
            <a:spLocks noChangeArrowheads="1"/>
          </p:cNvSpPr>
          <p:nvPr/>
        </p:nvSpPr>
        <p:spPr bwMode="auto">
          <a:xfrm>
            <a:off x="4648200" y="1451789"/>
            <a:ext cx="4191000" cy="2739211"/>
          </a:xfrm>
          <a:prstGeom prst="rect">
            <a:avLst/>
          </a:prstGeom>
          <a:noFill/>
          <a:ln w="9525">
            <a:noFill/>
            <a:miter lim="800000"/>
            <a:headEnd/>
            <a:tailEnd/>
          </a:ln>
          <a:effectLst/>
        </p:spPr>
        <p:txBody>
          <a:bodyPr wrap="square">
            <a:spAutoFit/>
          </a:bodyPr>
          <a:lstStyle/>
          <a:p>
            <a:pPr algn="just"/>
            <a:r>
              <a:rPr lang="en-US" sz="3200" dirty="0"/>
              <a:t> </a:t>
            </a:r>
            <a:r>
              <a:rPr lang="en-US" sz="3200" dirty="0" smtClean="0"/>
              <a:t> </a:t>
            </a:r>
            <a:r>
              <a:rPr lang="en-US" sz="2800" dirty="0" smtClean="0">
                <a:solidFill>
                  <a:srgbClr val="002060"/>
                </a:solidFill>
              </a:rPr>
              <a:t>Phó </a:t>
            </a:r>
            <a:r>
              <a:rPr lang="en-US" sz="2800" dirty="0">
                <a:solidFill>
                  <a:srgbClr val="002060"/>
                </a:solidFill>
              </a:rPr>
              <a:t>Giáo sư, Tiến sĩ      </a:t>
            </a:r>
            <a:r>
              <a:rPr lang="en-US" sz="2800" dirty="0" err="1">
                <a:solidFill>
                  <a:srgbClr val="002060"/>
                </a:solidFill>
              </a:rPr>
              <a:t>Nguyễn</a:t>
            </a:r>
            <a:r>
              <a:rPr lang="en-US" sz="2800" dirty="0">
                <a:solidFill>
                  <a:srgbClr val="002060"/>
                </a:solidFill>
              </a:rPr>
              <a:t> Thị Trâm, </a:t>
            </a:r>
            <a:r>
              <a:rPr lang="en-US" sz="2800" dirty="0" smtClean="0">
                <a:solidFill>
                  <a:srgbClr val="002060"/>
                </a:solidFill>
              </a:rPr>
              <a:t>Phó </a:t>
            </a:r>
            <a:r>
              <a:rPr lang="en-US" sz="2800" dirty="0">
                <a:solidFill>
                  <a:srgbClr val="002060"/>
                </a:solidFill>
              </a:rPr>
              <a:t>Viện trưởng </a:t>
            </a:r>
            <a:r>
              <a:rPr lang="en-US" sz="2800" dirty="0" smtClean="0">
                <a:solidFill>
                  <a:srgbClr val="002060"/>
                </a:solidFill>
              </a:rPr>
              <a:t>Viện </a:t>
            </a:r>
            <a:r>
              <a:rPr lang="en-US" sz="2800" dirty="0">
                <a:solidFill>
                  <a:srgbClr val="002060"/>
                </a:solidFill>
              </a:rPr>
              <a:t>Sinh </a:t>
            </a:r>
            <a:r>
              <a:rPr lang="en-US" sz="2800" dirty="0" smtClean="0">
                <a:solidFill>
                  <a:srgbClr val="002060"/>
                </a:solidFill>
              </a:rPr>
              <a:t>học nông </a:t>
            </a:r>
            <a:r>
              <a:rPr lang="en-US" sz="2800" dirty="0">
                <a:solidFill>
                  <a:srgbClr val="002060"/>
                </a:solidFill>
              </a:rPr>
              <a:t>nghiệp, </a:t>
            </a:r>
            <a:r>
              <a:rPr lang="en-US" sz="2800" dirty="0" smtClean="0">
                <a:solidFill>
                  <a:srgbClr val="002060"/>
                </a:solidFill>
              </a:rPr>
              <a:t>nhà </a:t>
            </a:r>
            <a:r>
              <a:rPr lang="en-US" sz="2800" dirty="0">
                <a:solidFill>
                  <a:srgbClr val="002060"/>
                </a:solidFill>
              </a:rPr>
              <a:t>khoa học được </a:t>
            </a:r>
            <a:r>
              <a:rPr lang="en-US" sz="2800" dirty="0" smtClean="0">
                <a:solidFill>
                  <a:srgbClr val="002060"/>
                </a:solidFill>
              </a:rPr>
              <a:t>tặng </a:t>
            </a:r>
            <a:r>
              <a:rPr lang="en-US" sz="2800" dirty="0">
                <a:solidFill>
                  <a:srgbClr val="002060"/>
                </a:solidFill>
              </a:rPr>
              <a:t>giải thưởng </a:t>
            </a:r>
            <a:r>
              <a:rPr lang="en-US" sz="2800" dirty="0" err="1" smtClean="0">
                <a:solidFill>
                  <a:srgbClr val="002060"/>
                </a:solidFill>
              </a:rPr>
              <a:t>Kô</a:t>
            </a:r>
            <a:r>
              <a:rPr lang="en-US" sz="2800" dirty="0" smtClean="0">
                <a:solidFill>
                  <a:srgbClr val="002060"/>
                </a:solidFill>
              </a:rPr>
              <a:t>-va-lép-</a:t>
            </a:r>
            <a:r>
              <a:rPr lang="en-US" sz="2800" dirty="0" err="1" smtClean="0">
                <a:solidFill>
                  <a:srgbClr val="002060"/>
                </a:solidFill>
              </a:rPr>
              <a:t>xkai</a:t>
            </a:r>
            <a:r>
              <a:rPr lang="en-US" sz="2800" dirty="0" smtClean="0">
                <a:solidFill>
                  <a:srgbClr val="002060"/>
                </a:solidFill>
              </a:rPr>
              <a:t>-a</a:t>
            </a:r>
            <a:endParaRPr lang="en-US" sz="2800" dirty="0">
              <a:solidFill>
                <a:srgbClr val="00206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arn(outVertic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3"/>
          <p:cNvPicPr>
            <a:picLocks noGrp="1" noChangeAspect="1" noChangeArrowheads="1"/>
          </p:cNvPicPr>
          <p:nvPr>
            <p:ph idx="1"/>
          </p:nvPr>
        </p:nvPicPr>
        <p:blipFill>
          <a:blip r:embed="rId2"/>
          <a:srcRect/>
          <a:stretch>
            <a:fillRect/>
          </a:stretch>
        </p:blipFill>
        <p:spPr>
          <a:xfrm>
            <a:off x="5029200" y="914400"/>
            <a:ext cx="2971800" cy="4419600"/>
          </a:xfrm>
        </p:spPr>
      </p:pic>
      <p:sp>
        <p:nvSpPr>
          <p:cNvPr id="227332" name="Text Box 4"/>
          <p:cNvSpPr txBox="1">
            <a:spLocks noChangeArrowheads="1"/>
          </p:cNvSpPr>
          <p:nvPr/>
        </p:nvSpPr>
        <p:spPr bwMode="auto">
          <a:xfrm>
            <a:off x="685800" y="1524000"/>
            <a:ext cx="3810000" cy="4031873"/>
          </a:xfrm>
          <a:prstGeom prst="rect">
            <a:avLst/>
          </a:prstGeom>
          <a:noFill/>
          <a:ln w="9525">
            <a:noFill/>
            <a:miter lim="800000"/>
            <a:headEnd/>
            <a:tailEnd/>
          </a:ln>
          <a:effectLst/>
        </p:spPr>
        <p:txBody>
          <a:bodyPr>
            <a:spAutoFit/>
          </a:bodyPr>
          <a:lstStyle/>
          <a:p>
            <a:pPr algn="just"/>
            <a:r>
              <a:rPr lang="en-US" sz="3200" smtClean="0">
                <a:solidFill>
                  <a:srgbClr val="002060"/>
                </a:solidFill>
              </a:rPr>
              <a:t>    Hoàng </a:t>
            </a:r>
            <a:r>
              <a:rPr lang="en-US" sz="3200">
                <a:solidFill>
                  <a:srgbClr val="002060"/>
                </a:solidFill>
              </a:rPr>
              <a:t>Xuân Sính là nhà khoa học xuất sắc. Chị là người phụ nữ Việt Nam đầu tiên đến Paris bảo vệ thành công luận án tiến sĩ quốc gia về toán học.</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533400" y="962025"/>
            <a:ext cx="2667000" cy="4031873"/>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a:p>
            <a:r>
              <a:rPr lang="en-US" sz="3200" smtClean="0">
                <a:solidFill>
                  <a:srgbClr val="002060"/>
                </a:solidFill>
              </a:rPr>
              <a:t>- Thể </a:t>
            </a:r>
            <a:r>
              <a:rPr lang="en-US" sz="3200">
                <a:solidFill>
                  <a:srgbClr val="002060"/>
                </a:solidFill>
              </a:rPr>
              <a:t>thao</a:t>
            </a:r>
          </a:p>
        </p:txBody>
      </p:sp>
      <p:pic>
        <p:nvPicPr>
          <p:cNvPr id="146437" name="Picture 5" descr="nguyenthuyhien2"/>
          <p:cNvPicPr>
            <a:picLocks noChangeAspect="1" noChangeArrowheads="1"/>
          </p:cNvPicPr>
          <p:nvPr/>
        </p:nvPicPr>
        <p:blipFill>
          <a:blip r:embed="rId2"/>
          <a:srcRect/>
          <a:stretch>
            <a:fillRect/>
          </a:stretch>
        </p:blipFill>
        <p:spPr bwMode="auto">
          <a:xfrm>
            <a:off x="3886200" y="744537"/>
            <a:ext cx="4800600" cy="4360863"/>
          </a:xfrm>
          <a:prstGeom prst="rect">
            <a:avLst/>
          </a:prstGeom>
          <a:noFill/>
        </p:spPr>
      </p:pic>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checkerboard(across)">
                                      <p:cBhvr>
                                        <p:cTn id="7"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thuý hiên thể thao"/>
          <p:cNvPicPr>
            <a:picLocks noChangeAspect="1" noChangeArrowheads="1"/>
          </p:cNvPicPr>
          <p:nvPr/>
        </p:nvPicPr>
        <p:blipFill>
          <a:blip r:embed="rId2"/>
          <a:srcRect/>
          <a:stretch>
            <a:fillRect/>
          </a:stretch>
        </p:blipFill>
        <p:spPr bwMode="auto">
          <a:xfrm>
            <a:off x="152400" y="255069"/>
            <a:ext cx="4267200" cy="2869131"/>
          </a:xfrm>
          <a:prstGeom prst="rect">
            <a:avLst/>
          </a:prstGeom>
          <a:noFill/>
        </p:spPr>
      </p:pic>
      <p:pic>
        <p:nvPicPr>
          <p:cNvPr id="119813" name="Picture 5" descr="nguyenthuyhien2"/>
          <p:cNvPicPr>
            <a:picLocks noChangeAspect="1" noChangeArrowheads="1"/>
          </p:cNvPicPr>
          <p:nvPr/>
        </p:nvPicPr>
        <p:blipFill>
          <a:blip r:embed="rId3"/>
          <a:srcRect/>
          <a:stretch>
            <a:fillRect/>
          </a:stretch>
        </p:blipFill>
        <p:spPr bwMode="auto">
          <a:xfrm>
            <a:off x="152400" y="3429000"/>
            <a:ext cx="4267200" cy="3016718"/>
          </a:xfrm>
          <a:prstGeom prst="rect">
            <a:avLst/>
          </a:prstGeom>
          <a:noFill/>
        </p:spPr>
      </p:pic>
      <p:sp>
        <p:nvSpPr>
          <p:cNvPr id="119815" name="Rectangle 7"/>
          <p:cNvSpPr>
            <a:spLocks noChangeArrowheads="1"/>
          </p:cNvSpPr>
          <p:nvPr/>
        </p:nvSpPr>
        <p:spPr bwMode="auto">
          <a:xfrm>
            <a:off x="4953000" y="1219200"/>
            <a:ext cx="3657600" cy="3539430"/>
          </a:xfrm>
          <a:prstGeom prst="rect">
            <a:avLst/>
          </a:prstGeom>
          <a:noFill/>
          <a:ln w="9525">
            <a:noFill/>
            <a:miter lim="800000"/>
            <a:headEnd/>
            <a:tailEnd/>
          </a:ln>
          <a:effectLst/>
        </p:spPr>
        <p:txBody>
          <a:bodyPr>
            <a:spAutoFit/>
          </a:bodyPr>
          <a:lstStyle/>
          <a:p>
            <a:pPr algn="just">
              <a:spcBef>
                <a:spcPct val="20000"/>
              </a:spcBef>
            </a:pPr>
            <a:r>
              <a:rPr lang="en-US" sz="2800">
                <a:solidFill>
                  <a:srgbClr val="660033"/>
                </a:solidFill>
              </a:rPr>
              <a:t>Nguyễn Thúy </a:t>
            </a:r>
            <a:r>
              <a:rPr lang="en-US" sz="2800" smtClean="0">
                <a:solidFill>
                  <a:srgbClr val="660033"/>
                </a:solidFill>
              </a:rPr>
              <a:t>Hiền, cô </a:t>
            </a:r>
            <a:r>
              <a:rPr lang="en-US" sz="2800">
                <a:solidFill>
                  <a:srgbClr val="660033"/>
                </a:solidFill>
              </a:rPr>
              <a:t>gái vàng của </a:t>
            </a:r>
            <a:r>
              <a:rPr lang="en-US" sz="2800" smtClean="0">
                <a:solidFill>
                  <a:srgbClr val="660033"/>
                </a:solidFill>
              </a:rPr>
              <a:t>thể </a:t>
            </a:r>
            <a:r>
              <a:rPr lang="en-US" sz="2800">
                <a:solidFill>
                  <a:srgbClr val="660033"/>
                </a:solidFill>
              </a:rPr>
              <a:t>thao Việt Nam, </a:t>
            </a:r>
            <a:r>
              <a:rPr lang="en-US" sz="2800" smtClean="0">
                <a:solidFill>
                  <a:srgbClr val="660033"/>
                </a:solidFill>
              </a:rPr>
              <a:t>đã </a:t>
            </a:r>
            <a:r>
              <a:rPr lang="en-US" sz="2800">
                <a:solidFill>
                  <a:srgbClr val="660033"/>
                </a:solidFill>
              </a:rPr>
              <a:t>mang về cho </a:t>
            </a:r>
            <a:r>
              <a:rPr lang="en-US" sz="2800" smtClean="0">
                <a:solidFill>
                  <a:srgbClr val="660033"/>
                </a:solidFill>
              </a:rPr>
              <a:t>Tổ </a:t>
            </a:r>
            <a:r>
              <a:rPr lang="en-US" sz="2800">
                <a:solidFill>
                  <a:srgbClr val="660033"/>
                </a:solidFill>
              </a:rPr>
              <a:t>quốc </a:t>
            </a:r>
            <a:r>
              <a:rPr lang="en-US" sz="2800" smtClean="0">
                <a:solidFill>
                  <a:srgbClr val="660033"/>
                </a:solidFill>
              </a:rPr>
              <a:t>13 </a:t>
            </a:r>
            <a:r>
              <a:rPr lang="en-US" sz="2800">
                <a:solidFill>
                  <a:srgbClr val="660033"/>
                </a:solidFill>
              </a:rPr>
              <a:t>huy chương vàng, trong đó có </a:t>
            </a:r>
            <a:r>
              <a:rPr lang="en-US" sz="2800" smtClean="0">
                <a:solidFill>
                  <a:srgbClr val="660033"/>
                </a:solidFill>
              </a:rPr>
              <a:t>6 huy </a:t>
            </a:r>
            <a:r>
              <a:rPr lang="en-US" sz="2800">
                <a:solidFill>
                  <a:srgbClr val="660033"/>
                </a:solidFill>
              </a:rPr>
              <a:t>chương vàng </a:t>
            </a:r>
            <a:r>
              <a:rPr lang="en-US" sz="2800" smtClean="0">
                <a:solidFill>
                  <a:srgbClr val="660033"/>
                </a:solidFill>
              </a:rPr>
              <a:t>các </a:t>
            </a:r>
            <a:r>
              <a:rPr lang="en-US" sz="2800">
                <a:solidFill>
                  <a:srgbClr val="660033"/>
                </a:solidFill>
              </a:rPr>
              <a:t>giải </a:t>
            </a:r>
            <a:r>
              <a:rPr lang="en-US" sz="2800" smtClean="0">
                <a:solidFill>
                  <a:srgbClr val="660033"/>
                </a:solidFill>
              </a:rPr>
              <a:t>Whu-su thế </a:t>
            </a:r>
            <a:r>
              <a:rPr lang="en-US" sz="2800">
                <a:solidFill>
                  <a:srgbClr val="660033"/>
                </a:solidFill>
              </a:rPr>
              <a:t>giới.</a:t>
            </a:r>
            <a:r>
              <a:rPr lang="en-US">
                <a:solidFill>
                  <a:srgbClr val="660033"/>
                </a:solidFill>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heckerboard(across)">
                                      <p:cBhvr>
                                        <p:cTn id="7" dur="500"/>
                                        <p:tgtEl>
                                          <p:spTgt spid="1198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checkerboard(across)">
                                      <p:cBhvr>
                                        <p:cTn id="10" dur="500"/>
                                        <p:tgtEl>
                                          <p:spTgt spid="119815"/>
                                        </p:tgtEl>
                                      </p:cBhvr>
                                    </p:animEffect>
                                  </p:childTnLst>
                                </p:cTn>
                              </p:par>
                              <p:par>
                                <p:cTn id="11" presetID="5" presetClass="entr" presetSubtype="10"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thethao1"/>
          <p:cNvPicPr>
            <a:picLocks noChangeAspect="1" noChangeArrowheads="1"/>
          </p:cNvPicPr>
          <p:nvPr/>
        </p:nvPicPr>
        <p:blipFill>
          <a:blip r:embed="rId2"/>
          <a:srcRect/>
          <a:stretch>
            <a:fillRect/>
          </a:stretch>
        </p:blipFill>
        <p:spPr bwMode="auto">
          <a:xfrm>
            <a:off x="5032408" y="3394509"/>
            <a:ext cx="3654392" cy="3234891"/>
          </a:xfrm>
          <a:prstGeom prst="rect">
            <a:avLst/>
          </a:prstGeom>
          <a:noFill/>
          <a:ln w="9525">
            <a:noFill/>
            <a:miter lim="800000"/>
            <a:headEnd/>
            <a:tailEnd/>
          </a:ln>
        </p:spPr>
      </p:pic>
      <p:pic>
        <p:nvPicPr>
          <p:cNvPr id="118789" name="Picture 5" descr="thethao3"/>
          <p:cNvPicPr>
            <a:picLocks noChangeAspect="1" noChangeArrowheads="1"/>
          </p:cNvPicPr>
          <p:nvPr/>
        </p:nvPicPr>
        <p:blipFill>
          <a:blip r:embed="rId3"/>
          <a:srcRect/>
          <a:stretch>
            <a:fillRect/>
          </a:stretch>
        </p:blipFill>
        <p:spPr bwMode="auto">
          <a:xfrm>
            <a:off x="5029200" y="228600"/>
            <a:ext cx="3657600" cy="3048000"/>
          </a:xfrm>
          <a:prstGeom prst="rect">
            <a:avLst/>
          </a:prstGeom>
          <a:noFill/>
          <a:ln w="9525">
            <a:noFill/>
            <a:miter lim="800000"/>
            <a:headEnd/>
            <a:tailEnd/>
          </a:ln>
        </p:spPr>
      </p:pic>
      <p:pic>
        <p:nvPicPr>
          <p:cNvPr id="118790" name="Picture 6" descr="thethao2"/>
          <p:cNvPicPr>
            <a:picLocks noChangeAspect="1" noChangeArrowheads="1"/>
          </p:cNvPicPr>
          <p:nvPr/>
        </p:nvPicPr>
        <p:blipFill>
          <a:blip r:embed="rId4"/>
          <a:srcRect/>
          <a:stretch>
            <a:fillRect/>
          </a:stretch>
        </p:blipFill>
        <p:spPr bwMode="auto">
          <a:xfrm>
            <a:off x="304800" y="228600"/>
            <a:ext cx="4419600" cy="6400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ChangeArrowheads="1"/>
          </p:cNvSpPr>
          <p:nvPr/>
        </p:nvSpPr>
        <p:spPr bwMode="auto">
          <a:xfrm>
            <a:off x="533400" y="457200"/>
            <a:ext cx="2667000" cy="4524315"/>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a:p>
            <a:r>
              <a:rPr lang="en-US" sz="3200" smtClean="0">
                <a:solidFill>
                  <a:srgbClr val="002060"/>
                </a:solidFill>
              </a:rPr>
              <a:t>- Thể </a:t>
            </a:r>
            <a:r>
              <a:rPr lang="en-US" sz="3200">
                <a:solidFill>
                  <a:srgbClr val="002060"/>
                </a:solidFill>
              </a:rPr>
              <a:t>thao</a:t>
            </a:r>
          </a:p>
          <a:p>
            <a:r>
              <a:rPr lang="en-US" sz="3200" smtClean="0">
                <a:solidFill>
                  <a:srgbClr val="002060"/>
                </a:solidFill>
              </a:rPr>
              <a:t>- Kinh </a:t>
            </a:r>
            <a:r>
              <a:rPr lang="en-US" sz="3200">
                <a:solidFill>
                  <a:srgbClr val="002060"/>
                </a:solidFill>
              </a:rPr>
              <a:t>tế</a:t>
            </a:r>
          </a:p>
        </p:txBody>
      </p:sp>
      <p:pic>
        <p:nvPicPr>
          <p:cNvPr id="229383" name="Picture 7"/>
          <p:cNvPicPr>
            <a:picLocks noChangeAspect="1" noChangeArrowheads="1"/>
          </p:cNvPicPr>
          <p:nvPr/>
        </p:nvPicPr>
        <p:blipFill>
          <a:blip r:embed="rId2"/>
          <a:srcRect/>
          <a:stretch>
            <a:fillRect/>
          </a:stretch>
        </p:blipFill>
        <p:spPr bwMode="auto">
          <a:xfrm>
            <a:off x="4495800" y="381000"/>
            <a:ext cx="2971800" cy="3581400"/>
          </a:xfrm>
          <a:prstGeom prst="rect">
            <a:avLst/>
          </a:prstGeom>
          <a:noFill/>
          <a:ln w="9525">
            <a:noFill/>
            <a:miter lim="800000"/>
            <a:headEnd/>
            <a:tailEnd/>
          </a:ln>
        </p:spPr>
      </p:pic>
      <p:sp>
        <p:nvSpPr>
          <p:cNvPr id="229384" name="Text Box 8"/>
          <p:cNvSpPr txBox="1">
            <a:spLocks noChangeArrowheads="1"/>
          </p:cNvSpPr>
          <p:nvPr/>
        </p:nvSpPr>
        <p:spPr bwMode="auto">
          <a:xfrm>
            <a:off x="2819400" y="4479925"/>
            <a:ext cx="6096000" cy="1616075"/>
          </a:xfrm>
          <a:prstGeom prst="rect">
            <a:avLst/>
          </a:prstGeom>
          <a:noFill/>
          <a:ln w="9525">
            <a:noFill/>
            <a:miter lim="800000"/>
            <a:headEnd/>
            <a:tailEnd/>
          </a:ln>
          <a:effectLst/>
        </p:spPr>
        <p:txBody>
          <a:bodyPr wrap="square">
            <a:spAutoFit/>
          </a:bodyPr>
          <a:lstStyle/>
          <a:p>
            <a:pPr algn="just"/>
            <a:r>
              <a:rPr lang="en-US" altLang="ja-JP" smtClean="0">
                <a:solidFill>
                  <a:srgbClr val="FF0000"/>
                </a:solidFill>
                <a:ea typeface="ＭＳ Ｐゴシック" charset="-128"/>
              </a:rPr>
              <a:t>   Thạc </a:t>
            </a:r>
            <a:r>
              <a:rPr lang="en-US" altLang="ja-JP">
                <a:solidFill>
                  <a:srgbClr val="FF0000"/>
                </a:solidFill>
                <a:ea typeface="ＭＳ Ｐゴシック" charset="-128"/>
              </a:rPr>
              <a:t>sỹ Đỗ Vũ Phương Anh, Phó Tổng Giám đốc Tập đoàn Vàng bạc Đá quý DOJI - tháp tùng Phó Chủ tịch nước CHXHCN Việt Nam Nguyễn Thị Doan thăm chính thức nước Cộng hòa Urugoay và tham dự Hội nghị Thượng đỉnh Phụ nữ Toàn cầu </a:t>
            </a:r>
            <a:endParaRPr lang="en-US">
              <a:solidFill>
                <a:srgbClr val="FF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9383"/>
                                        </p:tgtEl>
                                        <p:attrNameLst>
                                          <p:attrName>style.visibility</p:attrName>
                                        </p:attrNameLst>
                                      </p:cBhvr>
                                      <p:to>
                                        <p:strVal val="visible"/>
                                      </p:to>
                                    </p:set>
                                    <p:anim calcmode="lin" valueType="num">
                                      <p:cBhvr>
                                        <p:cTn id="7" dur="500" fill="hold"/>
                                        <p:tgtEl>
                                          <p:spTgt spid="229383"/>
                                        </p:tgtEl>
                                        <p:attrNameLst>
                                          <p:attrName>ppt_w</p:attrName>
                                        </p:attrNameLst>
                                      </p:cBhvr>
                                      <p:tavLst>
                                        <p:tav tm="0">
                                          <p:val>
                                            <p:fltVal val="0"/>
                                          </p:val>
                                        </p:tav>
                                        <p:tav tm="100000">
                                          <p:val>
                                            <p:strVal val="#ppt_w"/>
                                          </p:val>
                                        </p:tav>
                                      </p:tavLst>
                                    </p:anim>
                                    <p:anim calcmode="lin" valueType="num">
                                      <p:cBhvr>
                                        <p:cTn id="8" dur="500" fill="hold"/>
                                        <p:tgtEl>
                                          <p:spTgt spid="229383"/>
                                        </p:tgtEl>
                                        <p:attrNameLst>
                                          <p:attrName>ppt_h</p:attrName>
                                        </p:attrNameLst>
                                      </p:cBhvr>
                                      <p:tavLst>
                                        <p:tav tm="0">
                                          <p:val>
                                            <p:fltVal val="0"/>
                                          </p:val>
                                        </p:tav>
                                        <p:tav tm="100000">
                                          <p:val>
                                            <p:strVal val="#ppt_h"/>
                                          </p:val>
                                        </p:tav>
                                      </p:tavLst>
                                    </p:anim>
                                    <p:anim calcmode="lin" valueType="num">
                                      <p:cBhvr>
                                        <p:cTn id="9" dur="500" fill="hold"/>
                                        <p:tgtEl>
                                          <p:spTgt spid="229383"/>
                                        </p:tgtEl>
                                        <p:attrNameLst>
                                          <p:attrName>style.rotation</p:attrName>
                                        </p:attrNameLst>
                                      </p:cBhvr>
                                      <p:tavLst>
                                        <p:tav tm="0">
                                          <p:val>
                                            <p:fltVal val="360"/>
                                          </p:val>
                                        </p:tav>
                                        <p:tav tm="100000">
                                          <p:val>
                                            <p:fltVal val="0"/>
                                          </p:val>
                                        </p:tav>
                                      </p:tavLst>
                                    </p:anim>
                                    <p:animEffect transition="in" filter="fade">
                                      <p:cBhvr>
                                        <p:cTn id="10" dur="500"/>
                                        <p:tgtEl>
                                          <p:spTgt spid="22938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29384"/>
                                        </p:tgtEl>
                                        <p:attrNameLst>
                                          <p:attrName>style.visibility</p:attrName>
                                        </p:attrNameLst>
                                      </p:cBhvr>
                                      <p:to>
                                        <p:strVal val="visible"/>
                                      </p:to>
                                    </p:set>
                                    <p:anim calcmode="lin" valueType="num">
                                      <p:cBhvr>
                                        <p:cTn id="15" dur="500" fill="hold"/>
                                        <p:tgtEl>
                                          <p:spTgt spid="229384"/>
                                        </p:tgtEl>
                                        <p:attrNameLst>
                                          <p:attrName>ppt_w</p:attrName>
                                        </p:attrNameLst>
                                      </p:cBhvr>
                                      <p:tavLst>
                                        <p:tav tm="0">
                                          <p:val>
                                            <p:fltVal val="0"/>
                                          </p:val>
                                        </p:tav>
                                        <p:tav tm="100000">
                                          <p:val>
                                            <p:strVal val="#ppt_w"/>
                                          </p:val>
                                        </p:tav>
                                      </p:tavLst>
                                    </p:anim>
                                    <p:anim calcmode="lin" valueType="num">
                                      <p:cBhvr>
                                        <p:cTn id="16" dur="500" fill="hold"/>
                                        <p:tgtEl>
                                          <p:spTgt spid="2293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9" name="Picture 5"/>
          <p:cNvPicPr>
            <a:picLocks noChangeAspect="1" noChangeArrowheads="1"/>
          </p:cNvPicPr>
          <p:nvPr/>
        </p:nvPicPr>
        <p:blipFill>
          <a:blip r:embed="rId2"/>
          <a:srcRect/>
          <a:stretch>
            <a:fillRect/>
          </a:stretch>
        </p:blipFill>
        <p:spPr bwMode="auto">
          <a:xfrm>
            <a:off x="457200" y="838200"/>
            <a:ext cx="4343400" cy="5029200"/>
          </a:xfrm>
          <a:prstGeom prst="rect">
            <a:avLst/>
          </a:prstGeom>
          <a:noFill/>
          <a:ln w="9525">
            <a:noFill/>
            <a:miter lim="800000"/>
            <a:headEnd/>
            <a:tailEnd/>
          </a:ln>
          <a:effectLst/>
        </p:spPr>
      </p:pic>
      <p:sp>
        <p:nvSpPr>
          <p:cNvPr id="226315" name="Text Box 11"/>
          <p:cNvSpPr txBox="1">
            <a:spLocks noChangeArrowheads="1"/>
          </p:cNvSpPr>
          <p:nvPr/>
        </p:nvSpPr>
        <p:spPr bwMode="auto">
          <a:xfrm>
            <a:off x="5181600" y="1447800"/>
            <a:ext cx="3429000" cy="4154984"/>
          </a:xfrm>
          <a:prstGeom prst="rect">
            <a:avLst/>
          </a:prstGeom>
          <a:noFill/>
          <a:ln w="9525">
            <a:noFill/>
            <a:miter lim="800000"/>
            <a:headEnd/>
            <a:tailEnd/>
          </a:ln>
          <a:effectLst/>
        </p:spPr>
        <p:txBody>
          <a:bodyPr>
            <a:spAutoFit/>
          </a:bodyPr>
          <a:lstStyle/>
          <a:p>
            <a:pPr algn="just"/>
            <a:r>
              <a:rPr lang="en-US" altLang="ja-JP" sz="2400" smtClean="0">
                <a:solidFill>
                  <a:srgbClr val="002060"/>
                </a:solidFill>
                <a:ea typeface="ＭＳ Ｐゴシック" charset="-128"/>
              </a:rPr>
              <a:t>  Chị </a:t>
            </a:r>
            <a:r>
              <a:rPr lang="en-US" altLang="ja-JP" sz="2400">
                <a:solidFill>
                  <a:srgbClr val="002060"/>
                </a:solidFill>
                <a:ea typeface="ＭＳ Ｐゴシック" charset="-128"/>
              </a:rPr>
              <a:t>Tạ Thu Hương ở làng Chuông, xã Phương Trung, huyện Thanh Oai đã là người sáng tạo ra nhiều mẫu mã nón của làng nghề truyền thống nổi tiếng này. Vừa làm kinh tế giỏi lại vừa tích cực tham gia các hoạt động về bảo tồn và phát triển làng nghề, </a:t>
            </a:r>
            <a:endParaRPr lang="en-US" sz="2400">
              <a:solidFill>
                <a:srgbClr val="00206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anim calcmode="lin" valueType="num">
                                      <p:cBhvr>
                                        <p:cTn id="7" dur="1000" fill="hold"/>
                                        <p:tgtEl>
                                          <p:spTgt spid="226309"/>
                                        </p:tgtEl>
                                        <p:attrNameLst>
                                          <p:attrName>ppt_x</p:attrName>
                                        </p:attrNameLst>
                                      </p:cBhvr>
                                      <p:tavLst>
                                        <p:tav tm="0">
                                          <p:val>
                                            <p:strVal val="#ppt_x-.2"/>
                                          </p:val>
                                        </p:tav>
                                        <p:tav tm="100000">
                                          <p:val>
                                            <p:strVal val="#ppt_x"/>
                                          </p:val>
                                        </p:tav>
                                      </p:tavLst>
                                    </p:anim>
                                    <p:anim calcmode="lin" valueType="num">
                                      <p:cBhvr>
                                        <p:cTn id="8" dur="1000" fill="hold"/>
                                        <p:tgtEl>
                                          <p:spTgt spid="2263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0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26315"/>
                                        </p:tgtEl>
                                        <p:attrNameLst>
                                          <p:attrName>style.visibility</p:attrName>
                                        </p:attrNameLst>
                                      </p:cBhvr>
                                      <p:to>
                                        <p:strVal val="visible"/>
                                      </p:to>
                                    </p:set>
                                    <p:animEffect transition="in" filter="fade">
                                      <p:cBhvr>
                                        <p:cTn id="14" dur="1000"/>
                                        <p:tgtEl>
                                          <p:spTgt spid="226315"/>
                                        </p:tgtEl>
                                      </p:cBhvr>
                                    </p:animEffect>
                                    <p:anim calcmode="lin" valueType="num">
                                      <p:cBhvr>
                                        <p:cTn id="15" dur="1000" fill="hold"/>
                                        <p:tgtEl>
                                          <p:spTgt spid="226315"/>
                                        </p:tgtEl>
                                        <p:attrNameLst>
                                          <p:attrName>ppt_x</p:attrName>
                                        </p:attrNameLst>
                                      </p:cBhvr>
                                      <p:tavLst>
                                        <p:tav tm="0">
                                          <p:val>
                                            <p:strVal val="#ppt_x"/>
                                          </p:val>
                                        </p:tav>
                                        <p:tav tm="100000">
                                          <p:val>
                                            <p:strVal val="#ppt_x"/>
                                          </p:val>
                                        </p:tav>
                                      </p:tavLst>
                                    </p:anim>
                                    <p:anim calcmode="lin" valueType="num">
                                      <p:cBhvr>
                                        <p:cTn id="16" dur="900" decel="100000" fill="hold"/>
                                        <p:tgtEl>
                                          <p:spTgt spid="2263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6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daoduc"/>
          <p:cNvPicPr>
            <a:picLocks noChangeAspect="1" noChangeArrowheads="1"/>
          </p:cNvPicPr>
          <p:nvPr/>
        </p:nvPicPr>
        <p:blipFill>
          <a:blip r:embed="rId2"/>
          <a:srcRect/>
          <a:stretch>
            <a:fillRect/>
          </a:stretch>
        </p:blipFill>
        <p:spPr bwMode="auto">
          <a:xfrm>
            <a:off x="304800" y="228600"/>
            <a:ext cx="8610600" cy="62484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4562" name="Group 2"/>
          <p:cNvGrpSpPr>
            <a:grpSpLocks/>
          </p:cNvGrpSpPr>
          <p:nvPr/>
        </p:nvGrpSpPr>
        <p:grpSpPr bwMode="auto">
          <a:xfrm rot="16251967">
            <a:off x="6980238" y="4621212"/>
            <a:ext cx="1912938" cy="2119313"/>
            <a:chOff x="2332" y="1554"/>
            <a:chExt cx="1105" cy="1218"/>
          </a:xfrm>
        </p:grpSpPr>
        <p:sp>
          <p:nvSpPr>
            <p:cNvPr id="194563" name="Freeform 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564" name="Freeform 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565" name="Freeform 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566" name="Freeform 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567" name="Freeform 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568" name="Freeform 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569" name="Freeform 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570" name="Freeform 1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571" name="Freeform 1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572" name="Freeform 1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573" name="Freeform 1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574" name="Freeform 1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575" name="Freeform 1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576" name="Freeform 1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577" name="Freeform 1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578" name="Freeform 1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579" name="Freeform 1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580" name="Freeform 2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581" name="Freeform 2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582" name="Freeform 2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583" name="Freeform 2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584" name="Freeform 2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585" name="Freeform 2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586" name="Freeform 2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587" name="Freeform 2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588" name="Freeform 2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589" name="Freeform 2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590" name="Freeform 3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591" name="Freeform 3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592" name="Freeform 3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593" name="Freeform 3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594" name="Freeform 3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595" name="Freeform 3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596" name="Freeform 3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597" name="Freeform 3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598" name="Freeform 3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599" name="Freeform 3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600" name="Freeform 4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601" name="Freeform 4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602" name="Freeform 4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603" name="Freeform 4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604" name="Freeform 4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605" name="Freeform 4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606" name="Freeform 4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607" name="Freeform 4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608" name="Freeform 4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609" name="Freeform 4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610" name="Freeform 5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611" name="Freeform 5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612" name="Freeform 5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613" name="Freeform 5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614" name="Freeform 5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615" name="Freeform 5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616" name="Freeform 5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617" name="Freeform 5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618" name="Freeform 5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619" name="Freeform 5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620" name="Freeform 6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621" name="Freeform 6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622" name="Freeform 6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623" name="Freeform 6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624" name="Freeform 6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625" name="Freeform 6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626" name="Freeform 6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627" name="Freeform 6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628" name="Freeform 6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629" name="Freeform 6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630" name="Freeform 7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631" name="Freeform 7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632" name="Freeform 7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633" name="Freeform 7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634" name="Freeform 7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635" name="Freeform 7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636" name="Freeform 7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637" name="Freeform 7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638" name="Freeform 7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639" name="Freeform 7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640" name="Freeform 8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641" name="Freeform 8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42" name="Freeform 8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643" name="Freeform 8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44" name="Freeform 8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645" name="Freeform 8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646" name="Freeform 8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47" name="Freeform 8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48" name="Freeform 8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649" name="Freeform 8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650" name="Freeform 9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651" name="Freeform 9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652" name="Freeform 9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653" name="Freeform 9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654" name="Freeform 9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655" name="Freeform 9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656" name="Freeform 9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57" name="Freeform 9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58" name="Freeform 9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659" name="Freeform 9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660" name="Freeform 10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661" name="Freeform 10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662" name="Freeform 10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63" name="Freeform 10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64" name="Freeform 10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665" name="Freeform 10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666" name="Freeform 10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667" name="Freeform 10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668" name="Freeform 10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669" name="Freeform 10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670" name="Freeform 11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671" name="Freeform 11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672" name="Freeform 11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673" name="Freeform 11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74" name="Freeform 11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675" name="Freeform 11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676" name="Freeform 11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677" name="Freeform 11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678" name="Freeform 11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679" name="Freeform 11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80" name="Freeform 12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681" name="Freeform 12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682" name="Freeform 12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683" name="Freeform 12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684" name="Freeform 12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685" name="Freeform 12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686" name="Freeform 12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687" name="Freeform 12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688" name="Freeform 12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89" name="Freeform 12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90" name="Freeform 13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691" name="Freeform 13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692" name="Freeform 13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693" name="Freeform 13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694" name="Freeform 13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695" name="Freeform 13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696" name="Freeform 13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697" name="Freeform 13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698" name="Freeform 13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699" name="Freeform 13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700" name="Freeform 14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01" name="Freeform 14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702" name="Group 142"/>
          <p:cNvGrpSpPr>
            <a:grpSpLocks/>
          </p:cNvGrpSpPr>
          <p:nvPr/>
        </p:nvGrpSpPr>
        <p:grpSpPr bwMode="auto">
          <a:xfrm rot="26868625">
            <a:off x="211138" y="12700"/>
            <a:ext cx="1912937" cy="2119313"/>
            <a:chOff x="2332" y="1554"/>
            <a:chExt cx="1105" cy="1218"/>
          </a:xfrm>
        </p:grpSpPr>
        <p:sp>
          <p:nvSpPr>
            <p:cNvPr id="194703" name="Freeform 14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704" name="Freeform 14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705" name="Freeform 14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706" name="Freeform 14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707" name="Freeform 14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708" name="Freeform 14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709" name="Freeform 14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710" name="Freeform 15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711" name="Freeform 15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712" name="Freeform 15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713" name="Freeform 15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714" name="Freeform 15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715" name="Freeform 15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716" name="Freeform 15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717" name="Freeform 15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718" name="Freeform 15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719" name="Freeform 15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720" name="Freeform 16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721" name="Freeform 16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722" name="Freeform 16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723" name="Freeform 16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724" name="Freeform 16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725" name="Freeform 16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726" name="Freeform 16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727" name="Freeform 16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728" name="Freeform 16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729" name="Freeform 16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730" name="Freeform 17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731" name="Freeform 17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732" name="Freeform 17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733" name="Freeform 17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734" name="Freeform 17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735" name="Freeform 17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736" name="Freeform 17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737" name="Freeform 17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738" name="Freeform 17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739" name="Freeform 17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740" name="Freeform 18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741" name="Freeform 18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742" name="Freeform 18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743" name="Freeform 18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744" name="Freeform 18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745" name="Freeform 18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746" name="Freeform 18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747" name="Freeform 18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748" name="Freeform 18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749" name="Freeform 18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750" name="Freeform 19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751" name="Freeform 19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752" name="Freeform 19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753" name="Freeform 19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754" name="Freeform 19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755" name="Freeform 19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756" name="Freeform 19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757" name="Freeform 19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758" name="Freeform 19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759" name="Freeform 19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760" name="Freeform 20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761" name="Freeform 20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762" name="Freeform 20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763" name="Freeform 20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764" name="Freeform 20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765" name="Freeform 20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766" name="Freeform 20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767" name="Freeform 20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768" name="Freeform 20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769" name="Freeform 20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770" name="Freeform 21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771" name="Freeform 21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772" name="Freeform 21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773" name="Freeform 21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774" name="Freeform 21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775" name="Freeform 21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776" name="Freeform 21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777" name="Freeform 21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778" name="Freeform 21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779" name="Freeform 21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780" name="Freeform 22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781" name="Freeform 22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782" name="Freeform 22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783" name="Freeform 22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784" name="Freeform 22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785" name="Freeform 22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786" name="Freeform 22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87" name="Freeform 22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788" name="Freeform 22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789" name="Freeform 22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790" name="Freeform 23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791" name="Freeform 23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792" name="Freeform 23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793" name="Freeform 23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794" name="Freeform 23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795" name="Freeform 23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796" name="Freeform 23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97" name="Freeform 23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798" name="Freeform 23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799" name="Freeform 23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800" name="Freeform 24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801" name="Freeform 24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802" name="Freeform 24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03" name="Freeform 24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04" name="Freeform 24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805" name="Freeform 24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806" name="Freeform 24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807" name="Freeform 24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808" name="Freeform 24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809" name="Freeform 24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810" name="Freeform 25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811" name="Freeform 25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812" name="Freeform 25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813" name="Freeform 25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14" name="Freeform 25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815" name="Freeform 25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816" name="Freeform 25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817" name="Freeform 25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818" name="Freeform 25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819" name="Freeform 25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820" name="Freeform 26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821" name="Freeform 26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822" name="Freeform 26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823" name="Freeform 26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824" name="Freeform 26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825" name="Freeform 26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826" name="Freeform 26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827" name="Freeform 26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828" name="Freeform 26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29" name="Freeform 26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30" name="Freeform 27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831" name="Freeform 27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832" name="Freeform 27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833" name="Freeform 27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834" name="Freeform 27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835" name="Freeform 27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836" name="Freeform 27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837" name="Freeform 27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838" name="Freeform 27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839" name="Freeform 27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840" name="Freeform 28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41" name="Freeform 28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842" name="Group 282"/>
          <p:cNvGrpSpPr>
            <a:grpSpLocks/>
          </p:cNvGrpSpPr>
          <p:nvPr/>
        </p:nvGrpSpPr>
        <p:grpSpPr bwMode="auto">
          <a:xfrm rot="21406789">
            <a:off x="211138" y="4581525"/>
            <a:ext cx="1912937" cy="2119313"/>
            <a:chOff x="2332" y="1554"/>
            <a:chExt cx="1105" cy="1218"/>
          </a:xfrm>
        </p:grpSpPr>
        <p:sp>
          <p:nvSpPr>
            <p:cNvPr id="194843" name="Freeform 28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844" name="Freeform 28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845" name="Freeform 28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846" name="Freeform 28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847" name="Freeform 28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848" name="Freeform 28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849" name="Freeform 28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850" name="Freeform 29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851" name="Freeform 29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852" name="Freeform 29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853" name="Freeform 29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854" name="Freeform 29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855" name="Freeform 29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856" name="Freeform 29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857" name="Freeform 29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858" name="Freeform 29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859" name="Freeform 29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860" name="Freeform 30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861" name="Freeform 30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862" name="Freeform 30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863" name="Freeform 30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864" name="Freeform 30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865" name="Freeform 30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866" name="Freeform 30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867" name="Freeform 30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868" name="Freeform 30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869" name="Freeform 30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870" name="Freeform 31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871" name="Freeform 31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872" name="Freeform 31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873" name="Freeform 31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874" name="Freeform 31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875" name="Freeform 31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876" name="Freeform 31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877" name="Freeform 31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878" name="Freeform 31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879" name="Freeform 31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880" name="Freeform 32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881" name="Freeform 32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882" name="Freeform 32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883" name="Freeform 32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884" name="Freeform 32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885" name="Freeform 32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886" name="Freeform 32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887" name="Freeform 32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888" name="Freeform 32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889" name="Freeform 32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890" name="Freeform 33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891" name="Freeform 33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892" name="Freeform 33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893" name="Freeform 33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894" name="Freeform 33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895" name="Freeform 33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896" name="Freeform 33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897" name="Freeform 33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898" name="Freeform 33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899" name="Freeform 33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900" name="Freeform 34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901" name="Freeform 34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902" name="Freeform 34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903" name="Freeform 34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904" name="Freeform 34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905" name="Freeform 34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906" name="Freeform 34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907" name="Freeform 34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908" name="Freeform 34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909" name="Freeform 34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910" name="Freeform 35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911" name="Freeform 35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912" name="Freeform 35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913" name="Freeform 35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914" name="Freeform 35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915" name="Freeform 35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916" name="Freeform 35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917" name="Freeform 35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918" name="Freeform 35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919" name="Freeform 35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920" name="Freeform 36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921" name="Freeform 36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22" name="Freeform 36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923" name="Freeform 36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24" name="Freeform 36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925" name="Freeform 36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926" name="Freeform 36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27" name="Freeform 36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28" name="Freeform 36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929" name="Freeform 36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930" name="Freeform 37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931" name="Freeform 37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932" name="Freeform 37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933" name="Freeform 37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934" name="Freeform 37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935" name="Freeform 37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936" name="Freeform 37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37" name="Freeform 37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38" name="Freeform 37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939" name="Freeform 37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940" name="Freeform 38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941" name="Freeform 38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942" name="Freeform 38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43" name="Freeform 38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44" name="Freeform 38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945" name="Freeform 38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946" name="Freeform 38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947" name="Freeform 38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948" name="Freeform 38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949" name="Freeform 38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950" name="Freeform 39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951" name="Freeform 39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952" name="Freeform 39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953" name="Freeform 39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54" name="Freeform 39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955" name="Freeform 39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956" name="Freeform 39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957" name="Freeform 39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958" name="Freeform 39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959" name="Freeform 39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60" name="Freeform 40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961" name="Freeform 40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962" name="Freeform 40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963" name="Freeform 40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964" name="Freeform 40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965" name="Freeform 40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966" name="Freeform 40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967" name="Freeform 40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968" name="Freeform 40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69" name="Freeform 40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70" name="Freeform 41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971" name="Freeform 41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972" name="Freeform 41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973" name="Freeform 41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974" name="Freeform 41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975" name="Freeform 41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976" name="Freeform 41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977" name="Freeform 41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978" name="Freeform 41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979" name="Freeform 41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980" name="Freeform 42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81" name="Freeform 42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982" name="Group 422"/>
          <p:cNvGrpSpPr>
            <a:grpSpLocks/>
          </p:cNvGrpSpPr>
          <p:nvPr/>
        </p:nvGrpSpPr>
        <p:grpSpPr bwMode="auto">
          <a:xfrm rot="10800000">
            <a:off x="7051675" y="44450"/>
            <a:ext cx="1912938" cy="2119313"/>
            <a:chOff x="2332" y="1554"/>
            <a:chExt cx="1105" cy="1218"/>
          </a:xfrm>
        </p:grpSpPr>
        <p:sp>
          <p:nvSpPr>
            <p:cNvPr id="194983" name="Freeform 42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984" name="Freeform 42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985" name="Freeform 42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986" name="Freeform 42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987" name="Freeform 42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988" name="Freeform 42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989" name="Freeform 42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990" name="Freeform 43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991" name="Freeform 43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992" name="Freeform 43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993" name="Freeform 43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994" name="Freeform 43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995" name="Freeform 43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996" name="Freeform 43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997" name="Freeform 43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998" name="Freeform 43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999" name="Freeform 43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5000" name="Freeform 44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5001" name="Freeform 44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5002" name="Freeform 44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5003" name="Freeform 44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5004" name="Freeform 44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5005" name="Freeform 44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5006" name="Freeform 44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5007" name="Freeform 44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5008" name="Freeform 44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5009" name="Freeform 44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5010" name="Freeform 45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5011" name="Freeform 45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5012" name="Freeform 45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5013" name="Freeform 45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5014" name="Freeform 45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5015" name="Freeform 45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5016" name="Freeform 45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5017" name="Freeform 45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5018" name="Freeform 45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5019" name="Freeform 45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5020" name="Freeform 46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5021" name="Freeform 46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5022" name="Freeform 46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5023" name="Freeform 46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5024" name="Freeform 46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5025" name="Freeform 46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5026" name="Freeform 46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5027" name="Freeform 46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5028" name="Freeform 46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5029" name="Freeform 46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5030" name="Freeform 47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5031" name="Freeform 47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5032" name="Freeform 47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5033" name="Freeform 47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5034" name="Freeform 47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5035" name="Freeform 47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5036" name="Freeform 47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5037" name="Freeform 47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5038" name="Freeform 47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5039" name="Freeform 47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5040" name="Freeform 48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5041" name="Freeform 48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5042" name="Freeform 48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5043" name="Freeform 48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5044" name="Freeform 48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5045" name="Freeform 48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5046" name="Freeform 48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5047" name="Freeform 48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5048" name="Freeform 48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5049" name="Freeform 48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5050" name="Freeform 49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5051" name="Freeform 49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5052" name="Freeform 49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5053" name="Freeform 49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5054" name="Freeform 49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5055" name="Freeform 49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5056" name="Freeform 49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5057" name="Freeform 49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5058" name="Freeform 49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5059" name="Freeform 49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5060" name="Freeform 50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5061" name="Freeform 50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062" name="Freeform 50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5063" name="Freeform 50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64" name="Freeform 50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5065" name="Freeform 50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5066" name="Freeform 50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67" name="Freeform 50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068" name="Freeform 50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5069" name="Freeform 50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5070" name="Freeform 51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5071" name="Freeform 51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5072" name="Freeform 51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5073" name="Freeform 51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5074" name="Freeform 51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5075" name="Freeform 51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5076" name="Freeform 51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77" name="Freeform 51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78" name="Freeform 51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5079" name="Freeform 51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5080" name="Freeform 52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5081" name="Freeform 52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5082" name="Freeform 52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83" name="Freeform 52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84" name="Freeform 52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5085" name="Freeform 52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5086" name="Freeform 52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5087" name="Freeform 52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5088" name="Freeform 52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5089" name="Freeform 52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5090" name="Freeform 53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5091" name="Freeform 53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5092" name="Freeform 53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5093" name="Freeform 53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94" name="Freeform 53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5095" name="Freeform 53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5096" name="Freeform 53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5097" name="Freeform 53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5098" name="Freeform 53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5099" name="Freeform 53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100" name="Freeform 54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5101" name="Freeform 54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5102" name="Freeform 54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5103" name="Freeform 54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5104" name="Freeform 54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5105" name="Freeform 54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5106" name="Freeform 54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5107" name="Freeform 54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5108" name="Freeform 54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109" name="Freeform 54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110" name="Freeform 55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5111" name="Freeform 55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5112" name="Freeform 55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5113" name="Freeform 55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5114" name="Freeform 55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5115" name="Freeform 55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5116" name="Freeform 55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5117" name="Freeform 55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5118" name="Freeform 55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5119" name="Freeform 55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5120" name="Freeform 56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121" name="Freeform 56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sp>
        <p:nvSpPr>
          <p:cNvPr id="195130" name="Text Box 570"/>
          <p:cNvSpPr txBox="1">
            <a:spLocks noChangeArrowheads="1"/>
          </p:cNvSpPr>
          <p:nvPr/>
        </p:nvSpPr>
        <p:spPr bwMode="auto">
          <a:xfrm>
            <a:off x="2971800" y="1447800"/>
            <a:ext cx="4191000" cy="584775"/>
          </a:xfrm>
          <a:prstGeom prst="rect">
            <a:avLst/>
          </a:prstGeom>
          <a:noFill/>
          <a:ln w="9525">
            <a:noFill/>
            <a:miter lim="800000"/>
            <a:headEnd/>
            <a:tailEnd/>
          </a:ln>
          <a:effectLst/>
        </p:spPr>
        <p:txBody>
          <a:bodyPr>
            <a:spAutoFit/>
          </a:bodyPr>
          <a:lstStyle/>
          <a:p>
            <a:pPr eaLnBrk="0" hangingPunct="0">
              <a:spcBef>
                <a:spcPct val="50000"/>
              </a:spcBef>
            </a:pPr>
            <a:r>
              <a:rPr lang="en-US" sz="3200" b="1" u="sng" dirty="0" smtClean="0">
                <a:solidFill>
                  <a:srgbClr val="FF0000"/>
                </a:solidFill>
                <a:cs typeface="Times New Roman" pitchFamily="18" charset="0"/>
              </a:rPr>
              <a:t>ÔN BÀI CŨ</a:t>
            </a:r>
            <a:endParaRPr lang="en-US" sz="3200" b="1" u="sng" dirty="0">
              <a:solidFill>
                <a:srgbClr val="FF0000"/>
              </a:solidFill>
              <a:cs typeface="Times New Roman" pitchFamily="18" charset="0"/>
            </a:endParaRPr>
          </a:p>
        </p:txBody>
      </p:sp>
      <p:sp>
        <p:nvSpPr>
          <p:cNvPr id="195131" name="Text Box 571"/>
          <p:cNvSpPr txBox="1">
            <a:spLocks noChangeArrowheads="1"/>
          </p:cNvSpPr>
          <p:nvPr/>
        </p:nvSpPr>
        <p:spPr bwMode="auto">
          <a:xfrm>
            <a:off x="609600" y="2590800"/>
            <a:ext cx="8534400" cy="1066800"/>
          </a:xfrm>
          <a:prstGeom prst="rect">
            <a:avLst/>
          </a:prstGeom>
          <a:noFill/>
          <a:ln w="9525">
            <a:noFill/>
            <a:miter lim="800000"/>
            <a:headEnd/>
            <a:tailEnd/>
          </a:ln>
          <a:effectLst/>
        </p:spPr>
        <p:txBody>
          <a:bodyPr>
            <a:spAutoFit/>
          </a:bodyPr>
          <a:lstStyle/>
          <a:p>
            <a:pPr algn="ctr" eaLnBrk="0" hangingPunct="0">
              <a:spcBef>
                <a:spcPct val="50000"/>
              </a:spcBef>
            </a:pPr>
            <a:r>
              <a:rPr lang="en-US" sz="3200" b="1">
                <a:solidFill>
                  <a:srgbClr val="002060"/>
                </a:solidFill>
                <a:cs typeface="Times New Roman" pitchFamily="18" charset="0"/>
              </a:rPr>
              <a:t>Em có thái độ và cư xử như thế nào đối với người già và trẻ em?</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5130"/>
                                        </p:tgtEl>
                                        <p:attrNameLst>
                                          <p:attrName>style.visibility</p:attrName>
                                        </p:attrNameLst>
                                      </p:cBhvr>
                                      <p:to>
                                        <p:strVal val="visible"/>
                                      </p:to>
                                    </p:set>
                                    <p:animEffect transition="in" filter="box(in)">
                                      <p:cBhvr>
                                        <p:cTn id="7" dur="500"/>
                                        <p:tgtEl>
                                          <p:spTgt spid="19513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5131"/>
                                        </p:tgtEl>
                                        <p:attrNameLst>
                                          <p:attrName>style.visibility</p:attrName>
                                        </p:attrNameLst>
                                      </p:cBhvr>
                                      <p:to>
                                        <p:strVal val="visible"/>
                                      </p:to>
                                    </p:set>
                                    <p:animEffect transition="in" filter="plus(in)">
                                      <p:cBhvr>
                                        <p:cTn id="12" dur="2000"/>
                                        <p:tgtEl>
                                          <p:spTgt spid="19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30" grpId="0"/>
      <p:bldP spid="1951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457200" y="914400"/>
            <a:ext cx="2743200" cy="4114800"/>
          </a:xfrm>
          <a:prstGeom prst="rect">
            <a:avLst/>
          </a:prstGeom>
          <a:noFill/>
          <a:ln w="9525">
            <a:noFill/>
            <a:miter lim="800000"/>
            <a:headEnd/>
            <a:tailEnd/>
          </a:ln>
          <a:effectLst/>
        </p:spPr>
        <p:txBody>
          <a:bodyPr/>
          <a:lstStyle/>
          <a:p>
            <a:pPr marL="609600" indent="-609600">
              <a:spcBef>
                <a:spcPct val="20000"/>
              </a:spcBef>
              <a:buSzPct val="200000"/>
            </a:pPr>
            <a:r>
              <a:rPr lang="en-US" sz="3600" smtClean="0">
                <a:cs typeface="Times New Roman" pitchFamily="18" charset="0"/>
              </a:rPr>
              <a:t> </a:t>
            </a:r>
            <a:endParaRPr lang="en-US" sz="3600">
              <a:cs typeface="Times New Roman" pitchFamily="18" charset="0"/>
            </a:endParaRPr>
          </a:p>
        </p:txBody>
      </p:sp>
      <p:sp>
        <p:nvSpPr>
          <p:cNvPr id="151556" name="Text Box 4"/>
          <p:cNvSpPr txBox="1">
            <a:spLocks noChangeArrowheads="1"/>
          </p:cNvSpPr>
          <p:nvPr/>
        </p:nvSpPr>
        <p:spPr bwMode="auto">
          <a:xfrm>
            <a:off x="3733800" y="1143000"/>
            <a:ext cx="4267200" cy="519113"/>
          </a:xfrm>
          <a:prstGeom prst="rect">
            <a:avLst/>
          </a:prstGeom>
          <a:noFill/>
          <a:ln w="9525">
            <a:noFill/>
            <a:miter lim="800000"/>
            <a:headEnd/>
            <a:tailEnd/>
          </a:ln>
          <a:effectLst/>
        </p:spPr>
        <p:txBody>
          <a:bodyPr>
            <a:spAutoFit/>
          </a:bodyPr>
          <a:lstStyle/>
          <a:p>
            <a:pPr>
              <a:spcBef>
                <a:spcPct val="50000"/>
              </a:spcBef>
            </a:pPr>
            <a:r>
              <a:rPr lang="en-US" sz="2800" b="1">
                <a:solidFill>
                  <a:schemeClr val="hlink"/>
                </a:solidFill>
                <a:cs typeface="Times New Roman" pitchFamily="18" charset="0"/>
              </a:rPr>
              <a:t>                 </a:t>
            </a:r>
            <a:r>
              <a:rPr lang="en-US" sz="2800" b="1">
                <a:cs typeface="Times New Roman" pitchFamily="18" charset="0"/>
              </a:rPr>
              <a:t>Ghi nhớ</a:t>
            </a:r>
          </a:p>
        </p:txBody>
      </p:sp>
      <p:sp>
        <p:nvSpPr>
          <p:cNvPr id="151558" name="Rectangle 6"/>
          <p:cNvSpPr>
            <a:spLocks noChangeArrowheads="1"/>
          </p:cNvSpPr>
          <p:nvPr/>
        </p:nvSpPr>
        <p:spPr bwMode="auto">
          <a:xfrm>
            <a:off x="4343400" y="1676400"/>
            <a:ext cx="4572000" cy="2554545"/>
          </a:xfrm>
          <a:prstGeom prst="rect">
            <a:avLst/>
          </a:prstGeom>
          <a:noFill/>
          <a:ln w="9525">
            <a:noFill/>
            <a:miter lim="800000"/>
            <a:headEnd/>
            <a:tailEnd/>
          </a:ln>
          <a:effectLst/>
        </p:spPr>
        <p:txBody>
          <a:bodyPr>
            <a:spAutoFit/>
          </a:bodyPr>
          <a:lstStyle/>
          <a:p>
            <a:pPr algn="just"/>
            <a:r>
              <a:rPr lang="en-US" sz="2800">
                <a:solidFill>
                  <a:srgbClr val="990000"/>
                </a:solidFill>
                <a:cs typeface="Times New Roman" pitchFamily="18" charset="0"/>
              </a:rPr>
              <a:t>         </a:t>
            </a:r>
            <a:r>
              <a:rPr lang="en-US" sz="3200" smtClean="0">
                <a:solidFill>
                  <a:srgbClr val="990000"/>
                </a:solidFill>
                <a:cs typeface="Times New Roman" pitchFamily="18" charset="0"/>
              </a:rPr>
              <a:t>Người phụ nữ có vai trò quan trọng trong gia đình và xã hội. Họ xứng đáng được mọi người tôn trọng.</a:t>
            </a:r>
            <a:endParaRPr lang="en-US" sz="3200">
              <a:solidFill>
                <a:srgbClr val="990000"/>
              </a:solidFill>
              <a:cs typeface="Times New Roman" pitchFamily="18" charset="0"/>
            </a:endParaRPr>
          </a:p>
        </p:txBody>
      </p:sp>
      <p:pic>
        <p:nvPicPr>
          <p:cNvPr id="151559" name="Picture 7" descr="Arrows-01-june"/>
          <p:cNvPicPr>
            <a:picLocks noChangeAspect="1" noChangeArrowheads="1" noCrop="1"/>
          </p:cNvPicPr>
          <p:nvPr/>
        </p:nvPicPr>
        <p:blipFill>
          <a:blip r:embed="rId2"/>
          <a:srcRect/>
          <a:stretch>
            <a:fillRect/>
          </a:stretch>
        </p:blipFill>
        <p:spPr bwMode="auto">
          <a:xfrm rot="5400000" flipH="1">
            <a:off x="1618852" y="3219053"/>
            <a:ext cx="4419600" cy="115094"/>
          </a:xfrm>
          <a:prstGeom prst="rect">
            <a:avLst/>
          </a:prstGeom>
          <a:noFill/>
        </p:spPr>
      </p:pic>
      <p:sp>
        <p:nvSpPr>
          <p:cNvPr id="7" name="Rectangle 3"/>
          <p:cNvSpPr>
            <a:spLocks noChangeArrowheads="1"/>
          </p:cNvSpPr>
          <p:nvPr/>
        </p:nvSpPr>
        <p:spPr bwMode="auto">
          <a:xfrm>
            <a:off x="533400" y="457200"/>
            <a:ext cx="2667000" cy="4524315"/>
          </a:xfrm>
          <a:prstGeom prst="rect">
            <a:avLst/>
          </a:prstGeom>
          <a:noFill/>
          <a:ln w="9525">
            <a:noFill/>
            <a:miter lim="800000"/>
            <a:headEnd/>
            <a:tailEnd/>
          </a:ln>
          <a:effectLst/>
        </p:spPr>
        <p:txBody>
          <a:bodyPr>
            <a:spAutoFit/>
          </a:bodyPr>
          <a:lstStyle/>
          <a:p>
            <a:r>
              <a:rPr lang="vi-VN" sz="3200">
                <a:solidFill>
                  <a:srgbClr val="FF0000"/>
                </a:solidFill>
                <a:cs typeface="Times New Roman" pitchFamily="18" charset="0"/>
              </a:rPr>
              <a:t>1. Gia đình</a:t>
            </a:r>
          </a:p>
          <a:p>
            <a:r>
              <a:rPr lang="en-US" sz="3200">
                <a:solidFill>
                  <a:srgbClr val="002060"/>
                </a:solidFill>
                <a:cs typeface="Times New Roman" pitchFamily="18" charset="0"/>
              </a:rPr>
              <a:t>- Nội trợ</a:t>
            </a:r>
          </a:p>
          <a:p>
            <a:r>
              <a:rPr lang="vi-VN" sz="3200">
                <a:solidFill>
                  <a:srgbClr val="002060"/>
                </a:solidFill>
                <a:cs typeface="Times New Roman" pitchFamily="18" charset="0"/>
              </a:rPr>
              <a:t>- Chăm sóc</a:t>
            </a:r>
          </a:p>
          <a:p>
            <a:r>
              <a:rPr lang="en-US" sz="3200">
                <a:solidFill>
                  <a:srgbClr val="002060"/>
                </a:solidFill>
                <a:cs typeface="Times New Roman" pitchFamily="18" charset="0"/>
              </a:rPr>
              <a:t>- Dạy dỗ</a:t>
            </a:r>
          </a:p>
          <a:p>
            <a:r>
              <a:rPr lang="en-US" sz="3200">
                <a:solidFill>
                  <a:srgbClr val="FF0000"/>
                </a:solidFill>
                <a:cs typeface="Times New Roman" pitchFamily="18" charset="0"/>
              </a:rPr>
              <a:t>2. Xã hội</a:t>
            </a:r>
          </a:p>
          <a:p>
            <a:r>
              <a:rPr lang="en-US" sz="3200" smtClean="0">
                <a:solidFill>
                  <a:srgbClr val="002060"/>
                </a:solidFill>
                <a:cs typeface="Times New Roman" pitchFamily="18" charset="0"/>
              </a:rPr>
              <a:t>- Chính </a:t>
            </a:r>
            <a:r>
              <a:rPr lang="en-US" sz="3200">
                <a:solidFill>
                  <a:srgbClr val="002060"/>
                </a:solidFill>
                <a:cs typeface="Times New Roman" pitchFamily="18" charset="0"/>
              </a:rPr>
              <a:t>trị</a:t>
            </a:r>
          </a:p>
          <a:p>
            <a:r>
              <a:rPr lang="en-US" sz="3200" smtClean="0">
                <a:solidFill>
                  <a:srgbClr val="002060"/>
                </a:solidFill>
                <a:cs typeface="Times New Roman" pitchFamily="18" charset="0"/>
              </a:rPr>
              <a:t>- Khoa </a:t>
            </a:r>
            <a:r>
              <a:rPr lang="en-US" sz="3200">
                <a:solidFill>
                  <a:srgbClr val="002060"/>
                </a:solidFill>
                <a:cs typeface="Times New Roman" pitchFamily="18" charset="0"/>
              </a:rPr>
              <a:t>học</a:t>
            </a:r>
          </a:p>
          <a:p>
            <a:r>
              <a:rPr lang="en-US" sz="3200" smtClean="0">
                <a:solidFill>
                  <a:srgbClr val="002060"/>
                </a:solidFill>
                <a:cs typeface="Times New Roman" pitchFamily="18" charset="0"/>
              </a:rPr>
              <a:t>- Thể </a:t>
            </a:r>
            <a:r>
              <a:rPr lang="en-US" sz="3200">
                <a:solidFill>
                  <a:srgbClr val="002060"/>
                </a:solidFill>
                <a:cs typeface="Times New Roman" pitchFamily="18" charset="0"/>
              </a:rPr>
              <a:t>thao</a:t>
            </a:r>
          </a:p>
          <a:p>
            <a:r>
              <a:rPr lang="en-US" sz="3200" smtClean="0">
                <a:solidFill>
                  <a:srgbClr val="002060"/>
                </a:solidFill>
                <a:cs typeface="Times New Roman" pitchFamily="18" charset="0"/>
              </a:rPr>
              <a:t>- Kinh </a:t>
            </a:r>
            <a:r>
              <a:rPr lang="en-US" sz="3200">
                <a:solidFill>
                  <a:srgbClr val="002060"/>
                </a:solidFill>
                <a:cs typeface="Times New Roman" pitchFamily="18" charset="0"/>
              </a:rPr>
              <a:t>tế</a:t>
            </a: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366713"/>
          </a:xfrm>
          <a:prstGeom prst="rect">
            <a:avLst/>
          </a:prstGeom>
          <a:noFill/>
          <a:ln w="9525">
            <a:noFill/>
            <a:miter lim="800000"/>
            <a:headEnd/>
            <a:tailEnd/>
          </a:ln>
          <a:effectLst/>
        </p:spPr>
        <p:txBody>
          <a:bodyPr>
            <a:spAutoFit/>
          </a:bodyPr>
          <a:lstStyle/>
          <a:p>
            <a:pPr>
              <a:spcBef>
                <a:spcPct val="50000"/>
              </a:spcBef>
            </a:pPr>
            <a:endParaRPr lang="en-US" sz="1800">
              <a:cs typeface="Times New Roman" pitchFamily="18" charset="0"/>
            </a:endParaRPr>
          </a:p>
        </p:txBody>
      </p:sp>
      <p:sp>
        <p:nvSpPr>
          <p:cNvPr id="154627" name="Text Box 3"/>
          <p:cNvSpPr txBox="1">
            <a:spLocks noChangeArrowheads="1"/>
          </p:cNvSpPr>
          <p:nvPr/>
        </p:nvSpPr>
        <p:spPr bwMode="auto">
          <a:xfrm>
            <a:off x="422564" y="107156"/>
            <a:ext cx="2286000" cy="519113"/>
          </a:xfrm>
          <a:prstGeom prst="rect">
            <a:avLst/>
          </a:prstGeom>
          <a:noFill/>
          <a:ln w="9525">
            <a:noFill/>
            <a:miter lim="800000"/>
            <a:headEnd/>
            <a:tailEnd/>
          </a:ln>
          <a:effectLst/>
        </p:spPr>
        <p:txBody>
          <a:bodyPr>
            <a:spAutoFit/>
          </a:bodyPr>
          <a:lstStyle/>
          <a:p>
            <a:pPr algn="ctr">
              <a:spcBef>
                <a:spcPct val="50000"/>
              </a:spcBef>
            </a:pPr>
            <a:r>
              <a:rPr lang="en-US" sz="2800" b="1" u="sng">
                <a:solidFill>
                  <a:srgbClr val="FF3300"/>
                </a:solidFill>
                <a:cs typeface="Times New Roman" pitchFamily="18" charset="0"/>
              </a:rPr>
              <a:t>BÀI TẬP </a:t>
            </a:r>
          </a:p>
        </p:txBody>
      </p:sp>
      <p:sp>
        <p:nvSpPr>
          <p:cNvPr id="154628" name="Text Box 4"/>
          <p:cNvSpPr txBox="1">
            <a:spLocks noChangeArrowheads="1"/>
          </p:cNvSpPr>
          <p:nvPr/>
        </p:nvSpPr>
        <p:spPr bwMode="auto">
          <a:xfrm>
            <a:off x="0" y="1219200"/>
            <a:ext cx="9144000" cy="1077218"/>
          </a:xfrm>
          <a:prstGeom prst="rect">
            <a:avLst/>
          </a:prstGeom>
          <a:noFill/>
          <a:ln w="9525">
            <a:noFill/>
            <a:miter lim="800000"/>
            <a:headEnd/>
            <a:tailEnd/>
          </a:ln>
          <a:effectLst/>
        </p:spPr>
        <p:txBody>
          <a:bodyPr>
            <a:spAutoFit/>
          </a:bodyPr>
          <a:lstStyle/>
          <a:p>
            <a:pPr algn="ctr">
              <a:spcBef>
                <a:spcPct val="50000"/>
              </a:spcBef>
            </a:pPr>
            <a:r>
              <a:rPr lang="vi-VN" sz="3200" b="1" smtClean="0">
                <a:solidFill>
                  <a:srgbClr val="002060"/>
                </a:solidFill>
                <a:cs typeface="Times New Roman" pitchFamily="18" charset="0"/>
              </a:rPr>
              <a:t>1. Đánh </a:t>
            </a:r>
            <a:r>
              <a:rPr lang="vi-VN" sz="3200" b="1">
                <a:solidFill>
                  <a:srgbClr val="002060"/>
                </a:solidFill>
                <a:cs typeface="Times New Roman" pitchFamily="18" charset="0"/>
              </a:rPr>
              <a:t>dấu vào ô </a:t>
            </a:r>
            <a:r>
              <a:rPr lang="vi-VN" sz="3200" b="1">
                <a:solidFill>
                  <a:srgbClr val="002060"/>
                </a:solidFill>
                <a:cs typeface="Times New Roman" pitchFamily="18" charset="0"/>
                <a:sym typeface="Wingdings"/>
              </a:rPr>
              <a:t> </a:t>
            </a:r>
            <a:r>
              <a:rPr lang="vi-VN" sz="3200" b="1" smtClean="0">
                <a:solidFill>
                  <a:srgbClr val="002060"/>
                </a:solidFill>
                <a:cs typeface="Times New Roman" pitchFamily="18" charset="0"/>
                <a:sym typeface="Wingdings"/>
              </a:rPr>
              <a:t>trước </a:t>
            </a:r>
            <a:r>
              <a:rPr lang="vi-VN" sz="3200" b="1">
                <a:solidFill>
                  <a:srgbClr val="002060"/>
                </a:solidFill>
                <a:cs typeface="Times New Roman" pitchFamily="18" charset="0"/>
                <a:sym typeface="Wingdings"/>
              </a:rPr>
              <a:t>những việc làm thể hiện sự tôn trọng phụ nữ của các bạn nam.</a:t>
            </a:r>
            <a:endParaRPr lang="en-US" sz="3200" b="1">
              <a:solidFill>
                <a:srgbClr val="002060"/>
              </a:solidFill>
              <a:cs typeface="Times New Roman" pitchFamily="18" charset="0"/>
              <a:sym typeface="Wingdings" pitchFamily="2" charset="2"/>
            </a:endParaRPr>
          </a:p>
        </p:txBody>
      </p:sp>
      <p:sp>
        <p:nvSpPr>
          <p:cNvPr id="154629" name="Text Box 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vi-VN" sz="2800" b="1">
                <a:cs typeface="Times New Roman" pitchFamily="18" charset="0"/>
              </a:rPr>
              <a:t>a. Khi lên xe ô tô, luôn nhường các bạn nữ lên trước.</a:t>
            </a:r>
          </a:p>
        </p:txBody>
      </p:sp>
      <p:sp>
        <p:nvSpPr>
          <p:cNvPr id="154630" name="Text Box 6"/>
          <p:cNvSpPr txBox="1">
            <a:spLocks noChangeArrowheads="1"/>
          </p:cNvSpPr>
          <p:nvPr/>
        </p:nvSpPr>
        <p:spPr bwMode="auto">
          <a:xfrm>
            <a:off x="0" y="3214688"/>
            <a:ext cx="9144000" cy="584775"/>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en-US" sz="2800" b="1">
                <a:cs typeface="Times New Roman" pitchFamily="18" charset="0"/>
              </a:rPr>
              <a:t>b. Chúc mừng các bạn nữ nhân ngày Quốc tế Phụ nữ.</a:t>
            </a:r>
          </a:p>
        </p:txBody>
      </p:sp>
      <p:sp>
        <p:nvSpPr>
          <p:cNvPr id="154631" name="Text Box 7"/>
          <p:cNvSpPr txBox="1">
            <a:spLocks noChangeArrowheads="1"/>
          </p:cNvSpPr>
          <p:nvPr/>
        </p:nvSpPr>
        <p:spPr bwMode="auto">
          <a:xfrm>
            <a:off x="0" y="4114800"/>
            <a:ext cx="9144000" cy="1015663"/>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en-US" sz="2800" b="1">
                <a:cs typeface="Times New Roman" pitchFamily="18" charset="0"/>
              </a:rPr>
              <a:t>c. Không thích làm chung với các bạn nữ trong công việc tập thể.</a:t>
            </a:r>
          </a:p>
        </p:txBody>
      </p:sp>
      <p:sp>
        <p:nvSpPr>
          <p:cNvPr id="154632" name="Text Box 8"/>
          <p:cNvSpPr txBox="1">
            <a:spLocks noChangeArrowheads="1"/>
          </p:cNvSpPr>
          <p:nvPr/>
        </p:nvSpPr>
        <p:spPr bwMode="auto">
          <a:xfrm>
            <a:off x="0" y="5334000"/>
            <a:ext cx="7315200" cy="579438"/>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3200" b="1">
                <a:solidFill>
                  <a:srgbClr val="00FF00"/>
                </a:solidFill>
                <a:cs typeface="Times New Roman" pitchFamily="18" charset="0"/>
                <a:sym typeface="Wingdings" pitchFamily="2" charset="2"/>
              </a:rPr>
              <a:t> </a:t>
            </a:r>
            <a:r>
              <a:rPr lang="en-US" sz="2800" b="1">
                <a:cs typeface="Times New Roman" pitchFamily="18" charset="0"/>
              </a:rPr>
              <a:t>d. Không thích ngồi cạnh các bạn nữ.</a:t>
            </a:r>
          </a:p>
        </p:txBody>
      </p:sp>
      <p:sp>
        <p:nvSpPr>
          <p:cNvPr id="154633" name="AutoShape 9"/>
          <p:cNvSpPr>
            <a:spLocks noChangeArrowheads="1"/>
          </p:cNvSpPr>
          <p:nvPr/>
        </p:nvSpPr>
        <p:spPr bwMode="auto">
          <a:xfrm>
            <a:off x="0" y="2819400"/>
            <a:ext cx="457200" cy="228600"/>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
        <p:nvSpPr>
          <p:cNvPr id="154634" name="AutoShape 10"/>
          <p:cNvSpPr>
            <a:spLocks noChangeArrowheads="1"/>
          </p:cNvSpPr>
          <p:nvPr/>
        </p:nvSpPr>
        <p:spPr bwMode="auto">
          <a:xfrm>
            <a:off x="0" y="33528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4628"/>
                                        </p:tgtEl>
                                        <p:attrNameLst>
                                          <p:attrName>style.visibility</p:attrName>
                                        </p:attrNameLst>
                                      </p:cBhvr>
                                      <p:to>
                                        <p:strVal val="visible"/>
                                      </p:to>
                                    </p:set>
                                    <p:anim calcmode="discrete" valueType="clr">
                                      <p:cBhvr override="childStyle">
                                        <p:cTn id="7" dur="80"/>
                                        <p:tgtEl>
                                          <p:spTgt spid="154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8"/>
                                        </p:tgtEl>
                                        <p:attrNameLst>
                                          <p:attrName>fillcolor</p:attrName>
                                        </p:attrNameLst>
                                      </p:cBhvr>
                                      <p:tavLst>
                                        <p:tav tm="0">
                                          <p:val>
                                            <p:clrVal>
                                              <a:schemeClr val="accent2"/>
                                            </p:clrVal>
                                          </p:val>
                                        </p:tav>
                                        <p:tav tm="50000">
                                          <p:val>
                                            <p:clrVal>
                                              <a:schemeClr val="hlink"/>
                                            </p:clrVal>
                                          </p:val>
                                        </p:tav>
                                      </p:tavLst>
                                    </p:anim>
                                    <p:set>
                                      <p:cBhvr>
                                        <p:cTn id="9" dur="80"/>
                                        <p:tgtEl>
                                          <p:spTgt spid="154628"/>
                                        </p:tgtEl>
                                        <p:attrNameLst>
                                          <p:attrName>fill.type</p:attrName>
                                        </p:attrNameLst>
                                      </p:cBhvr>
                                      <p:to>
                                        <p:strVal val="solid"/>
                                      </p:to>
                                    </p:set>
                                  </p:childTnLst>
                                </p:cTn>
                              </p:par>
                            </p:childTnLst>
                          </p:cTn>
                        </p:par>
                        <p:par>
                          <p:cTn id="10" fill="hold">
                            <p:stCondLst>
                              <p:cond delay="2680"/>
                            </p:stCondLst>
                            <p:childTnLst>
                              <p:par>
                                <p:cTn id="11" presetID="5" presetClass="entr" presetSubtype="10" fill="hold" grpId="0" nodeType="afterEffect">
                                  <p:stCondLst>
                                    <p:cond delay="0"/>
                                  </p:stCondLst>
                                  <p:childTnLst>
                                    <p:set>
                                      <p:cBhvr>
                                        <p:cTn id="12" dur="1" fill="hold">
                                          <p:stCondLst>
                                            <p:cond delay="0"/>
                                          </p:stCondLst>
                                        </p:cTn>
                                        <p:tgtEl>
                                          <p:spTgt spid="154629"/>
                                        </p:tgtEl>
                                        <p:attrNameLst>
                                          <p:attrName>style.visibility</p:attrName>
                                        </p:attrNameLst>
                                      </p:cBhvr>
                                      <p:to>
                                        <p:strVal val="visible"/>
                                      </p:to>
                                    </p:set>
                                    <p:animEffect transition="in" filter="checkerboard(across)">
                                      <p:cBhvr>
                                        <p:cTn id="13" dur="1000"/>
                                        <p:tgtEl>
                                          <p:spTgt spid="1546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4630"/>
                                        </p:tgtEl>
                                        <p:attrNameLst>
                                          <p:attrName>style.visibility</p:attrName>
                                        </p:attrNameLst>
                                      </p:cBhvr>
                                      <p:to>
                                        <p:strVal val="visible"/>
                                      </p:to>
                                    </p:set>
                                    <p:animEffect transition="in" filter="checkerboard(across)">
                                      <p:cBhvr>
                                        <p:cTn id="16" dur="1000"/>
                                        <p:tgtEl>
                                          <p:spTgt spid="15463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4631"/>
                                        </p:tgtEl>
                                        <p:attrNameLst>
                                          <p:attrName>style.visibility</p:attrName>
                                        </p:attrNameLst>
                                      </p:cBhvr>
                                      <p:to>
                                        <p:strVal val="visible"/>
                                      </p:to>
                                    </p:set>
                                    <p:animEffect transition="in" filter="checkerboard(across)">
                                      <p:cBhvr>
                                        <p:cTn id="19" dur="1000"/>
                                        <p:tgtEl>
                                          <p:spTgt spid="15463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4632"/>
                                        </p:tgtEl>
                                        <p:attrNameLst>
                                          <p:attrName>style.visibility</p:attrName>
                                        </p:attrNameLst>
                                      </p:cBhvr>
                                      <p:to>
                                        <p:strVal val="visible"/>
                                      </p:to>
                                    </p:set>
                                    <p:animEffect transition="in" filter="checkerboard(across)">
                                      <p:cBhvr>
                                        <p:cTn id="22" dur="1000"/>
                                        <p:tgtEl>
                                          <p:spTgt spid="1546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633"/>
                                        </p:tgtEl>
                                        <p:attrNameLst>
                                          <p:attrName>style.visibility</p:attrName>
                                        </p:attrNameLst>
                                      </p:cBhvr>
                                      <p:to>
                                        <p:strVal val="visible"/>
                                      </p:to>
                                    </p:set>
                                  </p:childTnLst>
                                </p:cTn>
                              </p:par>
                              <p:par>
                                <p:cTn id="29" presetID="27" presetClass="emph" presetSubtype="0" repeatCount="indefinite" fill="hold" grpId="1" nodeType="withEffect">
                                  <p:stCondLst>
                                    <p:cond delay="0"/>
                                  </p:stCondLst>
                                  <p:childTnLst>
                                    <p:animClr clrSpc="rgb" dir="cw">
                                      <p:cBhvr override="childStyle">
                                        <p:cTn id="30" dur="250" autoRev="1" fill="hold"/>
                                        <p:tgtEl>
                                          <p:spTgt spid="154634"/>
                                        </p:tgtEl>
                                        <p:attrNameLst>
                                          <p:attrName>style.color</p:attrName>
                                        </p:attrNameLst>
                                      </p:cBhvr>
                                      <p:to>
                                        <a:srgbClr val="00FF00"/>
                                      </p:to>
                                    </p:animClr>
                                    <p:animClr clrSpc="rgb" dir="cw">
                                      <p:cBhvr>
                                        <p:cTn id="31" dur="250" autoRev="1" fill="hold"/>
                                        <p:tgtEl>
                                          <p:spTgt spid="154634"/>
                                        </p:tgtEl>
                                        <p:attrNameLst>
                                          <p:attrName>fillcolor</p:attrName>
                                        </p:attrNameLst>
                                      </p:cBhvr>
                                      <p:to>
                                        <a:srgbClr val="00FF00"/>
                                      </p:to>
                                    </p:animClr>
                                    <p:set>
                                      <p:cBhvr>
                                        <p:cTn id="32" dur="250" autoRev="1" fill="hold"/>
                                        <p:tgtEl>
                                          <p:spTgt spid="154634"/>
                                        </p:tgtEl>
                                        <p:attrNameLst>
                                          <p:attrName>fill.type</p:attrName>
                                        </p:attrNameLst>
                                      </p:cBhvr>
                                      <p:to>
                                        <p:strVal val="solid"/>
                                      </p:to>
                                    </p:set>
                                    <p:set>
                                      <p:cBhvr>
                                        <p:cTn id="33" dur="250" autoRev="1" fill="hold"/>
                                        <p:tgtEl>
                                          <p:spTgt spid="154634"/>
                                        </p:tgtEl>
                                        <p:attrNameLst>
                                          <p:attrName>fill.on</p:attrName>
                                        </p:attrNameLst>
                                      </p:cBhvr>
                                      <p:to>
                                        <p:strVal val="true"/>
                                      </p:to>
                                    </p:set>
                                  </p:childTnLst>
                                </p:cTn>
                              </p:par>
                              <p:par>
                                <p:cTn id="34" presetID="27" presetClass="emph" presetSubtype="0" repeatCount="indefinite" fill="hold" grpId="1" nodeType="withEffect">
                                  <p:stCondLst>
                                    <p:cond delay="0"/>
                                  </p:stCondLst>
                                  <p:childTnLst>
                                    <p:animClr clrSpc="rgb" dir="cw">
                                      <p:cBhvr override="childStyle">
                                        <p:cTn id="35" dur="250" autoRev="1" fill="hold"/>
                                        <p:tgtEl>
                                          <p:spTgt spid="154633"/>
                                        </p:tgtEl>
                                        <p:attrNameLst>
                                          <p:attrName>style.color</p:attrName>
                                        </p:attrNameLst>
                                      </p:cBhvr>
                                      <p:to>
                                        <a:srgbClr val="00FF00"/>
                                      </p:to>
                                    </p:animClr>
                                    <p:animClr clrSpc="rgb" dir="cw">
                                      <p:cBhvr>
                                        <p:cTn id="36" dur="250" autoRev="1" fill="hold"/>
                                        <p:tgtEl>
                                          <p:spTgt spid="154633"/>
                                        </p:tgtEl>
                                        <p:attrNameLst>
                                          <p:attrName>fillcolor</p:attrName>
                                        </p:attrNameLst>
                                      </p:cBhvr>
                                      <p:to>
                                        <a:srgbClr val="00FF00"/>
                                      </p:to>
                                    </p:animClr>
                                    <p:set>
                                      <p:cBhvr>
                                        <p:cTn id="37" dur="250" autoRev="1" fill="hold"/>
                                        <p:tgtEl>
                                          <p:spTgt spid="154633"/>
                                        </p:tgtEl>
                                        <p:attrNameLst>
                                          <p:attrName>fill.type</p:attrName>
                                        </p:attrNameLst>
                                      </p:cBhvr>
                                      <p:to>
                                        <p:strVal val="solid"/>
                                      </p:to>
                                    </p:set>
                                    <p:set>
                                      <p:cBhvr>
                                        <p:cTn id="38" dur="250" autoRev="1" fill="hold"/>
                                        <p:tgtEl>
                                          <p:spTgt spid="1546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0" grpId="0"/>
      <p:bldP spid="154631" grpId="0"/>
      <p:bldP spid="154632" grpId="0"/>
      <p:bldP spid="154633" grpId="0" animBg="1"/>
      <p:bldP spid="154633" grpId="1" animBg="1"/>
      <p:bldP spid="154634" grpId="0" animBg="1"/>
      <p:bldP spid="1546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228600" y="952500"/>
            <a:ext cx="8458200" cy="381000"/>
          </a:xfrm>
          <a:prstGeom prst="rect">
            <a:avLst/>
          </a:prstGeom>
          <a:noFill/>
          <a:ln w="9525">
            <a:noFill/>
            <a:miter lim="800000"/>
            <a:headEnd/>
            <a:tailEnd/>
          </a:ln>
          <a:effectLst/>
        </p:spPr>
        <p:txBody>
          <a:bodyPr wrap="none" anchor="ctr"/>
          <a:lstStyle/>
          <a:p>
            <a:pPr algn="ctr"/>
            <a:endParaRPr lang="en-US" sz="2400" b="1">
              <a:solidFill>
                <a:srgbClr val="660066"/>
              </a:solidFill>
              <a:cs typeface="Times New Roman" pitchFamily="18" charset="0"/>
            </a:endParaRPr>
          </a:p>
        </p:txBody>
      </p:sp>
      <p:pic>
        <p:nvPicPr>
          <p:cNvPr id="223235" name="Picture 3" descr="FLOW01"/>
          <p:cNvPicPr>
            <a:picLocks noChangeAspect="1" noChangeArrowheads="1"/>
          </p:cNvPicPr>
          <p:nvPr/>
        </p:nvPicPr>
        <p:blipFill>
          <a:blip r:embed="rId2"/>
          <a:srcRect/>
          <a:stretch>
            <a:fillRect/>
          </a:stretch>
        </p:blipFill>
        <p:spPr bwMode="auto">
          <a:xfrm>
            <a:off x="8458200" y="914400"/>
            <a:ext cx="685800" cy="3352800"/>
          </a:xfrm>
          <a:prstGeom prst="rect">
            <a:avLst/>
          </a:prstGeom>
          <a:noFill/>
        </p:spPr>
      </p:pic>
      <p:pic>
        <p:nvPicPr>
          <p:cNvPr id="223236" name="Picture 4" descr="FLOW11"/>
          <p:cNvPicPr>
            <a:picLocks noChangeAspect="1" noChangeArrowheads="1"/>
          </p:cNvPicPr>
          <p:nvPr/>
        </p:nvPicPr>
        <p:blipFill>
          <a:blip r:embed="rId3"/>
          <a:srcRect/>
          <a:stretch>
            <a:fillRect/>
          </a:stretch>
        </p:blipFill>
        <p:spPr bwMode="auto">
          <a:xfrm rot="-1244628">
            <a:off x="8153400" y="0"/>
            <a:ext cx="1219200" cy="1447800"/>
          </a:xfrm>
          <a:prstGeom prst="rect">
            <a:avLst/>
          </a:prstGeom>
          <a:noFill/>
        </p:spPr>
      </p:pic>
      <p:sp>
        <p:nvSpPr>
          <p:cNvPr id="223237" name="Rectangle 5"/>
          <p:cNvSpPr>
            <a:spLocks noGrp="1" noChangeArrowheads="1"/>
          </p:cNvSpPr>
          <p:nvPr>
            <p:ph type="body" sz="half" idx="1"/>
          </p:nvPr>
        </p:nvSpPr>
        <p:spPr>
          <a:xfrm>
            <a:off x="304800" y="533400"/>
            <a:ext cx="8839200" cy="6019800"/>
          </a:xfrm>
          <a:noFill/>
          <a:ln/>
        </p:spPr>
        <p:txBody>
          <a:bodyPr/>
          <a:lstStyle/>
          <a:p>
            <a:pPr marL="0" indent="0">
              <a:buNone/>
            </a:pPr>
            <a:r>
              <a:rPr lang="en-US" smtClean="0">
                <a:latin typeface="Times New Roman" pitchFamily="18" charset="0"/>
                <a:cs typeface="Times New Roman" pitchFamily="18" charset="0"/>
              </a:rPr>
              <a:t> </a:t>
            </a:r>
            <a:r>
              <a:rPr lang="en-US" sz="3400" b="0" u="sng" smtClean="0">
                <a:solidFill>
                  <a:srgbClr val="002060"/>
                </a:solidFill>
                <a:latin typeface="Times New Roman" pitchFamily="18" charset="0"/>
                <a:cs typeface="Times New Roman" pitchFamily="18" charset="0"/>
              </a:rPr>
              <a:t>2.</a:t>
            </a:r>
            <a:r>
              <a:rPr lang="en-US" sz="3400" b="0" smtClean="0">
                <a:solidFill>
                  <a:srgbClr val="002060"/>
                </a:solidFill>
                <a:latin typeface="Times New Roman" pitchFamily="18" charset="0"/>
                <a:cs typeface="Times New Roman" pitchFamily="18" charset="0"/>
              </a:rPr>
              <a:t> Em tán thành hay không tán thành với những ý kiến sau ? </a:t>
            </a:r>
          </a:p>
          <a:p>
            <a:pPr marL="0" indent="0">
              <a:buNone/>
            </a:pPr>
            <a:r>
              <a:rPr lang="en-US" sz="3400" smtClean="0">
                <a:latin typeface="Times New Roman" pitchFamily="18" charset="0"/>
                <a:cs typeface="Times New Roman" pitchFamily="18" charset="0"/>
              </a:rPr>
              <a:t> </a:t>
            </a:r>
            <a:r>
              <a:rPr lang="en-US" sz="3400" b="0" smtClean="0">
                <a:solidFill>
                  <a:srgbClr val="990000"/>
                </a:solidFill>
                <a:latin typeface="Times New Roman" pitchFamily="18" charset="0"/>
                <a:cs typeface="Times New Roman" pitchFamily="18" charset="0"/>
              </a:rPr>
              <a:t>a) Trẻ em trai và trẻ em gái có quyền được đối xử bình đẳng.</a:t>
            </a:r>
          </a:p>
          <a:p>
            <a:pPr marL="0" indent="0">
              <a:buNone/>
            </a:pPr>
            <a:r>
              <a:rPr lang="en-US" sz="3400" b="0" smtClean="0">
                <a:solidFill>
                  <a:srgbClr val="990000"/>
                </a:solidFill>
                <a:latin typeface="Times New Roman" pitchFamily="18" charset="0"/>
                <a:cs typeface="Times New Roman" pitchFamily="18" charset="0"/>
              </a:rPr>
              <a:t> b) Con trai bao giờ cũng giỏi hơn con gái. </a:t>
            </a:r>
          </a:p>
          <a:p>
            <a:pPr marL="0" indent="0">
              <a:buNone/>
            </a:pPr>
            <a:r>
              <a:rPr lang="en-US" sz="3400" b="0" smtClean="0">
                <a:solidFill>
                  <a:srgbClr val="990000"/>
                </a:solidFill>
                <a:latin typeface="Times New Roman" pitchFamily="18" charset="0"/>
                <a:cs typeface="Times New Roman" pitchFamily="18" charset="0"/>
              </a:rPr>
              <a:t> c) Nữ giới phải phục tùng nam giới.</a:t>
            </a:r>
          </a:p>
          <a:p>
            <a:pPr marL="0" indent="0">
              <a:buNone/>
            </a:pPr>
            <a:r>
              <a:rPr lang="en-US" sz="3400" b="0" smtClean="0">
                <a:solidFill>
                  <a:srgbClr val="990000"/>
                </a:solidFill>
                <a:latin typeface="Times New Roman" pitchFamily="18" charset="0"/>
                <a:cs typeface="Times New Roman" pitchFamily="18" charset="0"/>
              </a:rPr>
              <a:t> d) Làm việc nhà không chỉ là trách nhiệm của mẹ và chị, em gái. </a:t>
            </a:r>
          </a:p>
          <a:p>
            <a:pPr marL="0" indent="0">
              <a:buNone/>
            </a:pPr>
            <a:r>
              <a:rPr lang="en-US" sz="3400" b="0" smtClean="0">
                <a:solidFill>
                  <a:srgbClr val="990000"/>
                </a:solidFill>
                <a:latin typeface="Times New Roman" pitchFamily="18" charset="0"/>
                <a:cs typeface="Times New Roman" pitchFamily="18" charset="0"/>
              </a:rPr>
              <a:t> đ) Chỉ nên cho con trai đi học, còn con gái phải ở nhà lao động giúp đỡ gia đình.</a:t>
            </a:r>
            <a:endParaRPr lang="en-US" sz="3400" b="0">
              <a:solidFill>
                <a:srgbClr val="990000"/>
              </a:solidFill>
              <a:latin typeface="Times New Roman" pitchFamily="18" charset="0"/>
              <a:cs typeface="Times New Roman" pitchFamily="18" charset="0"/>
            </a:endParaRPr>
          </a:p>
        </p:txBody>
      </p:sp>
      <p:sp>
        <p:nvSpPr>
          <p:cNvPr id="223256" name="AutoShape 24"/>
          <p:cNvSpPr>
            <a:spLocks noChangeArrowheads="1"/>
          </p:cNvSpPr>
          <p:nvPr/>
        </p:nvSpPr>
        <p:spPr bwMode="auto">
          <a:xfrm>
            <a:off x="304800" y="19050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
        <p:nvSpPr>
          <p:cNvPr id="223257" name="AutoShape 25"/>
          <p:cNvSpPr>
            <a:spLocks noChangeArrowheads="1"/>
          </p:cNvSpPr>
          <p:nvPr/>
        </p:nvSpPr>
        <p:spPr bwMode="auto">
          <a:xfrm>
            <a:off x="304800" y="41910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Effect transition="in" filter="checkerboard(across)">
                                      <p:cBhvr>
                                        <p:cTn id="7" dur="500"/>
                                        <p:tgtEl>
                                          <p:spTgt spid="223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3237">
                                            <p:txEl>
                                              <p:pRg st="1" end="1"/>
                                            </p:txEl>
                                          </p:spTgt>
                                        </p:tgtEl>
                                        <p:attrNameLst>
                                          <p:attrName>style.visibility</p:attrName>
                                        </p:attrNameLst>
                                      </p:cBhvr>
                                      <p:to>
                                        <p:strVal val="visible"/>
                                      </p:to>
                                    </p:set>
                                    <p:animEffect transition="in" filter="diamond(in)">
                                      <p:cBhvr>
                                        <p:cTn id="12" dur="2000"/>
                                        <p:tgtEl>
                                          <p:spTgt spid="223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7">
                                            <p:txEl>
                                              <p:pRg st="2" end="2"/>
                                            </p:txEl>
                                          </p:spTgt>
                                        </p:tgtEl>
                                        <p:attrNameLst>
                                          <p:attrName>style.visibility</p:attrName>
                                        </p:attrNameLst>
                                      </p:cBhvr>
                                      <p:to>
                                        <p:strVal val="visible"/>
                                      </p:to>
                                    </p:set>
                                    <p:animEffect transition="in" filter="blinds(horizontal)">
                                      <p:cBhvr>
                                        <p:cTn id="17" dur="500"/>
                                        <p:tgtEl>
                                          <p:spTgt spid="223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3237">
                                            <p:txEl>
                                              <p:pRg st="3" end="3"/>
                                            </p:txEl>
                                          </p:spTgt>
                                        </p:tgtEl>
                                        <p:attrNameLst>
                                          <p:attrName>style.visibility</p:attrName>
                                        </p:attrNameLst>
                                      </p:cBhvr>
                                      <p:to>
                                        <p:strVal val="visible"/>
                                      </p:to>
                                    </p:set>
                                    <p:animEffect transition="in" filter="blinds(horizontal)">
                                      <p:cBhvr>
                                        <p:cTn id="22" dur="500"/>
                                        <p:tgtEl>
                                          <p:spTgt spid="223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7">
                                            <p:txEl>
                                              <p:pRg st="4" end="4"/>
                                            </p:txEl>
                                          </p:spTgt>
                                        </p:tgtEl>
                                        <p:attrNameLst>
                                          <p:attrName>style.visibility</p:attrName>
                                        </p:attrNameLst>
                                      </p:cBhvr>
                                      <p:to>
                                        <p:strVal val="visible"/>
                                      </p:to>
                                    </p:set>
                                    <p:animEffect transition="in" filter="blinds(horizontal)">
                                      <p:cBhvr>
                                        <p:cTn id="27" dur="500"/>
                                        <p:tgtEl>
                                          <p:spTgt spid="223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3237">
                                            <p:txEl>
                                              <p:pRg st="5" end="5"/>
                                            </p:txEl>
                                          </p:spTgt>
                                        </p:tgtEl>
                                        <p:attrNameLst>
                                          <p:attrName>style.visibility</p:attrName>
                                        </p:attrNameLst>
                                      </p:cBhvr>
                                      <p:to>
                                        <p:strVal val="visible"/>
                                      </p:to>
                                    </p:set>
                                    <p:animEffect transition="in" filter="blinds(horizontal)">
                                      <p:cBhvr>
                                        <p:cTn id="32" dur="500"/>
                                        <p:tgtEl>
                                          <p:spTgt spid="223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3256"/>
                                        </p:tgtEl>
                                        <p:attrNameLst>
                                          <p:attrName>style.visibility</p:attrName>
                                        </p:attrNameLst>
                                      </p:cBhvr>
                                      <p:to>
                                        <p:strVal val="visible"/>
                                      </p:to>
                                    </p:set>
                                  </p:childTnLst>
                                </p:cTn>
                              </p:par>
                              <p:par>
                                <p:cTn id="37" presetID="27" presetClass="emph" presetSubtype="0" repeatCount="indefinite" fill="hold" grpId="1" nodeType="withEffect">
                                  <p:stCondLst>
                                    <p:cond delay="0"/>
                                  </p:stCondLst>
                                  <p:childTnLst>
                                    <p:animClr clrSpc="rgb" dir="cw">
                                      <p:cBhvr override="childStyle">
                                        <p:cTn id="38" dur="250" autoRev="1" fill="hold"/>
                                        <p:tgtEl>
                                          <p:spTgt spid="223256"/>
                                        </p:tgtEl>
                                        <p:attrNameLst>
                                          <p:attrName>style.color</p:attrName>
                                        </p:attrNameLst>
                                      </p:cBhvr>
                                      <p:to>
                                        <a:srgbClr val="00FF00"/>
                                      </p:to>
                                    </p:animClr>
                                    <p:animClr clrSpc="rgb" dir="cw">
                                      <p:cBhvr>
                                        <p:cTn id="39" dur="250" autoRev="1" fill="hold"/>
                                        <p:tgtEl>
                                          <p:spTgt spid="223256"/>
                                        </p:tgtEl>
                                        <p:attrNameLst>
                                          <p:attrName>fillcolor</p:attrName>
                                        </p:attrNameLst>
                                      </p:cBhvr>
                                      <p:to>
                                        <a:srgbClr val="00FF00"/>
                                      </p:to>
                                    </p:animClr>
                                    <p:set>
                                      <p:cBhvr>
                                        <p:cTn id="40" dur="250" autoRev="1" fill="hold"/>
                                        <p:tgtEl>
                                          <p:spTgt spid="223256"/>
                                        </p:tgtEl>
                                        <p:attrNameLst>
                                          <p:attrName>fill.type</p:attrName>
                                        </p:attrNameLst>
                                      </p:cBhvr>
                                      <p:to>
                                        <p:strVal val="solid"/>
                                      </p:to>
                                    </p:set>
                                    <p:set>
                                      <p:cBhvr>
                                        <p:cTn id="41" dur="250" autoRev="1" fill="hold"/>
                                        <p:tgtEl>
                                          <p:spTgt spid="223256"/>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3257"/>
                                        </p:tgtEl>
                                        <p:attrNameLst>
                                          <p:attrName>style.visibility</p:attrName>
                                        </p:attrNameLst>
                                      </p:cBhvr>
                                      <p:to>
                                        <p:strVal val="visible"/>
                                      </p:to>
                                    </p:set>
                                  </p:childTnLst>
                                </p:cTn>
                              </p:par>
                              <p:par>
                                <p:cTn id="46" presetID="27" presetClass="emph" presetSubtype="0" repeatCount="indefinite" fill="hold" grpId="1" nodeType="withEffect">
                                  <p:stCondLst>
                                    <p:cond delay="0"/>
                                  </p:stCondLst>
                                  <p:childTnLst>
                                    <p:animClr clrSpc="rgb" dir="cw">
                                      <p:cBhvr override="childStyle">
                                        <p:cTn id="47" dur="250" autoRev="1" fill="hold"/>
                                        <p:tgtEl>
                                          <p:spTgt spid="223257"/>
                                        </p:tgtEl>
                                        <p:attrNameLst>
                                          <p:attrName>style.color</p:attrName>
                                        </p:attrNameLst>
                                      </p:cBhvr>
                                      <p:to>
                                        <a:srgbClr val="00FF00"/>
                                      </p:to>
                                    </p:animClr>
                                    <p:animClr clrSpc="rgb" dir="cw">
                                      <p:cBhvr>
                                        <p:cTn id="48" dur="250" autoRev="1" fill="hold"/>
                                        <p:tgtEl>
                                          <p:spTgt spid="223257"/>
                                        </p:tgtEl>
                                        <p:attrNameLst>
                                          <p:attrName>fillcolor</p:attrName>
                                        </p:attrNameLst>
                                      </p:cBhvr>
                                      <p:to>
                                        <a:srgbClr val="00FF00"/>
                                      </p:to>
                                    </p:animClr>
                                    <p:set>
                                      <p:cBhvr>
                                        <p:cTn id="49" dur="250" autoRev="1" fill="hold"/>
                                        <p:tgtEl>
                                          <p:spTgt spid="223257"/>
                                        </p:tgtEl>
                                        <p:attrNameLst>
                                          <p:attrName>fill.type</p:attrName>
                                        </p:attrNameLst>
                                      </p:cBhvr>
                                      <p:to>
                                        <p:strVal val="solid"/>
                                      </p:to>
                                    </p:set>
                                    <p:set>
                                      <p:cBhvr>
                                        <p:cTn id="50" dur="250" autoRev="1" fill="hold"/>
                                        <p:tgtEl>
                                          <p:spTgt spid="2232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6" grpId="0" animBg="1"/>
      <p:bldP spid="223256" grpId="1" animBg="1"/>
      <p:bldP spid="223257" grpId="0" animBg="1"/>
      <p:bldP spid="2232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609600" y="2743200"/>
            <a:ext cx="42672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accent2"/>
                </a:solidFill>
                <a:cs typeface="Times New Roman" pitchFamily="18" charset="0"/>
              </a:rPr>
              <a:t>- Đọc lại ghi nhớ.</a:t>
            </a:r>
          </a:p>
        </p:txBody>
      </p:sp>
      <p:sp>
        <p:nvSpPr>
          <p:cNvPr id="224260" name="Text Box 4"/>
          <p:cNvSpPr txBox="1">
            <a:spLocks noChangeArrowheads="1"/>
          </p:cNvSpPr>
          <p:nvPr/>
        </p:nvSpPr>
        <p:spPr bwMode="auto">
          <a:xfrm>
            <a:off x="609600" y="3352800"/>
            <a:ext cx="7848600" cy="584775"/>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tx2"/>
                </a:solidFill>
                <a:cs typeface="Times New Roman" pitchFamily="18" charset="0"/>
              </a:rPr>
              <a:t>- Tìm bài hát, bài thơ… ca ngợi người phụ nữ.</a:t>
            </a:r>
          </a:p>
        </p:txBody>
      </p:sp>
      <p:sp>
        <p:nvSpPr>
          <p:cNvPr id="224261" name="Text Box 5"/>
          <p:cNvSpPr txBox="1">
            <a:spLocks noChangeArrowheads="1"/>
          </p:cNvSpPr>
          <p:nvPr/>
        </p:nvSpPr>
        <p:spPr bwMode="auto">
          <a:xfrm>
            <a:off x="609600" y="41910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tx2"/>
                </a:solidFill>
                <a:cs typeface="Times New Roman" pitchFamily="18" charset="0"/>
              </a:rPr>
              <a:t>- Giới thiệu về một người phụ nữ mà em kính trọng và yêu </a:t>
            </a:r>
            <a:r>
              <a:rPr lang="en-US" sz="3200" smtClean="0">
                <a:solidFill>
                  <a:schemeClr val="tx2"/>
                </a:solidFill>
                <a:cs typeface="Times New Roman" pitchFamily="18" charset="0"/>
              </a:rPr>
              <a:t>mến.</a:t>
            </a:r>
            <a:endParaRPr lang="en-US" sz="3200">
              <a:solidFill>
                <a:schemeClr val="tx2"/>
              </a:solidFill>
              <a:cs typeface="Times New Roman" pitchFamily="18" charset="0"/>
            </a:endParaRPr>
          </a:p>
        </p:txBody>
      </p:sp>
      <p:sp>
        <p:nvSpPr>
          <p:cNvPr id="224264" name="AutoShape 8"/>
          <p:cNvSpPr>
            <a:spLocks noChangeArrowheads="1"/>
          </p:cNvSpPr>
          <p:nvPr/>
        </p:nvSpPr>
        <p:spPr bwMode="auto">
          <a:xfrm>
            <a:off x="381000" y="457200"/>
            <a:ext cx="8458200" cy="2057400"/>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en-US" sz="3600" b="1" i="1">
                <a:solidFill>
                  <a:srgbClr val="D60093"/>
                </a:solidFill>
                <a:cs typeface="Times New Roman" pitchFamily="18" charset="0"/>
              </a:rPr>
              <a:t>CỦNG CỐ-DẶN DÒ:</a:t>
            </a:r>
          </a:p>
        </p:txBody>
      </p:sp>
      <p:pic>
        <p:nvPicPr>
          <p:cNvPr id="224266" name="Picture 10" descr="Arrows-02-june"/>
          <p:cNvPicPr>
            <a:picLocks noChangeAspect="1" noChangeArrowheads="1" noCrop="1"/>
          </p:cNvPicPr>
          <p:nvPr/>
        </p:nvPicPr>
        <p:blipFill>
          <a:blip r:embed="rId2"/>
          <a:srcRect/>
          <a:stretch>
            <a:fillRect/>
          </a:stretch>
        </p:blipFill>
        <p:spPr bwMode="auto">
          <a:xfrm>
            <a:off x="990600" y="5562600"/>
            <a:ext cx="6934200" cy="180975"/>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4264"/>
                                        </p:tgtEl>
                                        <p:attrNameLst>
                                          <p:attrName>style.visibility</p:attrName>
                                        </p:attrNameLst>
                                      </p:cBhvr>
                                      <p:to>
                                        <p:strVal val="visible"/>
                                      </p:to>
                                    </p:set>
                                    <p:anim calcmode="discrete" valueType="clr">
                                      <p:cBhvr override="childStyle">
                                        <p:cTn id="7" dur="80"/>
                                        <p:tgtEl>
                                          <p:spTgt spid="2242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4"/>
                                        </p:tgtEl>
                                        <p:attrNameLst>
                                          <p:attrName>fillcolor</p:attrName>
                                        </p:attrNameLst>
                                      </p:cBhvr>
                                      <p:tavLst>
                                        <p:tav tm="0">
                                          <p:val>
                                            <p:clrVal>
                                              <a:schemeClr val="accent2"/>
                                            </p:clrVal>
                                          </p:val>
                                        </p:tav>
                                        <p:tav tm="50000">
                                          <p:val>
                                            <p:clrVal>
                                              <a:schemeClr val="hlink"/>
                                            </p:clrVal>
                                          </p:val>
                                        </p:tav>
                                      </p:tavLst>
                                    </p:anim>
                                    <p:set>
                                      <p:cBhvr>
                                        <p:cTn id="9" dur="80"/>
                                        <p:tgtEl>
                                          <p:spTgt spid="2242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4259"/>
                                        </p:tgtEl>
                                        <p:attrNameLst>
                                          <p:attrName>style.visibility</p:attrName>
                                        </p:attrNameLst>
                                      </p:cBhvr>
                                      <p:to>
                                        <p:strVal val="visible"/>
                                      </p:to>
                                    </p:set>
                                    <p:animEffect transition="in" filter="box(in)">
                                      <p:cBhvr>
                                        <p:cTn id="14" dur="500"/>
                                        <p:tgtEl>
                                          <p:spTgt spid="22425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4260"/>
                                        </p:tgtEl>
                                        <p:attrNameLst>
                                          <p:attrName>style.visibility</p:attrName>
                                        </p:attrNameLst>
                                      </p:cBhvr>
                                      <p:to>
                                        <p:strVal val="visible"/>
                                      </p:to>
                                    </p:set>
                                    <p:animEffect transition="in" filter="box(in)">
                                      <p:cBhvr>
                                        <p:cTn id="19" dur="500"/>
                                        <p:tgtEl>
                                          <p:spTgt spid="22426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4261"/>
                                        </p:tgtEl>
                                        <p:attrNameLst>
                                          <p:attrName>style.visibility</p:attrName>
                                        </p:attrNameLst>
                                      </p:cBhvr>
                                      <p:to>
                                        <p:strVal val="visible"/>
                                      </p:to>
                                    </p:set>
                                    <p:animEffect transition="in" filter="box(in)">
                                      <p:cBhvr>
                                        <p:cTn id="24" dur="500"/>
                                        <p:tgtEl>
                                          <p:spTgt spid="224261"/>
                                        </p:tgtEl>
                                      </p:cBhvr>
                                    </p:animEffect>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nodeType="clickEffect">
                                  <p:stCondLst>
                                    <p:cond delay="0"/>
                                  </p:stCondLst>
                                  <p:childTnLst>
                                    <p:set>
                                      <p:cBhvr>
                                        <p:cTn id="28" dur="1" fill="hold">
                                          <p:stCondLst>
                                            <p:cond delay="0"/>
                                          </p:stCondLst>
                                        </p:cTn>
                                        <p:tgtEl>
                                          <p:spTgt spid="224266"/>
                                        </p:tgtEl>
                                        <p:attrNameLst>
                                          <p:attrName>style.visibility</p:attrName>
                                        </p:attrNameLst>
                                      </p:cBhvr>
                                      <p:to>
                                        <p:strVal val="visible"/>
                                      </p:to>
                                    </p:set>
                                    <p:anim calcmode="lin" valueType="num">
                                      <p:cBhvr>
                                        <p:cTn id="29" dur="500" fill="hold"/>
                                        <p:tgtEl>
                                          <p:spTgt spid="224266"/>
                                        </p:tgtEl>
                                        <p:attrNameLst>
                                          <p:attrName>ppt_w</p:attrName>
                                        </p:attrNameLst>
                                      </p:cBhvr>
                                      <p:tavLst>
                                        <p:tav tm="0">
                                          <p:val>
                                            <p:strVal val="#ppt_w*2.5"/>
                                          </p:val>
                                        </p:tav>
                                        <p:tav tm="100000">
                                          <p:val>
                                            <p:strVal val="#ppt_w"/>
                                          </p:val>
                                        </p:tav>
                                      </p:tavLst>
                                    </p:anim>
                                    <p:anim calcmode="lin" valueType="num">
                                      <p:cBhvr>
                                        <p:cTn id="30" dur="500" fill="hold"/>
                                        <p:tgtEl>
                                          <p:spTgt spid="224266"/>
                                        </p:tgtEl>
                                        <p:attrNameLst>
                                          <p:attrName>ppt_h</p:attrName>
                                        </p:attrNameLst>
                                      </p:cBhvr>
                                      <p:tavLst>
                                        <p:tav tm="0">
                                          <p:val>
                                            <p:strVal val="#ppt_h*0.01"/>
                                          </p:val>
                                        </p:tav>
                                        <p:tav tm="100000">
                                          <p:val>
                                            <p:strVal val="#ppt_h"/>
                                          </p:val>
                                        </p:tav>
                                      </p:tavLst>
                                    </p:anim>
                                    <p:anim calcmode="lin" valueType="num">
                                      <p:cBhvr>
                                        <p:cTn id="31" dur="500" fill="hold"/>
                                        <p:tgtEl>
                                          <p:spTgt spid="224266"/>
                                        </p:tgtEl>
                                        <p:attrNameLst>
                                          <p:attrName>ppt_x</p:attrName>
                                        </p:attrNameLst>
                                      </p:cBhvr>
                                      <p:tavLst>
                                        <p:tav tm="0">
                                          <p:val>
                                            <p:strVal val="#ppt_x"/>
                                          </p:val>
                                        </p:tav>
                                        <p:tav tm="100000">
                                          <p:val>
                                            <p:strVal val="#ppt_x"/>
                                          </p:val>
                                        </p:tav>
                                      </p:tavLst>
                                    </p:anim>
                                    <p:anim calcmode="lin" valueType="num">
                                      <p:cBhvr>
                                        <p:cTn id="32" dur="500" fill="hold"/>
                                        <p:tgtEl>
                                          <p:spTgt spid="224266"/>
                                        </p:tgtEl>
                                        <p:attrNameLst>
                                          <p:attrName>ppt_y</p:attrName>
                                        </p:attrNameLst>
                                      </p:cBhvr>
                                      <p:tavLst>
                                        <p:tav tm="0">
                                          <p:val>
                                            <p:strVal val="#ppt_h+1"/>
                                          </p:val>
                                        </p:tav>
                                        <p:tav tm="100000">
                                          <p:val>
                                            <p:strVal val="#ppt_y"/>
                                          </p:val>
                                        </p:tav>
                                      </p:tavLst>
                                    </p:anim>
                                    <p:animEffect transition="in" filter="fade">
                                      <p:cBhvr>
                                        <p:cTn id="33"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P spid="224260" grpId="0"/>
      <p:bldP spid="224261" grpId="0"/>
      <p:bldP spid="2242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1450" y="4800600"/>
            <a:ext cx="1104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7"/>
          <p:cNvSpPr>
            <a:spLocks noChangeArrowheads="1" noChangeShapeType="1" noTextEdit="1"/>
          </p:cNvSpPr>
          <p:nvPr/>
        </p:nvSpPr>
        <p:spPr bwMode="auto">
          <a:xfrm>
            <a:off x="1752600" y="1219200"/>
            <a:ext cx="5867400" cy="1447800"/>
          </a:xfrm>
          <a:prstGeom prst="rect">
            <a:avLst/>
          </a:prstGeom>
        </p:spPr>
        <p:txBody>
          <a:bodyPr wrap="none" fromWordArt="1">
            <a:prstTxWarp prst="textInflate">
              <a:avLst>
                <a:gd name="adj" fmla="val 13634"/>
              </a:avLst>
            </a:prstTxWarp>
          </a:bodyPr>
          <a:lstStyle/>
          <a:p>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Chân thành cảm ơn</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6148" name="WordArt 8"/>
          <p:cNvSpPr>
            <a:spLocks noChangeArrowheads="1" noChangeShapeType="1" noTextEdit="1"/>
          </p:cNvSpPr>
          <p:nvPr/>
        </p:nvSpPr>
        <p:spPr bwMode="auto">
          <a:xfrm>
            <a:off x="914400" y="3048000"/>
            <a:ext cx="7315200" cy="1595438"/>
          </a:xfrm>
          <a:prstGeom prst="rect">
            <a:avLst/>
          </a:prstGeom>
        </p:spPr>
        <p:txBody>
          <a:bodyPr wrap="none" fromWordArt="1">
            <a:prstTxWarp prst="textPlain">
              <a:avLst>
                <a:gd name="adj" fmla="val 50000"/>
              </a:avLst>
            </a:prstTxWarp>
          </a:bodyPr>
          <a:lstStyle/>
          <a:p>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Các </a:t>
            </a:r>
            <a:r>
              <a:rPr lang="en-US" sz="3600" b="1" kern="1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thầy </a:t>
            </a: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cô giáo và các em học sinh</a:t>
            </a:r>
          </a:p>
        </p:txBody>
      </p:sp>
      <p:pic>
        <p:nvPicPr>
          <p:cNvPr id="6149"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352800" y="3962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324600" y="609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90600" y="762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66800" y="5105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172200" y="22098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2133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781800" y="3581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3810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581400" y="609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10000" y="5181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7151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148" name="Text Box 564"/>
          <p:cNvSpPr txBox="1">
            <a:spLocks noChangeArrowheads="1"/>
          </p:cNvSpPr>
          <p:nvPr/>
        </p:nvSpPr>
        <p:spPr bwMode="auto">
          <a:xfrm>
            <a:off x="304800" y="1066800"/>
            <a:ext cx="8534400" cy="1006475"/>
          </a:xfrm>
          <a:prstGeom prst="rect">
            <a:avLst/>
          </a:prstGeom>
          <a:noFill/>
          <a:ln w="9525">
            <a:noFill/>
            <a:miter lim="800000"/>
            <a:headEnd/>
            <a:tailEnd/>
          </a:ln>
          <a:effectLst/>
        </p:spPr>
        <p:txBody>
          <a:bodyPr>
            <a:spAutoFit/>
          </a:bodyPr>
          <a:lstStyle/>
          <a:p>
            <a:pPr algn="ctr" eaLnBrk="0" hangingPunct="0">
              <a:spcBef>
                <a:spcPct val="50000"/>
              </a:spcBef>
            </a:pPr>
            <a:r>
              <a:rPr lang="en-US" sz="3000" b="1">
                <a:solidFill>
                  <a:srgbClr val="000066"/>
                </a:solidFill>
                <a:cs typeface="Times New Roman" pitchFamily="18" charset="0"/>
              </a:rPr>
              <a:t>Theo em, những hành động, và việc làm nào sau đây thể hiện tình cảm kính già, yêu trẻ?</a:t>
            </a:r>
          </a:p>
        </p:txBody>
      </p:sp>
      <p:sp>
        <p:nvSpPr>
          <p:cNvPr id="196149" name="Text Box 565"/>
          <p:cNvSpPr txBox="1">
            <a:spLocks noChangeArrowheads="1"/>
          </p:cNvSpPr>
          <p:nvPr/>
        </p:nvSpPr>
        <p:spPr bwMode="auto">
          <a:xfrm>
            <a:off x="381000" y="2209800"/>
            <a:ext cx="8001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a. Chào hỏi xưng hô lễ phép với người già.</a:t>
            </a:r>
          </a:p>
        </p:txBody>
      </p:sp>
      <p:sp>
        <p:nvSpPr>
          <p:cNvPr id="196150" name="Text Box 566"/>
          <p:cNvSpPr txBox="1">
            <a:spLocks noChangeArrowheads="1"/>
          </p:cNvSpPr>
          <p:nvPr/>
        </p:nvSpPr>
        <p:spPr bwMode="auto">
          <a:xfrm>
            <a:off x="304800" y="2895600"/>
            <a:ext cx="9144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b. Dùng hai tay khi đưa vật gì đó cho người già.</a:t>
            </a:r>
          </a:p>
        </p:txBody>
      </p:sp>
      <p:sp>
        <p:nvSpPr>
          <p:cNvPr id="196151" name="Text Box 567"/>
          <p:cNvSpPr txBox="1">
            <a:spLocks noChangeArrowheads="1"/>
          </p:cNvSpPr>
          <p:nvPr/>
        </p:nvSpPr>
        <p:spPr bwMode="auto">
          <a:xfrm>
            <a:off x="381000" y="3581400"/>
            <a:ext cx="65532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c. Đọc truyện cho em nhỏ nghe.</a:t>
            </a:r>
          </a:p>
        </p:txBody>
      </p:sp>
      <p:sp>
        <p:nvSpPr>
          <p:cNvPr id="196152" name="Text Box 568"/>
          <p:cNvSpPr txBox="1">
            <a:spLocks noChangeArrowheads="1"/>
          </p:cNvSpPr>
          <p:nvPr/>
        </p:nvSpPr>
        <p:spPr bwMode="auto">
          <a:xfrm>
            <a:off x="304800" y="4267200"/>
            <a:ext cx="58674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d. Quát nạt em bé.</a:t>
            </a:r>
          </a:p>
        </p:txBody>
      </p:sp>
      <p:sp>
        <p:nvSpPr>
          <p:cNvPr id="196155" name="Oval 571"/>
          <p:cNvSpPr>
            <a:spLocks noChangeArrowheads="1"/>
          </p:cNvSpPr>
          <p:nvPr/>
        </p:nvSpPr>
        <p:spPr bwMode="auto">
          <a:xfrm>
            <a:off x="381000" y="22860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FF0000"/>
              </a:solidFill>
              <a:cs typeface="Times New Roman" pitchFamily="18" charset="0"/>
            </a:endParaRPr>
          </a:p>
        </p:txBody>
      </p:sp>
      <p:sp>
        <p:nvSpPr>
          <p:cNvPr id="196157" name="Oval 573"/>
          <p:cNvSpPr>
            <a:spLocks noChangeArrowheads="1"/>
          </p:cNvSpPr>
          <p:nvPr/>
        </p:nvSpPr>
        <p:spPr bwMode="auto">
          <a:xfrm>
            <a:off x="304800" y="29718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cs typeface="Times New Roman" pitchFamily="18" charset="0"/>
            </a:endParaRPr>
          </a:p>
        </p:txBody>
      </p:sp>
      <p:sp>
        <p:nvSpPr>
          <p:cNvPr id="196158" name="Oval 574"/>
          <p:cNvSpPr>
            <a:spLocks noChangeArrowheads="1"/>
          </p:cNvSpPr>
          <p:nvPr/>
        </p:nvSpPr>
        <p:spPr bwMode="auto">
          <a:xfrm>
            <a:off x="304800" y="36576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cs typeface="Times New Roman" pitchFamily="18" charset="0"/>
            </a:endParaRP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148"/>
                                        </p:tgtEl>
                                        <p:attrNameLst>
                                          <p:attrName>style.visibility</p:attrName>
                                        </p:attrNameLst>
                                      </p:cBhvr>
                                      <p:to>
                                        <p:strVal val="visible"/>
                                      </p:to>
                                    </p:set>
                                    <p:animEffect transition="in" filter="plus(in)">
                                      <p:cBhvr>
                                        <p:cTn id="7" dur="2000"/>
                                        <p:tgtEl>
                                          <p:spTgt spid="19614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96149"/>
                                        </p:tgtEl>
                                        <p:attrNameLst>
                                          <p:attrName>style.visibility</p:attrName>
                                        </p:attrNameLst>
                                      </p:cBhvr>
                                      <p:to>
                                        <p:strVal val="visible"/>
                                      </p:to>
                                    </p:set>
                                    <p:anim calcmode="lin" valueType="num">
                                      <p:cBhvr>
                                        <p:cTn id="12" dur="1000" fill="hold"/>
                                        <p:tgtEl>
                                          <p:spTgt spid="196149"/>
                                        </p:tgtEl>
                                        <p:attrNameLst>
                                          <p:attrName>ppt_w</p:attrName>
                                        </p:attrNameLst>
                                      </p:cBhvr>
                                      <p:tavLst>
                                        <p:tav tm="0">
                                          <p:val>
                                            <p:fltVal val="0"/>
                                          </p:val>
                                        </p:tav>
                                        <p:tav tm="100000">
                                          <p:val>
                                            <p:strVal val="#ppt_w"/>
                                          </p:val>
                                        </p:tav>
                                      </p:tavLst>
                                    </p:anim>
                                    <p:anim calcmode="lin" valueType="num">
                                      <p:cBhvr>
                                        <p:cTn id="13" dur="1000" fill="hold"/>
                                        <p:tgtEl>
                                          <p:spTgt spid="196149"/>
                                        </p:tgtEl>
                                        <p:attrNameLst>
                                          <p:attrName>ppt_h</p:attrName>
                                        </p:attrNameLst>
                                      </p:cBhvr>
                                      <p:tavLst>
                                        <p:tav tm="0">
                                          <p:val>
                                            <p:fltVal val="0"/>
                                          </p:val>
                                        </p:tav>
                                        <p:tav tm="100000">
                                          <p:val>
                                            <p:strVal val="#ppt_h"/>
                                          </p:val>
                                        </p:tav>
                                      </p:tavLst>
                                    </p:anim>
                                    <p:anim calcmode="lin" valueType="num">
                                      <p:cBhvr>
                                        <p:cTn id="14" dur="1000" fill="hold"/>
                                        <p:tgtEl>
                                          <p:spTgt spid="19614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6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96150"/>
                                        </p:tgtEl>
                                        <p:attrNameLst>
                                          <p:attrName>style.visibility</p:attrName>
                                        </p:attrNameLst>
                                      </p:cBhvr>
                                      <p:to>
                                        <p:strVal val="visible"/>
                                      </p:to>
                                    </p:set>
                                    <p:anim calcmode="lin" valueType="num">
                                      <p:cBhvr>
                                        <p:cTn id="20" dur="1000" fill="hold"/>
                                        <p:tgtEl>
                                          <p:spTgt spid="196150"/>
                                        </p:tgtEl>
                                        <p:attrNameLst>
                                          <p:attrName>ppt_w</p:attrName>
                                        </p:attrNameLst>
                                      </p:cBhvr>
                                      <p:tavLst>
                                        <p:tav tm="0">
                                          <p:val>
                                            <p:fltVal val="0"/>
                                          </p:val>
                                        </p:tav>
                                        <p:tav tm="100000">
                                          <p:val>
                                            <p:strVal val="#ppt_w"/>
                                          </p:val>
                                        </p:tav>
                                      </p:tavLst>
                                    </p:anim>
                                    <p:anim calcmode="lin" valueType="num">
                                      <p:cBhvr>
                                        <p:cTn id="21" dur="1000" fill="hold"/>
                                        <p:tgtEl>
                                          <p:spTgt spid="196150"/>
                                        </p:tgtEl>
                                        <p:attrNameLst>
                                          <p:attrName>ppt_h</p:attrName>
                                        </p:attrNameLst>
                                      </p:cBhvr>
                                      <p:tavLst>
                                        <p:tav tm="0">
                                          <p:val>
                                            <p:fltVal val="0"/>
                                          </p:val>
                                        </p:tav>
                                        <p:tav tm="100000">
                                          <p:val>
                                            <p:strVal val="#ppt_h"/>
                                          </p:val>
                                        </p:tav>
                                      </p:tavLst>
                                    </p:anim>
                                    <p:anim calcmode="lin" valueType="num">
                                      <p:cBhvr>
                                        <p:cTn id="22" dur="1000" fill="hold"/>
                                        <p:tgtEl>
                                          <p:spTgt spid="19615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961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96151"/>
                                        </p:tgtEl>
                                        <p:attrNameLst>
                                          <p:attrName>style.visibility</p:attrName>
                                        </p:attrNameLst>
                                      </p:cBhvr>
                                      <p:to>
                                        <p:strVal val="visible"/>
                                      </p:to>
                                    </p:set>
                                    <p:anim calcmode="lin" valueType="num">
                                      <p:cBhvr>
                                        <p:cTn id="28" dur="1000" fill="hold"/>
                                        <p:tgtEl>
                                          <p:spTgt spid="196151"/>
                                        </p:tgtEl>
                                        <p:attrNameLst>
                                          <p:attrName>ppt_w</p:attrName>
                                        </p:attrNameLst>
                                      </p:cBhvr>
                                      <p:tavLst>
                                        <p:tav tm="0">
                                          <p:val>
                                            <p:fltVal val="0"/>
                                          </p:val>
                                        </p:tav>
                                        <p:tav tm="100000">
                                          <p:val>
                                            <p:strVal val="#ppt_w"/>
                                          </p:val>
                                        </p:tav>
                                      </p:tavLst>
                                    </p:anim>
                                    <p:anim calcmode="lin" valueType="num">
                                      <p:cBhvr>
                                        <p:cTn id="29" dur="1000" fill="hold"/>
                                        <p:tgtEl>
                                          <p:spTgt spid="196151"/>
                                        </p:tgtEl>
                                        <p:attrNameLst>
                                          <p:attrName>ppt_h</p:attrName>
                                        </p:attrNameLst>
                                      </p:cBhvr>
                                      <p:tavLst>
                                        <p:tav tm="0">
                                          <p:val>
                                            <p:fltVal val="0"/>
                                          </p:val>
                                        </p:tav>
                                        <p:tav tm="100000">
                                          <p:val>
                                            <p:strVal val="#ppt_h"/>
                                          </p:val>
                                        </p:tav>
                                      </p:tavLst>
                                    </p:anim>
                                    <p:anim calcmode="lin" valueType="num">
                                      <p:cBhvr>
                                        <p:cTn id="30" dur="1000" fill="hold"/>
                                        <p:tgtEl>
                                          <p:spTgt spid="19615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6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96152"/>
                                        </p:tgtEl>
                                        <p:attrNameLst>
                                          <p:attrName>style.visibility</p:attrName>
                                        </p:attrNameLst>
                                      </p:cBhvr>
                                      <p:to>
                                        <p:strVal val="visible"/>
                                      </p:to>
                                    </p:set>
                                    <p:anim calcmode="lin" valueType="num">
                                      <p:cBhvr>
                                        <p:cTn id="36" dur="1000" fill="hold"/>
                                        <p:tgtEl>
                                          <p:spTgt spid="196152"/>
                                        </p:tgtEl>
                                        <p:attrNameLst>
                                          <p:attrName>ppt_w</p:attrName>
                                        </p:attrNameLst>
                                      </p:cBhvr>
                                      <p:tavLst>
                                        <p:tav tm="0">
                                          <p:val>
                                            <p:fltVal val="0"/>
                                          </p:val>
                                        </p:tav>
                                        <p:tav tm="100000">
                                          <p:val>
                                            <p:strVal val="#ppt_w"/>
                                          </p:val>
                                        </p:tav>
                                      </p:tavLst>
                                    </p:anim>
                                    <p:anim calcmode="lin" valueType="num">
                                      <p:cBhvr>
                                        <p:cTn id="37" dur="1000" fill="hold"/>
                                        <p:tgtEl>
                                          <p:spTgt spid="196152"/>
                                        </p:tgtEl>
                                        <p:attrNameLst>
                                          <p:attrName>ppt_h</p:attrName>
                                        </p:attrNameLst>
                                      </p:cBhvr>
                                      <p:tavLst>
                                        <p:tav tm="0">
                                          <p:val>
                                            <p:fltVal val="0"/>
                                          </p:val>
                                        </p:tav>
                                        <p:tav tm="100000">
                                          <p:val>
                                            <p:strVal val="#ppt_h"/>
                                          </p:val>
                                        </p:tav>
                                      </p:tavLst>
                                    </p:anim>
                                    <p:anim calcmode="lin" valueType="num">
                                      <p:cBhvr>
                                        <p:cTn id="38" dur="1000" fill="hold"/>
                                        <p:tgtEl>
                                          <p:spTgt spid="19615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96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96155"/>
                                        </p:tgtEl>
                                        <p:attrNameLst>
                                          <p:attrName>style.visibility</p:attrName>
                                        </p:attrNameLst>
                                      </p:cBhvr>
                                      <p:to>
                                        <p:strVal val="visible"/>
                                      </p:to>
                                    </p:set>
                                    <p:animEffect transition="in" filter="barn(inHorizontal)">
                                      <p:cBhvr>
                                        <p:cTn id="44" dur="500"/>
                                        <p:tgtEl>
                                          <p:spTgt spid="19615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96157"/>
                                        </p:tgtEl>
                                        <p:attrNameLst>
                                          <p:attrName>style.visibility</p:attrName>
                                        </p:attrNameLst>
                                      </p:cBhvr>
                                      <p:to>
                                        <p:strVal val="visible"/>
                                      </p:to>
                                    </p:set>
                                    <p:animEffect transition="in" filter="barn(inHorizontal)">
                                      <p:cBhvr>
                                        <p:cTn id="49" dur="500"/>
                                        <p:tgtEl>
                                          <p:spTgt spid="19615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96158"/>
                                        </p:tgtEl>
                                        <p:attrNameLst>
                                          <p:attrName>style.visibility</p:attrName>
                                        </p:attrNameLst>
                                      </p:cBhvr>
                                      <p:to>
                                        <p:strVal val="visible"/>
                                      </p:to>
                                    </p:set>
                                    <p:animEffect transition="in" filter="barn(inHorizontal)">
                                      <p:cBhvr>
                                        <p:cTn id="54" dur="500"/>
                                        <p:tgtEl>
                                          <p:spTgt spid="19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48" grpId="0"/>
      <p:bldP spid="196149" grpId="0"/>
      <p:bldP spid="196150" grpId="0"/>
      <p:bldP spid="196151" grpId="0"/>
      <p:bldP spid="196152" grpId="0"/>
      <p:bldP spid="196155" grpId="0" animBg="1"/>
      <p:bldP spid="196157" grpId="0" animBg="1"/>
      <p:bldP spid="1961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21" name="Text Box 565"/>
          <p:cNvSpPr txBox="1">
            <a:spLocks noChangeArrowheads="1"/>
          </p:cNvSpPr>
          <p:nvPr/>
        </p:nvSpPr>
        <p:spPr bwMode="auto">
          <a:xfrm>
            <a:off x="609600" y="990600"/>
            <a:ext cx="7543800" cy="1066800"/>
          </a:xfrm>
          <a:prstGeom prst="rect">
            <a:avLst/>
          </a:prstGeom>
          <a:noFill/>
          <a:ln w="9525">
            <a:noFill/>
            <a:miter lim="800000"/>
            <a:headEnd/>
            <a:tailEnd/>
          </a:ln>
          <a:effectLst/>
        </p:spPr>
        <p:txBody>
          <a:bodyPr wrap="square">
            <a:spAutoFit/>
          </a:bodyPr>
          <a:lstStyle/>
          <a:p>
            <a:pPr eaLnBrk="0" hangingPunct="0">
              <a:spcBef>
                <a:spcPct val="50000"/>
              </a:spcBef>
            </a:pPr>
            <a:r>
              <a:rPr lang="en-US" sz="3200" smtClean="0">
                <a:solidFill>
                  <a:schemeClr val="accent2"/>
                </a:solidFill>
                <a:cs typeface="Times New Roman" pitchFamily="18" charset="0"/>
              </a:rPr>
              <a:t>  Đọc </a:t>
            </a:r>
            <a:r>
              <a:rPr lang="en-US" sz="3200">
                <a:solidFill>
                  <a:schemeClr val="accent2"/>
                </a:solidFill>
                <a:cs typeface="Times New Roman" pitchFamily="18" charset="0"/>
              </a:rPr>
              <a:t>phần thông tin sách </a:t>
            </a:r>
            <a:r>
              <a:rPr lang="en-US" sz="3200" smtClean="0">
                <a:solidFill>
                  <a:schemeClr val="accent2"/>
                </a:solidFill>
                <a:cs typeface="Times New Roman" pitchFamily="18" charset="0"/>
              </a:rPr>
              <a:t>trang 22 </a:t>
            </a:r>
            <a:r>
              <a:rPr lang="en-US" sz="3200">
                <a:solidFill>
                  <a:schemeClr val="accent2"/>
                </a:solidFill>
                <a:cs typeface="Times New Roman" pitchFamily="18" charset="0"/>
              </a:rPr>
              <a:t>- Trao đổi theo nhóm đôi nội dung hai câu hỏi:</a:t>
            </a:r>
          </a:p>
        </p:txBody>
      </p:sp>
      <p:sp>
        <p:nvSpPr>
          <p:cNvPr id="199222" name="Text Box 566"/>
          <p:cNvSpPr txBox="1">
            <a:spLocks noChangeArrowheads="1"/>
          </p:cNvSpPr>
          <p:nvPr/>
        </p:nvSpPr>
        <p:spPr bwMode="auto">
          <a:xfrm>
            <a:off x="381000" y="2209800"/>
            <a:ext cx="7543800" cy="1569660"/>
          </a:xfrm>
          <a:prstGeom prst="rect">
            <a:avLst/>
          </a:prstGeom>
          <a:noFill/>
          <a:ln w="9525">
            <a:noFill/>
            <a:miter lim="800000"/>
            <a:headEnd/>
            <a:tailEnd/>
          </a:ln>
          <a:effectLst/>
        </p:spPr>
        <p:txBody>
          <a:bodyPr wrap="square">
            <a:spAutoFit/>
          </a:bodyPr>
          <a:lstStyle/>
          <a:p>
            <a:pPr algn="just" eaLnBrk="0" hangingPunct="0">
              <a:spcBef>
                <a:spcPct val="50000"/>
              </a:spcBef>
            </a:pPr>
            <a:r>
              <a:rPr lang="en-US" sz="3200">
                <a:solidFill>
                  <a:schemeClr val="tx2"/>
                </a:solidFill>
                <a:cs typeface="Times New Roman" pitchFamily="18" charset="0"/>
              </a:rPr>
              <a:t>1. Em hãy kể về những công việc của người phụ nữ trong gia đình, trong xã hội mà em biết</a:t>
            </a:r>
            <a:r>
              <a:rPr lang="en-US" sz="3200" smtClean="0">
                <a:solidFill>
                  <a:schemeClr val="tx2"/>
                </a:solidFill>
                <a:cs typeface="Times New Roman" pitchFamily="18" charset="0"/>
              </a:rPr>
              <a:t>.?</a:t>
            </a:r>
            <a:endParaRPr lang="en-US" sz="3200">
              <a:solidFill>
                <a:schemeClr val="tx2"/>
              </a:solidFill>
              <a:cs typeface="Times New Roman" pitchFamily="18" charset="0"/>
            </a:endParaRPr>
          </a:p>
        </p:txBody>
      </p:sp>
      <p:sp>
        <p:nvSpPr>
          <p:cNvPr id="199223" name="Text Box 567"/>
          <p:cNvSpPr txBox="1">
            <a:spLocks noChangeArrowheads="1"/>
          </p:cNvSpPr>
          <p:nvPr/>
        </p:nvSpPr>
        <p:spPr bwMode="auto">
          <a:xfrm>
            <a:off x="381000" y="3733800"/>
            <a:ext cx="7467600" cy="1066800"/>
          </a:xfrm>
          <a:prstGeom prst="rect">
            <a:avLst/>
          </a:prstGeom>
          <a:noFill/>
          <a:ln w="9525">
            <a:noFill/>
            <a:miter lim="800000"/>
            <a:headEnd/>
            <a:tailEnd/>
          </a:ln>
          <a:effectLst/>
        </p:spPr>
        <p:txBody>
          <a:bodyPr wrap="square">
            <a:spAutoFit/>
          </a:bodyPr>
          <a:lstStyle/>
          <a:p>
            <a:pPr algn="just" eaLnBrk="0" hangingPunct="0">
              <a:spcBef>
                <a:spcPct val="50000"/>
              </a:spcBef>
            </a:pPr>
            <a:r>
              <a:rPr lang="en-US" sz="3200" dirty="0">
                <a:solidFill>
                  <a:schemeClr val="tx2"/>
                </a:solidFill>
                <a:cs typeface="Times New Roman" pitchFamily="18" charset="0"/>
              </a:rPr>
              <a:t>2. Tại sao phụ nữ là những người đáng được tôn </a:t>
            </a:r>
            <a:r>
              <a:rPr lang="en-US" sz="3200" dirty="0" smtClean="0">
                <a:solidFill>
                  <a:schemeClr val="tx2"/>
                </a:solidFill>
                <a:cs typeface="Times New Roman" pitchFamily="18" charset="0"/>
              </a:rPr>
              <a:t>trọng?</a:t>
            </a:r>
            <a:endParaRPr lang="en-US" sz="3200" dirty="0">
              <a:solidFill>
                <a:schemeClr val="tx2"/>
              </a:solidFill>
              <a:cs typeface="Times New Roman" pitchFamily="18" charset="0"/>
            </a:endParaRPr>
          </a:p>
        </p:txBody>
      </p:sp>
      <p:pic>
        <p:nvPicPr>
          <p:cNvPr id="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221"/>
                                        </p:tgtEl>
                                        <p:attrNameLst>
                                          <p:attrName>style.visibility</p:attrName>
                                        </p:attrNameLst>
                                      </p:cBhvr>
                                      <p:to>
                                        <p:strVal val="visible"/>
                                      </p:to>
                                    </p:set>
                                    <p:animEffect transition="in" filter="box(in)">
                                      <p:cBhvr>
                                        <p:cTn id="7" dur="500"/>
                                        <p:tgtEl>
                                          <p:spTgt spid="19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9222"/>
                                        </p:tgtEl>
                                        <p:attrNameLst>
                                          <p:attrName>style.visibility</p:attrName>
                                        </p:attrNameLst>
                                      </p:cBhvr>
                                      <p:to>
                                        <p:strVal val="visible"/>
                                      </p:to>
                                    </p:set>
                                    <p:animEffect transition="in" filter="box(in)">
                                      <p:cBhvr>
                                        <p:cTn id="12" dur="500"/>
                                        <p:tgtEl>
                                          <p:spTgt spid="1992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9223"/>
                                        </p:tgtEl>
                                        <p:attrNameLst>
                                          <p:attrName>style.visibility</p:attrName>
                                        </p:attrNameLst>
                                      </p:cBhvr>
                                      <p:to>
                                        <p:strVal val="visible"/>
                                      </p:to>
                                    </p:set>
                                    <p:animEffect transition="in" filter="box(in)">
                                      <p:cBhvr>
                                        <p:cTn id="17" dur="500"/>
                                        <p:tgtEl>
                                          <p:spTgt spid="19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21" grpId="0"/>
      <p:bldP spid="199222" grpId="0"/>
      <p:bldP spid="19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99" name="Text Box 563"/>
          <p:cNvSpPr txBox="1">
            <a:spLocks noChangeArrowheads="1"/>
          </p:cNvSpPr>
          <p:nvPr/>
        </p:nvSpPr>
        <p:spPr bwMode="auto">
          <a:xfrm>
            <a:off x="762000" y="6096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D60093"/>
                </a:solidFill>
                <a:cs typeface="Times New Roman" pitchFamily="18" charset="0"/>
              </a:rPr>
              <a:t>1.Gia đình:</a:t>
            </a:r>
          </a:p>
        </p:txBody>
      </p:sp>
      <p:sp>
        <p:nvSpPr>
          <p:cNvPr id="194100" name="Text Box 564"/>
          <p:cNvSpPr txBox="1">
            <a:spLocks noChangeArrowheads="1"/>
          </p:cNvSpPr>
          <p:nvPr/>
        </p:nvSpPr>
        <p:spPr bwMode="auto">
          <a:xfrm>
            <a:off x="990600" y="12954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Nội trợ</a:t>
            </a:r>
          </a:p>
        </p:txBody>
      </p:sp>
      <p:sp>
        <p:nvSpPr>
          <p:cNvPr id="194101" name="Text Box 565"/>
          <p:cNvSpPr txBox="1">
            <a:spLocks noChangeArrowheads="1"/>
          </p:cNvSpPr>
          <p:nvPr/>
        </p:nvSpPr>
        <p:spPr bwMode="auto">
          <a:xfrm>
            <a:off x="990600" y="1874838"/>
            <a:ext cx="43434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Chăm sóc gia đình</a:t>
            </a:r>
          </a:p>
        </p:txBody>
      </p:sp>
      <p:sp>
        <p:nvSpPr>
          <p:cNvPr id="194102" name="Text Box 566"/>
          <p:cNvSpPr txBox="1">
            <a:spLocks noChangeArrowheads="1"/>
          </p:cNvSpPr>
          <p:nvPr/>
        </p:nvSpPr>
        <p:spPr bwMode="auto">
          <a:xfrm>
            <a:off x="990600" y="2408238"/>
            <a:ext cx="32004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Dạy dỗ con cái</a:t>
            </a:r>
          </a:p>
        </p:txBody>
      </p:sp>
      <p:pic>
        <p:nvPicPr>
          <p:cNvPr id="194103" name="Picture 567" descr="Nguyenthidinh"/>
          <p:cNvPicPr>
            <a:picLocks noChangeAspect="1" noChangeArrowheads="1"/>
          </p:cNvPicPr>
          <p:nvPr/>
        </p:nvPicPr>
        <p:blipFill>
          <a:blip r:embed="rId2"/>
          <a:srcRect/>
          <a:stretch>
            <a:fillRect/>
          </a:stretch>
        </p:blipFill>
        <p:spPr bwMode="auto">
          <a:xfrm>
            <a:off x="5257800" y="1752600"/>
            <a:ext cx="3317875" cy="4267200"/>
          </a:xfrm>
          <a:prstGeom prst="rect">
            <a:avLst/>
          </a:prstGeom>
          <a:noFill/>
        </p:spPr>
      </p:pic>
      <p:sp>
        <p:nvSpPr>
          <p:cNvPr id="194104" name="Text Box 568"/>
          <p:cNvSpPr txBox="1">
            <a:spLocks noChangeArrowheads="1"/>
          </p:cNvSpPr>
          <p:nvPr/>
        </p:nvSpPr>
        <p:spPr bwMode="auto">
          <a:xfrm>
            <a:off x="838200" y="3170238"/>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D60093"/>
                </a:solidFill>
                <a:cs typeface="Times New Roman" pitchFamily="18" charset="0"/>
              </a:rPr>
              <a:t>2. Xã hội:</a:t>
            </a:r>
          </a:p>
        </p:txBody>
      </p:sp>
      <p:sp>
        <p:nvSpPr>
          <p:cNvPr id="194105" name="Text Box 569"/>
          <p:cNvSpPr txBox="1">
            <a:spLocks noChangeArrowheads="1"/>
          </p:cNvSpPr>
          <p:nvPr/>
        </p:nvSpPr>
        <p:spPr bwMode="auto">
          <a:xfrm>
            <a:off x="914400" y="3932238"/>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Chính trị</a:t>
            </a: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099"/>
                                        </p:tgtEl>
                                        <p:attrNameLst>
                                          <p:attrName>style.visibility</p:attrName>
                                        </p:attrNameLst>
                                      </p:cBhvr>
                                      <p:to>
                                        <p:strVal val="visible"/>
                                      </p:to>
                                    </p:set>
                                    <p:anim calcmode="lin" valueType="num">
                                      <p:cBhvr>
                                        <p:cTn id="7" dur="1000" fill="hold"/>
                                        <p:tgtEl>
                                          <p:spTgt spid="194099"/>
                                        </p:tgtEl>
                                        <p:attrNameLst>
                                          <p:attrName>ppt_w</p:attrName>
                                        </p:attrNameLst>
                                      </p:cBhvr>
                                      <p:tavLst>
                                        <p:tav tm="0">
                                          <p:val>
                                            <p:fltVal val="0"/>
                                          </p:val>
                                        </p:tav>
                                        <p:tav tm="100000">
                                          <p:val>
                                            <p:strVal val="#ppt_w"/>
                                          </p:val>
                                        </p:tav>
                                      </p:tavLst>
                                    </p:anim>
                                    <p:anim calcmode="lin" valueType="num">
                                      <p:cBhvr>
                                        <p:cTn id="8" dur="1000" fill="hold"/>
                                        <p:tgtEl>
                                          <p:spTgt spid="194099"/>
                                        </p:tgtEl>
                                        <p:attrNameLst>
                                          <p:attrName>ppt_h</p:attrName>
                                        </p:attrNameLst>
                                      </p:cBhvr>
                                      <p:tavLst>
                                        <p:tav tm="0">
                                          <p:val>
                                            <p:fltVal val="0"/>
                                          </p:val>
                                        </p:tav>
                                        <p:tav tm="100000">
                                          <p:val>
                                            <p:strVal val="#ppt_h"/>
                                          </p:val>
                                        </p:tav>
                                      </p:tavLst>
                                    </p:anim>
                                    <p:anim calcmode="lin" valueType="num">
                                      <p:cBhvr>
                                        <p:cTn id="9" dur="1000" fill="hold"/>
                                        <p:tgtEl>
                                          <p:spTgt spid="1940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0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100"/>
                                        </p:tgtEl>
                                        <p:attrNameLst>
                                          <p:attrName>style.visibility</p:attrName>
                                        </p:attrNameLst>
                                      </p:cBhvr>
                                      <p:to>
                                        <p:strVal val="visible"/>
                                      </p:to>
                                    </p:set>
                                    <p:anim calcmode="lin" valueType="num">
                                      <p:cBhvr>
                                        <p:cTn id="15" dur="1000" fill="hold"/>
                                        <p:tgtEl>
                                          <p:spTgt spid="194100"/>
                                        </p:tgtEl>
                                        <p:attrNameLst>
                                          <p:attrName>ppt_w</p:attrName>
                                        </p:attrNameLst>
                                      </p:cBhvr>
                                      <p:tavLst>
                                        <p:tav tm="0">
                                          <p:val>
                                            <p:fltVal val="0"/>
                                          </p:val>
                                        </p:tav>
                                        <p:tav tm="100000">
                                          <p:val>
                                            <p:strVal val="#ppt_w"/>
                                          </p:val>
                                        </p:tav>
                                      </p:tavLst>
                                    </p:anim>
                                    <p:anim calcmode="lin" valueType="num">
                                      <p:cBhvr>
                                        <p:cTn id="16" dur="1000" fill="hold"/>
                                        <p:tgtEl>
                                          <p:spTgt spid="194100"/>
                                        </p:tgtEl>
                                        <p:attrNameLst>
                                          <p:attrName>ppt_h</p:attrName>
                                        </p:attrNameLst>
                                      </p:cBhvr>
                                      <p:tavLst>
                                        <p:tav tm="0">
                                          <p:val>
                                            <p:fltVal val="0"/>
                                          </p:val>
                                        </p:tav>
                                        <p:tav tm="100000">
                                          <p:val>
                                            <p:strVal val="#ppt_h"/>
                                          </p:val>
                                        </p:tav>
                                      </p:tavLst>
                                    </p:anim>
                                    <p:anim calcmode="lin" valueType="num">
                                      <p:cBhvr>
                                        <p:cTn id="17" dur="1000" fill="hold"/>
                                        <p:tgtEl>
                                          <p:spTgt spid="19410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101"/>
                                        </p:tgtEl>
                                        <p:attrNameLst>
                                          <p:attrName>style.visibility</p:attrName>
                                        </p:attrNameLst>
                                      </p:cBhvr>
                                      <p:to>
                                        <p:strVal val="visible"/>
                                      </p:to>
                                    </p:set>
                                    <p:anim calcmode="lin" valueType="num">
                                      <p:cBhvr>
                                        <p:cTn id="23" dur="1000" fill="hold"/>
                                        <p:tgtEl>
                                          <p:spTgt spid="194101"/>
                                        </p:tgtEl>
                                        <p:attrNameLst>
                                          <p:attrName>ppt_w</p:attrName>
                                        </p:attrNameLst>
                                      </p:cBhvr>
                                      <p:tavLst>
                                        <p:tav tm="0">
                                          <p:val>
                                            <p:fltVal val="0"/>
                                          </p:val>
                                        </p:tav>
                                        <p:tav tm="100000">
                                          <p:val>
                                            <p:strVal val="#ppt_w"/>
                                          </p:val>
                                        </p:tav>
                                      </p:tavLst>
                                    </p:anim>
                                    <p:anim calcmode="lin" valueType="num">
                                      <p:cBhvr>
                                        <p:cTn id="24" dur="1000" fill="hold"/>
                                        <p:tgtEl>
                                          <p:spTgt spid="194101"/>
                                        </p:tgtEl>
                                        <p:attrNameLst>
                                          <p:attrName>ppt_h</p:attrName>
                                        </p:attrNameLst>
                                      </p:cBhvr>
                                      <p:tavLst>
                                        <p:tav tm="0">
                                          <p:val>
                                            <p:fltVal val="0"/>
                                          </p:val>
                                        </p:tav>
                                        <p:tav tm="100000">
                                          <p:val>
                                            <p:strVal val="#ppt_h"/>
                                          </p:val>
                                        </p:tav>
                                      </p:tavLst>
                                    </p:anim>
                                    <p:anim calcmode="lin" valueType="num">
                                      <p:cBhvr>
                                        <p:cTn id="25" dur="1000" fill="hold"/>
                                        <p:tgtEl>
                                          <p:spTgt spid="19410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94102"/>
                                        </p:tgtEl>
                                        <p:attrNameLst>
                                          <p:attrName>style.visibility</p:attrName>
                                        </p:attrNameLst>
                                      </p:cBhvr>
                                      <p:to>
                                        <p:strVal val="visible"/>
                                      </p:to>
                                    </p:set>
                                    <p:anim calcmode="lin" valueType="num">
                                      <p:cBhvr>
                                        <p:cTn id="31" dur="1000" fill="hold"/>
                                        <p:tgtEl>
                                          <p:spTgt spid="194102"/>
                                        </p:tgtEl>
                                        <p:attrNameLst>
                                          <p:attrName>ppt_w</p:attrName>
                                        </p:attrNameLst>
                                      </p:cBhvr>
                                      <p:tavLst>
                                        <p:tav tm="0">
                                          <p:val>
                                            <p:fltVal val="0"/>
                                          </p:val>
                                        </p:tav>
                                        <p:tav tm="100000">
                                          <p:val>
                                            <p:strVal val="#ppt_w"/>
                                          </p:val>
                                        </p:tav>
                                      </p:tavLst>
                                    </p:anim>
                                    <p:anim calcmode="lin" valueType="num">
                                      <p:cBhvr>
                                        <p:cTn id="32" dur="1000" fill="hold"/>
                                        <p:tgtEl>
                                          <p:spTgt spid="194102"/>
                                        </p:tgtEl>
                                        <p:attrNameLst>
                                          <p:attrName>ppt_h</p:attrName>
                                        </p:attrNameLst>
                                      </p:cBhvr>
                                      <p:tavLst>
                                        <p:tav tm="0">
                                          <p:val>
                                            <p:fltVal val="0"/>
                                          </p:val>
                                        </p:tav>
                                        <p:tav tm="100000">
                                          <p:val>
                                            <p:strVal val="#ppt_h"/>
                                          </p:val>
                                        </p:tav>
                                      </p:tavLst>
                                    </p:anim>
                                    <p:anim calcmode="lin" valueType="num">
                                      <p:cBhvr>
                                        <p:cTn id="33" dur="1000" fill="hold"/>
                                        <p:tgtEl>
                                          <p:spTgt spid="19410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94104"/>
                                        </p:tgtEl>
                                        <p:attrNameLst>
                                          <p:attrName>style.visibility</p:attrName>
                                        </p:attrNameLst>
                                      </p:cBhvr>
                                      <p:to>
                                        <p:strVal val="visible"/>
                                      </p:to>
                                    </p:set>
                                    <p:anim calcmode="lin" valueType="num">
                                      <p:cBhvr>
                                        <p:cTn id="39" dur="1000" fill="hold"/>
                                        <p:tgtEl>
                                          <p:spTgt spid="194104"/>
                                        </p:tgtEl>
                                        <p:attrNameLst>
                                          <p:attrName>ppt_w</p:attrName>
                                        </p:attrNameLst>
                                      </p:cBhvr>
                                      <p:tavLst>
                                        <p:tav tm="0">
                                          <p:val>
                                            <p:fltVal val="0"/>
                                          </p:val>
                                        </p:tav>
                                        <p:tav tm="100000">
                                          <p:val>
                                            <p:strVal val="#ppt_w"/>
                                          </p:val>
                                        </p:tav>
                                      </p:tavLst>
                                    </p:anim>
                                    <p:anim calcmode="lin" valueType="num">
                                      <p:cBhvr>
                                        <p:cTn id="40" dur="1000" fill="hold"/>
                                        <p:tgtEl>
                                          <p:spTgt spid="194104"/>
                                        </p:tgtEl>
                                        <p:attrNameLst>
                                          <p:attrName>ppt_h</p:attrName>
                                        </p:attrNameLst>
                                      </p:cBhvr>
                                      <p:tavLst>
                                        <p:tav tm="0">
                                          <p:val>
                                            <p:fltVal val="0"/>
                                          </p:val>
                                        </p:tav>
                                        <p:tav tm="100000">
                                          <p:val>
                                            <p:strVal val="#ppt_h"/>
                                          </p:val>
                                        </p:tav>
                                      </p:tavLst>
                                    </p:anim>
                                    <p:anim calcmode="lin" valueType="num">
                                      <p:cBhvr>
                                        <p:cTn id="41" dur="1000" fill="hold"/>
                                        <p:tgtEl>
                                          <p:spTgt spid="19410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1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94105"/>
                                        </p:tgtEl>
                                        <p:attrNameLst>
                                          <p:attrName>style.visibility</p:attrName>
                                        </p:attrNameLst>
                                      </p:cBhvr>
                                      <p:to>
                                        <p:strVal val="visible"/>
                                      </p:to>
                                    </p:set>
                                    <p:anim calcmode="lin" valueType="num">
                                      <p:cBhvr>
                                        <p:cTn id="47" dur="1000" fill="hold"/>
                                        <p:tgtEl>
                                          <p:spTgt spid="194105"/>
                                        </p:tgtEl>
                                        <p:attrNameLst>
                                          <p:attrName>ppt_w</p:attrName>
                                        </p:attrNameLst>
                                      </p:cBhvr>
                                      <p:tavLst>
                                        <p:tav tm="0">
                                          <p:val>
                                            <p:fltVal val="0"/>
                                          </p:val>
                                        </p:tav>
                                        <p:tav tm="100000">
                                          <p:val>
                                            <p:strVal val="#ppt_w"/>
                                          </p:val>
                                        </p:tav>
                                      </p:tavLst>
                                    </p:anim>
                                    <p:anim calcmode="lin" valueType="num">
                                      <p:cBhvr>
                                        <p:cTn id="48" dur="1000" fill="hold"/>
                                        <p:tgtEl>
                                          <p:spTgt spid="194105"/>
                                        </p:tgtEl>
                                        <p:attrNameLst>
                                          <p:attrName>ppt_h</p:attrName>
                                        </p:attrNameLst>
                                      </p:cBhvr>
                                      <p:tavLst>
                                        <p:tav tm="0">
                                          <p:val>
                                            <p:fltVal val="0"/>
                                          </p:val>
                                        </p:tav>
                                        <p:tav tm="100000">
                                          <p:val>
                                            <p:strVal val="#ppt_h"/>
                                          </p:val>
                                        </p:tav>
                                      </p:tavLst>
                                    </p:anim>
                                    <p:anim calcmode="lin" valueType="num">
                                      <p:cBhvr>
                                        <p:cTn id="49" dur="1000" fill="hold"/>
                                        <p:tgtEl>
                                          <p:spTgt spid="19410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941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94103"/>
                                        </p:tgtEl>
                                        <p:attrNameLst>
                                          <p:attrName>style.visibility</p:attrName>
                                        </p:attrNameLst>
                                      </p:cBhvr>
                                      <p:to>
                                        <p:strVal val="visible"/>
                                      </p:to>
                                    </p:set>
                                    <p:animEffect transition="in" filter="checkerboard(across)">
                                      <p:cBhvr>
                                        <p:cTn id="55" dur="500"/>
                                        <p:tgtEl>
                                          <p:spTgt spid="19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99" grpId="0"/>
      <p:bldP spid="194100" grpId="0"/>
      <p:bldP spid="194101" grpId="0"/>
      <p:bldP spid="194102" grpId="0"/>
      <p:bldP spid="194104" grpId="0"/>
      <p:bldP spid="194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Nguyenthidinh1"/>
          <p:cNvPicPr>
            <a:picLocks noChangeAspect="1" noChangeArrowheads="1"/>
          </p:cNvPicPr>
          <p:nvPr/>
        </p:nvPicPr>
        <p:blipFill>
          <a:blip r:embed="rId2"/>
          <a:srcRect/>
          <a:stretch>
            <a:fillRect/>
          </a:stretch>
        </p:blipFill>
        <p:spPr bwMode="auto">
          <a:xfrm>
            <a:off x="4648200" y="381000"/>
            <a:ext cx="3998913" cy="2998788"/>
          </a:xfrm>
          <a:prstGeom prst="rect">
            <a:avLst/>
          </a:prstGeom>
          <a:noFill/>
        </p:spPr>
      </p:pic>
      <p:pic>
        <p:nvPicPr>
          <p:cNvPr id="122886" name="Picture 6" descr="images282778_6c"/>
          <p:cNvPicPr>
            <a:picLocks noChangeAspect="1" noChangeArrowheads="1"/>
          </p:cNvPicPr>
          <p:nvPr/>
        </p:nvPicPr>
        <p:blipFill>
          <a:blip r:embed="rId3"/>
          <a:srcRect/>
          <a:stretch>
            <a:fillRect/>
          </a:stretch>
        </p:blipFill>
        <p:spPr bwMode="auto">
          <a:xfrm>
            <a:off x="4648200" y="3429000"/>
            <a:ext cx="4114800" cy="3048000"/>
          </a:xfrm>
          <a:prstGeom prst="rect">
            <a:avLst/>
          </a:prstGeom>
          <a:noFill/>
          <a:ln w="9525">
            <a:noFill/>
            <a:miter lim="800000"/>
            <a:headEnd/>
            <a:tailEnd/>
          </a:ln>
        </p:spPr>
      </p:pic>
      <p:sp>
        <p:nvSpPr>
          <p:cNvPr id="122889" name="Rectangle 9"/>
          <p:cNvSpPr>
            <a:spLocks noChangeArrowheads="1"/>
          </p:cNvSpPr>
          <p:nvPr/>
        </p:nvSpPr>
        <p:spPr bwMode="auto">
          <a:xfrm>
            <a:off x="0" y="1219200"/>
            <a:ext cx="4267200" cy="4800600"/>
          </a:xfrm>
          <a:prstGeom prst="rect">
            <a:avLst/>
          </a:prstGeom>
          <a:noFill/>
          <a:ln w="9525">
            <a:noFill/>
            <a:miter lim="800000"/>
            <a:headEnd/>
            <a:tailEnd/>
          </a:ln>
          <a:effectLst/>
        </p:spPr>
        <p:txBody>
          <a:bodyPr/>
          <a:lstStyle/>
          <a:p>
            <a:pPr marL="342900" indent="-342900" algn="just">
              <a:spcBef>
                <a:spcPct val="20000"/>
              </a:spcBef>
              <a:buSzPct val="200000"/>
            </a:pPr>
            <a:r>
              <a:rPr lang="en-US" sz="2800" b="1">
                <a:solidFill>
                  <a:schemeClr val="accent2"/>
                </a:solidFill>
                <a:cs typeface="Times New Roman" pitchFamily="18" charset="0"/>
              </a:rPr>
              <a:t>     </a:t>
            </a:r>
            <a:r>
              <a:rPr lang="en-US" sz="2800">
                <a:solidFill>
                  <a:schemeClr val="tx2"/>
                </a:solidFill>
                <a:cs typeface="Times New Roman" pitchFamily="18" charset="0"/>
              </a:rPr>
              <a:t>Bà Nguyễn Thị Định (1920-1992), đã từng là Phó Tổng tư lệnh Lực lượng vũ trang giải phóng miền Nam, Phó Chủ tịch Hội đồng Nhà nước Cộng hòa xã hội chủ nghĩa Việt Nam, Chủ tịch Hội liên hiệp Phụ nữ Việt Nam, Anh hùng Lực lượng vũ trang nhân dân.</a:t>
            </a:r>
          </a:p>
        </p:txBody>
      </p:sp>
      <p:pic>
        <p:nvPicPr>
          <p:cNvPr id="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checkerboard(across)">
                                      <p:cBhvr>
                                        <p:cTn id="7" dur="500"/>
                                        <p:tgtEl>
                                          <p:spTgt spid="122885"/>
                                        </p:tgtEl>
                                      </p:cBhvr>
                                    </p:animEffect>
                                  </p:childTnLst>
                                </p:cTn>
                              </p:par>
                              <p:par>
                                <p:cTn id="8" presetID="5" presetClass="entr" presetSubtype="10" fill="hold" nodeType="withEffect">
                                  <p:stCondLst>
                                    <p:cond delay="0"/>
                                  </p:stCondLst>
                                  <p:childTnLst>
                                    <p:set>
                                      <p:cBhvr>
                                        <p:cTn id="9" dur="1" fill="hold">
                                          <p:stCondLst>
                                            <p:cond delay="0"/>
                                          </p:stCondLst>
                                        </p:cTn>
                                        <p:tgtEl>
                                          <p:spTgt spid="122886"/>
                                        </p:tgtEl>
                                        <p:attrNameLst>
                                          <p:attrName>style.visibility</p:attrName>
                                        </p:attrNameLst>
                                      </p:cBhvr>
                                      <p:to>
                                        <p:strVal val="visible"/>
                                      </p:to>
                                    </p:set>
                                    <p:animEffect transition="in" filter="checkerboard(across)">
                                      <p:cBhvr>
                                        <p:cTn id="10"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1haibatrung.jpg image by arhoangha"/>
          <p:cNvPicPr>
            <a:picLocks noChangeAspect="1" noChangeArrowheads="1"/>
          </p:cNvPicPr>
          <p:nvPr/>
        </p:nvPicPr>
        <p:blipFill>
          <a:blip r:embed="rId2"/>
          <a:srcRect/>
          <a:stretch>
            <a:fillRect/>
          </a:stretch>
        </p:blipFill>
        <p:spPr bwMode="auto">
          <a:xfrm>
            <a:off x="304800" y="533400"/>
            <a:ext cx="8305800" cy="60198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0" y="4708525"/>
            <a:ext cx="4191000" cy="1311275"/>
          </a:xfrm>
          <a:prstGeom prst="rect">
            <a:avLst/>
          </a:prstGeom>
          <a:noFill/>
          <a:ln w="9525">
            <a:noFill/>
            <a:miter lim="800000"/>
            <a:headEnd/>
            <a:tailEnd/>
          </a:ln>
          <a:effectLst/>
        </p:spPr>
        <p:txBody>
          <a:bodyPr>
            <a:spAutoFit/>
          </a:bodyPr>
          <a:lstStyle/>
          <a:p>
            <a:pPr algn="ctr"/>
            <a:r>
              <a:rPr lang="en-US" sz="2800" b="1" dirty="0">
                <a:solidFill>
                  <a:srgbClr val="FF0000"/>
                </a:solidFill>
              </a:rPr>
              <a:t>Bà Trương Thị </a:t>
            </a:r>
            <a:r>
              <a:rPr lang="en-US" sz="2800" b="1" dirty="0" err="1">
                <a:solidFill>
                  <a:srgbClr val="FF0000"/>
                </a:solidFill>
              </a:rPr>
              <a:t>Mỹ</a:t>
            </a:r>
            <a:r>
              <a:rPr lang="en-US" sz="2800" b="1" dirty="0">
                <a:solidFill>
                  <a:srgbClr val="FF0000"/>
                </a:solidFill>
              </a:rPr>
              <a:t> Hoa</a:t>
            </a:r>
            <a:r>
              <a:rPr lang="en-US" sz="2800" dirty="0">
                <a:solidFill>
                  <a:srgbClr val="FF0000"/>
                </a:solidFill>
              </a:rPr>
              <a:t>,  nguyên Phó Chủ </a:t>
            </a:r>
            <a:r>
              <a:rPr lang="en-US" sz="2800" dirty="0" smtClean="0">
                <a:solidFill>
                  <a:srgbClr val="FF0000"/>
                </a:solidFill>
              </a:rPr>
              <a:t>tịch</a:t>
            </a:r>
            <a:r>
              <a:rPr lang="en-US" sz="2400" dirty="0" smtClean="0">
                <a:solidFill>
                  <a:srgbClr val="FF0000"/>
                </a:solidFill>
              </a:rPr>
              <a:t> </a:t>
            </a:r>
            <a:r>
              <a:rPr lang="en-US" sz="2400" dirty="0">
                <a:solidFill>
                  <a:srgbClr val="FF0000"/>
                </a:solidFill>
              </a:rPr>
              <a:t>Nước CHXHCN Việt Nam</a:t>
            </a:r>
          </a:p>
        </p:txBody>
      </p:sp>
      <p:sp>
        <p:nvSpPr>
          <p:cNvPr id="199685" name="Text Box 5"/>
          <p:cNvSpPr txBox="1">
            <a:spLocks noChangeArrowheads="1"/>
          </p:cNvSpPr>
          <p:nvPr/>
        </p:nvSpPr>
        <p:spPr bwMode="auto">
          <a:xfrm>
            <a:off x="4572000" y="4572000"/>
            <a:ext cx="4267200" cy="1677988"/>
          </a:xfrm>
          <a:prstGeom prst="rect">
            <a:avLst/>
          </a:prstGeom>
          <a:noFill/>
          <a:ln w="9525">
            <a:noFill/>
            <a:miter lim="800000"/>
            <a:headEnd/>
            <a:tailEnd/>
          </a:ln>
          <a:effectLst/>
        </p:spPr>
        <p:txBody>
          <a:bodyPr>
            <a:spAutoFit/>
          </a:bodyPr>
          <a:lstStyle/>
          <a:p>
            <a:pPr algn="ctr"/>
            <a:r>
              <a:rPr lang="en-US" sz="2800" b="1" dirty="0">
                <a:solidFill>
                  <a:srgbClr val="FF0000"/>
                </a:solidFill>
              </a:rPr>
              <a:t>Bà </a:t>
            </a:r>
            <a:r>
              <a:rPr lang="en-US" sz="2800" b="1" dirty="0" err="1">
                <a:solidFill>
                  <a:srgbClr val="FF0000"/>
                </a:solidFill>
              </a:rPr>
              <a:t>Nguyễn</a:t>
            </a:r>
            <a:r>
              <a:rPr lang="en-US" sz="2800" b="1" dirty="0">
                <a:solidFill>
                  <a:srgbClr val="FF0000"/>
                </a:solidFill>
              </a:rPr>
              <a:t> Thị Doan</a:t>
            </a:r>
            <a:r>
              <a:rPr lang="en-US" sz="2800" dirty="0">
                <a:solidFill>
                  <a:srgbClr val="FF0000"/>
                </a:solidFill>
              </a:rPr>
              <a:t>, </a:t>
            </a:r>
          </a:p>
          <a:p>
            <a:pPr algn="ctr"/>
            <a:r>
              <a:rPr lang="en-US" sz="2800" dirty="0">
                <a:solidFill>
                  <a:srgbClr val="FF0000"/>
                </a:solidFill>
              </a:rPr>
              <a:t> </a:t>
            </a:r>
            <a:r>
              <a:rPr lang="en-US" sz="2800" dirty="0" smtClean="0">
                <a:solidFill>
                  <a:srgbClr val="FF0000"/>
                </a:solidFill>
              </a:rPr>
              <a:t>nguyên Phó </a:t>
            </a:r>
            <a:r>
              <a:rPr lang="en-US" sz="2800" dirty="0">
                <a:solidFill>
                  <a:srgbClr val="FF0000"/>
                </a:solidFill>
              </a:rPr>
              <a:t>Chủ </a:t>
            </a:r>
            <a:r>
              <a:rPr lang="en-US" sz="2800" dirty="0" smtClean="0">
                <a:solidFill>
                  <a:srgbClr val="FF0000"/>
                </a:solidFill>
              </a:rPr>
              <a:t>tịch </a:t>
            </a:r>
            <a:r>
              <a:rPr lang="en-US" sz="2800" dirty="0">
                <a:solidFill>
                  <a:srgbClr val="FF0000"/>
                </a:solidFill>
              </a:rPr>
              <a:t>Nước CHXHCN Việt Nam</a:t>
            </a:r>
          </a:p>
          <a:p>
            <a:endParaRPr lang="en-US" dirty="0">
              <a:solidFill>
                <a:srgbClr val="FF0000"/>
              </a:solidFill>
            </a:endParaRPr>
          </a:p>
        </p:txBody>
      </p:sp>
      <p:pic>
        <p:nvPicPr>
          <p:cNvPr id="199686" name="Picture 6"/>
          <p:cNvPicPr>
            <a:picLocks noChangeAspect="1" noChangeArrowheads="1"/>
          </p:cNvPicPr>
          <p:nvPr/>
        </p:nvPicPr>
        <p:blipFill>
          <a:blip r:embed="rId2"/>
          <a:srcRect/>
          <a:stretch>
            <a:fillRect/>
          </a:stretch>
        </p:blipFill>
        <p:spPr bwMode="auto">
          <a:xfrm>
            <a:off x="381000" y="381000"/>
            <a:ext cx="3886200" cy="4038600"/>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3"/>
          <a:srcRect/>
          <a:stretch>
            <a:fillRect/>
          </a:stretch>
        </p:blipFill>
        <p:spPr bwMode="auto">
          <a:xfrm>
            <a:off x="4800600" y="381000"/>
            <a:ext cx="3962400" cy="40386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fade">
                                      <p:cBhvr>
                                        <p:cTn id="7" dur="770" decel="100000"/>
                                        <p:tgtEl>
                                          <p:spTgt spid="199686"/>
                                        </p:tgtEl>
                                      </p:cBhvr>
                                    </p:animEffect>
                                    <p:animScale>
                                      <p:cBhvr>
                                        <p:cTn id="8" dur="770" decel="100000"/>
                                        <p:tgtEl>
                                          <p:spTgt spid="199686"/>
                                        </p:tgtEl>
                                      </p:cBhvr>
                                      <p:from x="10000" y="10000"/>
                                      <p:to x="200000" y="450000"/>
                                    </p:animScale>
                                    <p:animScale>
                                      <p:cBhvr>
                                        <p:cTn id="9" dur="1230" accel="100000" fill="hold">
                                          <p:stCondLst>
                                            <p:cond delay="770"/>
                                          </p:stCondLst>
                                        </p:cTn>
                                        <p:tgtEl>
                                          <p:spTgt spid="199686"/>
                                        </p:tgtEl>
                                      </p:cBhvr>
                                      <p:from x="200000" y="450000"/>
                                      <p:to x="100000" y="100000"/>
                                    </p:animScale>
                                    <p:set>
                                      <p:cBhvr>
                                        <p:cTn id="10" dur="770" fill="hold"/>
                                        <p:tgtEl>
                                          <p:spTgt spid="199686"/>
                                        </p:tgtEl>
                                        <p:attrNameLst>
                                          <p:attrName>ppt_x</p:attrName>
                                        </p:attrNameLst>
                                      </p:cBhvr>
                                      <p:to>
                                        <p:strVal val="(0.5)"/>
                                      </p:to>
                                    </p:set>
                                    <p:anim from="(0.5)" to="(#ppt_x)" calcmode="lin" valueType="num">
                                      <p:cBhvr>
                                        <p:cTn id="11" dur="1230" accel="100000" fill="hold">
                                          <p:stCondLst>
                                            <p:cond delay="770"/>
                                          </p:stCondLst>
                                        </p:cTn>
                                        <p:tgtEl>
                                          <p:spTgt spid="199686"/>
                                        </p:tgtEl>
                                        <p:attrNameLst>
                                          <p:attrName>ppt_x</p:attrName>
                                        </p:attrNameLst>
                                      </p:cBhvr>
                                    </p:anim>
                                    <p:set>
                                      <p:cBhvr>
                                        <p:cTn id="12" dur="770" fill="hold"/>
                                        <p:tgtEl>
                                          <p:spTgt spid="199686"/>
                                        </p:tgtEl>
                                        <p:attrNameLst>
                                          <p:attrName>ppt_y</p:attrName>
                                        </p:attrNameLst>
                                      </p:cBhvr>
                                      <p:to>
                                        <p:strVal val="(#ppt_y+0.4)"/>
                                      </p:to>
                                    </p:set>
                                    <p:anim from="(#ppt_y+0.4)" to="(#ppt_y)" calcmode="lin" valueType="num">
                                      <p:cBhvr>
                                        <p:cTn id="13" dur="1230" accel="100000" fill="hold">
                                          <p:stCondLst>
                                            <p:cond delay="770"/>
                                          </p:stCondLst>
                                        </p:cTn>
                                        <p:tgtEl>
                                          <p:spTgt spid="1996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99684"/>
                                        </p:tgtEl>
                                        <p:attrNameLst>
                                          <p:attrName>style.visibility</p:attrName>
                                        </p:attrNameLst>
                                      </p:cBhvr>
                                      <p:to>
                                        <p:strVal val="visible"/>
                                      </p:to>
                                    </p:set>
                                    <p:animEffect transition="in" filter="wedge">
                                      <p:cBhvr>
                                        <p:cTn id="18" dur="2000"/>
                                        <p:tgtEl>
                                          <p:spTgt spid="19968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99687"/>
                                        </p:tgtEl>
                                        <p:attrNameLst>
                                          <p:attrName>style.visibility</p:attrName>
                                        </p:attrNameLst>
                                      </p:cBhvr>
                                      <p:to>
                                        <p:strVal val="visible"/>
                                      </p:to>
                                    </p:set>
                                    <p:animEffect transition="in" filter="randombar(horizontal)">
                                      <p:cBhvr>
                                        <p:cTn id="23" dur="500"/>
                                        <p:tgtEl>
                                          <p:spTgt spid="199687"/>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199685"/>
                                        </p:tgtEl>
                                        <p:attrNameLst>
                                          <p:attrName>style.visibility</p:attrName>
                                        </p:attrNameLst>
                                      </p:cBhvr>
                                      <p:to>
                                        <p:strVal val="visible"/>
                                      </p:to>
                                    </p:set>
                                    <p:animEffect transition="in" filter="fade">
                                      <p:cBhvr>
                                        <p:cTn id="28" dur="770" decel="100000"/>
                                        <p:tgtEl>
                                          <p:spTgt spid="199685"/>
                                        </p:tgtEl>
                                      </p:cBhvr>
                                    </p:animEffect>
                                    <p:animScale>
                                      <p:cBhvr>
                                        <p:cTn id="29" dur="770" decel="100000"/>
                                        <p:tgtEl>
                                          <p:spTgt spid="199685"/>
                                        </p:tgtEl>
                                      </p:cBhvr>
                                      <p:from x="10000" y="10000"/>
                                      <p:to x="200000" y="450000"/>
                                    </p:animScale>
                                    <p:animScale>
                                      <p:cBhvr>
                                        <p:cTn id="30" dur="1230" accel="100000" fill="hold">
                                          <p:stCondLst>
                                            <p:cond delay="770"/>
                                          </p:stCondLst>
                                        </p:cTn>
                                        <p:tgtEl>
                                          <p:spTgt spid="199685"/>
                                        </p:tgtEl>
                                      </p:cBhvr>
                                      <p:from x="200000" y="450000"/>
                                      <p:to x="100000" y="100000"/>
                                    </p:animScale>
                                    <p:set>
                                      <p:cBhvr>
                                        <p:cTn id="31" dur="770" fill="hold"/>
                                        <p:tgtEl>
                                          <p:spTgt spid="199685"/>
                                        </p:tgtEl>
                                        <p:attrNameLst>
                                          <p:attrName>ppt_x</p:attrName>
                                        </p:attrNameLst>
                                      </p:cBhvr>
                                      <p:to>
                                        <p:strVal val="(0.5)"/>
                                      </p:to>
                                    </p:set>
                                    <p:anim from="(0.5)" to="(#ppt_x)" calcmode="lin" valueType="num">
                                      <p:cBhvr>
                                        <p:cTn id="32" dur="1230" accel="100000" fill="hold">
                                          <p:stCondLst>
                                            <p:cond delay="770"/>
                                          </p:stCondLst>
                                        </p:cTn>
                                        <p:tgtEl>
                                          <p:spTgt spid="199685"/>
                                        </p:tgtEl>
                                        <p:attrNameLst>
                                          <p:attrName>ppt_x</p:attrName>
                                        </p:attrNameLst>
                                      </p:cBhvr>
                                    </p:anim>
                                    <p:set>
                                      <p:cBhvr>
                                        <p:cTn id="33" dur="770" fill="hold"/>
                                        <p:tgtEl>
                                          <p:spTgt spid="199685"/>
                                        </p:tgtEl>
                                        <p:attrNameLst>
                                          <p:attrName>ppt_y</p:attrName>
                                        </p:attrNameLst>
                                      </p:cBhvr>
                                      <p:to>
                                        <p:strVal val="(#ppt_y+0.4)"/>
                                      </p:to>
                                    </p:set>
                                    <p:anim from="(#ppt_y+0.4)" to="(#ppt_y)" calcmode="lin" valueType="num">
                                      <p:cBhvr>
                                        <p:cTn id="34" dur="1230" accel="100000" fill="hold">
                                          <p:stCondLst>
                                            <p:cond delay="770"/>
                                          </p:stCondLst>
                                        </p:cTn>
                                        <p:tgtEl>
                                          <p:spTgt spid="1996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1" name="Picture 11"/>
          <p:cNvPicPr>
            <a:picLocks noGrp="1" noChangeAspect="1" noChangeArrowheads="1"/>
          </p:cNvPicPr>
          <p:nvPr>
            <p:ph idx="1"/>
          </p:nvPr>
        </p:nvPicPr>
        <p:blipFill>
          <a:blip r:embed="rId2"/>
          <a:srcRect/>
          <a:stretch>
            <a:fillRect/>
          </a:stretch>
        </p:blipFill>
        <p:spPr>
          <a:xfrm>
            <a:off x="304800" y="381000"/>
            <a:ext cx="3962400" cy="4648200"/>
          </a:xfrm>
          <a:noFill/>
          <a:ln/>
        </p:spPr>
      </p:pic>
      <p:pic>
        <p:nvPicPr>
          <p:cNvPr id="225287" name="Picture 7"/>
          <p:cNvPicPr>
            <a:picLocks noChangeAspect="1" noChangeArrowheads="1"/>
          </p:cNvPicPr>
          <p:nvPr/>
        </p:nvPicPr>
        <p:blipFill>
          <a:blip r:embed="rId3"/>
          <a:srcRect/>
          <a:stretch>
            <a:fillRect/>
          </a:stretch>
        </p:blipFill>
        <p:spPr bwMode="auto">
          <a:xfrm>
            <a:off x="4800600" y="304800"/>
            <a:ext cx="4114800" cy="4648200"/>
          </a:xfrm>
          <a:prstGeom prst="rect">
            <a:avLst/>
          </a:prstGeom>
          <a:noFill/>
          <a:ln w="9525">
            <a:noFill/>
            <a:miter lim="800000"/>
            <a:headEnd/>
            <a:tailEnd/>
          </a:ln>
          <a:effectLst/>
        </p:spPr>
      </p:pic>
      <p:sp>
        <p:nvSpPr>
          <p:cNvPr id="225292" name="Text Box 12"/>
          <p:cNvSpPr txBox="1">
            <a:spLocks noChangeArrowheads="1"/>
          </p:cNvSpPr>
          <p:nvPr/>
        </p:nvSpPr>
        <p:spPr bwMode="auto">
          <a:xfrm>
            <a:off x="4572000" y="5530850"/>
            <a:ext cx="4191000" cy="946150"/>
          </a:xfrm>
          <a:prstGeom prst="rect">
            <a:avLst/>
          </a:prstGeom>
          <a:noFill/>
          <a:ln w="9525">
            <a:noFill/>
            <a:miter lim="800000"/>
            <a:headEnd/>
            <a:tailEnd/>
          </a:ln>
          <a:effectLst/>
        </p:spPr>
        <p:txBody>
          <a:bodyPr>
            <a:spAutoFit/>
          </a:bodyPr>
          <a:lstStyle/>
          <a:p>
            <a:pPr algn="ctr"/>
            <a:r>
              <a:rPr lang="en-US" sz="2800">
                <a:solidFill>
                  <a:srgbClr val="FF0000"/>
                </a:solidFill>
              </a:rPr>
              <a:t>Bà Tôn Nữ Thị Ninh, Nhà ngoại giao của Việt Nam</a:t>
            </a:r>
          </a:p>
        </p:txBody>
      </p:sp>
      <p:sp>
        <p:nvSpPr>
          <p:cNvPr id="225293" name="Text Box 13"/>
          <p:cNvSpPr txBox="1">
            <a:spLocks noChangeArrowheads="1"/>
          </p:cNvSpPr>
          <p:nvPr/>
        </p:nvSpPr>
        <p:spPr bwMode="auto">
          <a:xfrm>
            <a:off x="76200" y="5486400"/>
            <a:ext cx="4191000" cy="946150"/>
          </a:xfrm>
          <a:prstGeom prst="rect">
            <a:avLst/>
          </a:prstGeom>
          <a:noFill/>
          <a:ln w="9525">
            <a:noFill/>
            <a:miter lim="800000"/>
            <a:headEnd/>
            <a:tailEnd/>
          </a:ln>
          <a:effectLst/>
        </p:spPr>
        <p:txBody>
          <a:bodyPr>
            <a:spAutoFit/>
          </a:bodyPr>
          <a:lstStyle/>
          <a:p>
            <a:pPr algn="ctr"/>
            <a:r>
              <a:rPr lang="en-US" sz="2800">
                <a:solidFill>
                  <a:srgbClr val="FF0000"/>
                </a:solidFill>
              </a:rPr>
              <a:t>Bà Phạm Chi Lan, Nhà chuyên gia kinh tế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p:cTn id="7" dur="1000" fill="hold"/>
                                        <p:tgtEl>
                                          <p:spTgt spid="225291"/>
                                        </p:tgtEl>
                                        <p:attrNameLst>
                                          <p:attrName>ppt_x</p:attrName>
                                        </p:attrNameLst>
                                      </p:cBhvr>
                                      <p:tavLst>
                                        <p:tav tm="0">
                                          <p:val>
                                            <p:strVal val="#ppt_x-.2"/>
                                          </p:val>
                                        </p:tav>
                                        <p:tav tm="100000">
                                          <p:val>
                                            <p:strVal val="#ppt_x"/>
                                          </p:val>
                                        </p:tav>
                                      </p:tavLst>
                                    </p:anim>
                                    <p:anim calcmode="lin" valueType="num">
                                      <p:cBhvr>
                                        <p:cTn id="8" dur="1000" fill="hold"/>
                                        <p:tgtEl>
                                          <p:spTgt spid="225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91"/>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25293"/>
                                        </p:tgtEl>
                                        <p:attrNameLst>
                                          <p:attrName>style.visibility</p:attrName>
                                        </p:attrNameLst>
                                      </p:cBhvr>
                                      <p:to>
                                        <p:strVal val="visible"/>
                                      </p:to>
                                    </p:set>
                                    <p:anim calcmode="lin" valueType="num">
                                      <p:cBhvr>
                                        <p:cTn id="14" dur="500" fill="hold"/>
                                        <p:tgtEl>
                                          <p:spTgt spid="225293"/>
                                        </p:tgtEl>
                                        <p:attrNameLst>
                                          <p:attrName>ppt_w</p:attrName>
                                        </p:attrNameLst>
                                      </p:cBhvr>
                                      <p:tavLst>
                                        <p:tav tm="0">
                                          <p:val>
                                            <p:strVal val="#ppt_w*2.5"/>
                                          </p:val>
                                        </p:tav>
                                        <p:tav tm="100000">
                                          <p:val>
                                            <p:strVal val="#ppt_w"/>
                                          </p:val>
                                        </p:tav>
                                      </p:tavLst>
                                    </p:anim>
                                    <p:anim calcmode="lin" valueType="num">
                                      <p:cBhvr>
                                        <p:cTn id="15" dur="500" fill="hold"/>
                                        <p:tgtEl>
                                          <p:spTgt spid="225293"/>
                                        </p:tgtEl>
                                        <p:attrNameLst>
                                          <p:attrName>ppt_h</p:attrName>
                                        </p:attrNameLst>
                                      </p:cBhvr>
                                      <p:tavLst>
                                        <p:tav tm="0">
                                          <p:val>
                                            <p:strVal val="#ppt_h*0.01"/>
                                          </p:val>
                                        </p:tav>
                                        <p:tav tm="100000">
                                          <p:val>
                                            <p:strVal val="#ppt_h"/>
                                          </p:val>
                                        </p:tav>
                                      </p:tavLst>
                                    </p:anim>
                                    <p:anim calcmode="lin" valueType="num">
                                      <p:cBhvr>
                                        <p:cTn id="16" dur="500" fill="hold"/>
                                        <p:tgtEl>
                                          <p:spTgt spid="225293"/>
                                        </p:tgtEl>
                                        <p:attrNameLst>
                                          <p:attrName>ppt_x</p:attrName>
                                        </p:attrNameLst>
                                      </p:cBhvr>
                                      <p:tavLst>
                                        <p:tav tm="0">
                                          <p:val>
                                            <p:strVal val="#ppt_x"/>
                                          </p:val>
                                        </p:tav>
                                        <p:tav tm="100000">
                                          <p:val>
                                            <p:strVal val="#ppt_x"/>
                                          </p:val>
                                        </p:tav>
                                      </p:tavLst>
                                    </p:anim>
                                    <p:anim calcmode="lin" valueType="num">
                                      <p:cBhvr>
                                        <p:cTn id="17" dur="500" fill="hold"/>
                                        <p:tgtEl>
                                          <p:spTgt spid="225293"/>
                                        </p:tgtEl>
                                        <p:attrNameLst>
                                          <p:attrName>ppt_y</p:attrName>
                                        </p:attrNameLst>
                                      </p:cBhvr>
                                      <p:tavLst>
                                        <p:tav tm="0">
                                          <p:val>
                                            <p:strVal val="#ppt_h+1"/>
                                          </p:val>
                                        </p:tav>
                                        <p:tav tm="100000">
                                          <p:val>
                                            <p:strVal val="#ppt_y"/>
                                          </p:val>
                                        </p:tav>
                                      </p:tavLst>
                                    </p:anim>
                                    <p:animEffect transition="in" filter="fade">
                                      <p:cBhvr>
                                        <p:cTn id="18" dur="500"/>
                                        <p:tgtEl>
                                          <p:spTgt spid="22529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wedge">
                                      <p:cBhvr>
                                        <p:cTn id="23" dur="2000"/>
                                        <p:tgtEl>
                                          <p:spTgt spid="2252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292"/>
                                        </p:tgtEl>
                                        <p:attrNameLst>
                                          <p:attrName>style.visibility</p:attrName>
                                        </p:attrNameLst>
                                      </p:cBhvr>
                                      <p:to>
                                        <p:strVal val="visible"/>
                                      </p:to>
                                    </p:set>
                                    <p:animEffect transition="in" filter="fade">
                                      <p:cBhvr>
                                        <p:cTn id="28" dur="2000"/>
                                        <p:tgtEl>
                                          <p:spTgt spid="22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2" grpId="0"/>
      <p:bldP spid="22529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59"/>
  <p:tag name="VIOLETTITLE" val="Tôn trọng phụ nũ"/>
  <p:tag name="VIOLETLESSON" val="7"/>
  <p:tag name="VIOLETCATID" val="8048934"/>
  <p:tag name="VIOLETSUBJECT" val="Đạo đức 5"/>
  <p:tag name="VIOLETAUTHORID" val="1091096"/>
  <p:tag name="VIOLETAUTHORNAME" val="Nguyễn Thị Ái Chi"/>
  <p:tag name="VIOLETAUTHORAVATAR" val="no_avatarf.jpg"/>
  <p:tag name="VIOLETAUTHORADDRESS" val="Truong TH Le Quy Don - Lam Dong"/>
  <p:tag name="VIOLETDATE" val="2010-11-16 19:09:52"/>
  <p:tag name="VIOLETHIT" val="439"/>
  <p:tag name="VIOLETLIKE" val="0"/>
  <p:tag name="MMPROD_NEXTUNIQUEID" val="10011"/>
  <p:tag name="MMPROD_UIDATA" val="&lt;database version=&quot;10.0&quot;&gt;&lt;object type=&quot;1&quot; unique_id=&quot;10001&quot;&gt;&lt;object type=&quot;2&quot; unique_id=&quot;11095&quot;&gt;&lt;object type=&quot;3&quot; unique_id=&quot;11097&quot;&gt;&lt;property id=&quot;20148&quot; value=&quot;5&quot;/&gt;&lt;property id=&quot;20300&quot; value=&quot;Slide 2&quot;/&gt;&lt;property id=&quot;20307&quot; value=&quot;316&quot;/&gt;&lt;/object&gt;&lt;object type=&quot;3&quot; unique_id=&quot;11098&quot;&gt;&lt;property id=&quot;20148&quot; value=&quot;5&quot;/&gt;&lt;property id=&quot;20300&quot; value=&quot;Slide 3&quot;/&gt;&lt;property id=&quot;20307&quot; value=&quot;317&quot;/&gt;&lt;/object&gt;&lt;object type=&quot;3&quot; unique_id=&quot;11099&quot;&gt;&lt;property id=&quot;20148&quot; value=&quot;5&quot;/&gt;&lt;property id=&quot;20300&quot; value=&quot;Slide 4&quot;/&gt;&lt;property id=&quot;20307&quot; value=&quot;320&quot;/&gt;&lt;/object&gt;&lt;object type=&quot;3&quot; unique_id=&quot;11100&quot;&gt;&lt;property id=&quot;20148&quot; value=&quot;5&quot;/&gt;&lt;property id=&quot;20300&quot; value=&quot;Slide 5&quot;/&gt;&lt;property id=&quot;20307&quot; value=&quot;315&quot;/&gt;&lt;/object&gt;&lt;object type=&quot;3&quot; unique_id=&quot;11101&quot;&gt;&lt;property id=&quot;20148&quot; value=&quot;5&quot;/&gt;&lt;property id=&quot;20300&quot; value=&quot;Slide 6&quot;/&gt;&lt;property id=&quot;20307&quot; value=&quot;281&quot;/&gt;&lt;/object&gt;&lt;object type=&quot;3&quot; unique_id=&quot;11102&quot;&gt;&lt;property id=&quot;20148&quot; value=&quot;5&quot;/&gt;&lt;property id=&quot;20300&quot; value=&quot;Slide 7&quot;/&gt;&lt;property id=&quot;20307&quot; value=&quot;302&quot;/&gt;&lt;/object&gt;&lt;object type=&quot;3&quot; unique_id=&quot;11103&quot;&gt;&lt;property id=&quot;20148&quot; value=&quot;5&quot;/&gt;&lt;property id=&quot;20300&quot; value=&quot;Slide 8&quot;/&gt;&lt;property id=&quot;20307&quot; value=&quot;321&quot;/&gt;&lt;/object&gt;&lt;object type=&quot;3&quot; unique_id=&quot;11104&quot;&gt;&lt;property id=&quot;20148&quot; value=&quot;5&quot;/&gt;&lt;property id=&quot;20300&quot; value=&quot;Slide 9&quot;/&gt;&lt;property id=&quot;20307&quot; value=&quot;325&quot;/&gt;&lt;/object&gt;&lt;object type=&quot;3&quot; unique_id=&quot;11105&quot;&gt;&lt;property id=&quot;20148&quot; value=&quot;5&quot;/&gt;&lt;property id=&quot;20300&quot; value=&quot;Slide 10&quot;/&gt;&lt;property id=&quot;20307&quot; value=&quot;306&quot;/&gt;&lt;/object&gt;&lt;object type=&quot;3&quot; unique_id=&quot;11106&quot;&gt;&lt;property id=&quot;20148&quot; value=&quot;5&quot;/&gt;&lt;property id=&quot;20300&quot; value=&quot;Slide 11&quot;/&gt;&lt;property id=&quot;20307&quot; value=&quot;301&quot;/&gt;&lt;/object&gt;&lt;object type=&quot;3&quot; unique_id=&quot;11107&quot;&gt;&lt;property id=&quot;20148&quot; value=&quot;5&quot;/&gt;&lt;property id=&quot;20300&quot; value=&quot;Slide 12&quot;/&gt;&lt;property id=&quot;20307&quot; value=&quot;305&quot;/&gt;&lt;/object&gt;&lt;object type=&quot;3&quot; unique_id=&quot;11108&quot;&gt;&lt;property id=&quot;20148&quot; value=&quot;5&quot;/&gt;&lt;property id=&quot;20300&quot; value=&quot;Slide 13&quot;/&gt;&lt;property id=&quot;20307&quot; value=&quot;327&quot;/&gt;&lt;/object&gt;&lt;object type=&quot;3&quot; unique_id=&quot;11109&quot;&gt;&lt;property id=&quot;20148&quot; value=&quot;5&quot;/&gt;&lt;property id=&quot;20300&quot; value=&quot;Slide 14&quot;/&gt;&lt;property id=&quot;20307&quot; value=&quot;304&quot;/&gt;&lt;/object&gt;&lt;object type=&quot;3&quot; unique_id=&quot;11110&quot;&gt;&lt;property id=&quot;20148&quot; value=&quot;5&quot;/&gt;&lt;property id=&quot;20300&quot; value=&quot;Slide 15&quot;/&gt;&lt;property id=&quot;20307&quot; value=&quot;278&quot;/&gt;&lt;/object&gt;&lt;object type=&quot;3&quot; unique_id=&quot;11111&quot;&gt;&lt;property id=&quot;20148&quot; value=&quot;5&quot;/&gt;&lt;property id=&quot;20300&quot; value=&quot;Slide 16&quot;/&gt;&lt;property id=&quot;20307&quot; value=&quot;277&quot;/&gt;&lt;/object&gt;&lt;object type=&quot;3&quot; unique_id=&quot;11112&quot;&gt;&lt;property id=&quot;20148&quot; value=&quot;5&quot;/&gt;&lt;property id=&quot;20300&quot; value=&quot;Slide 17&quot;/&gt;&lt;property id=&quot;20307&quot; value=&quot;329&quot;/&gt;&lt;/object&gt;&lt;object type=&quot;3&quot; unique_id=&quot;11113&quot;&gt;&lt;property id=&quot;20148&quot; value=&quot;5&quot;/&gt;&lt;property id=&quot;20300&quot; value=&quot;Slide 18&quot;/&gt;&lt;property id=&quot;20307&quot; value=&quot;326&quot;/&gt;&lt;/object&gt;&lt;object type=&quot;3&quot; unique_id=&quot;11114&quot;&gt;&lt;property id=&quot;20148&quot; value=&quot;5&quot;/&gt;&lt;property id=&quot;20300&quot; value=&quot;Slide 19&quot;/&gt;&lt;property id=&quot;20307&quot; value=&quot;303&quot;/&gt;&lt;/object&gt;&lt;object type=&quot;3&quot; unique_id=&quot;11115&quot;&gt;&lt;property id=&quot;20148&quot; value=&quot;5&quot;/&gt;&lt;property id=&quot;20300&quot; value=&quot;Slide 20&quot;/&gt;&lt;property id=&quot;20307&quot; value=&quot;309&quot;/&gt;&lt;/object&gt;&lt;object type=&quot;3&quot; unique_id=&quot;11116&quot;&gt;&lt;property id=&quot;20148&quot; value=&quot;5&quot;/&gt;&lt;property id=&quot;20300&quot; value=&quot;Slide 21&quot;/&gt;&lt;property id=&quot;20307&quot; value=&quot;311&quot;/&gt;&lt;/object&gt;&lt;object type=&quot;3&quot; unique_id=&quot;11117&quot;&gt;&lt;property id=&quot;20148&quot; value=&quot;5&quot;/&gt;&lt;property id=&quot;20300&quot; value=&quot;Slide 22&quot;/&gt;&lt;property id=&quot;20307&quot; value=&quot;323&quot;/&gt;&lt;/object&gt;&lt;object type=&quot;3&quot; unique_id=&quot;11118&quot;&gt;&lt;property id=&quot;20148&quot; value=&quot;5&quot;/&gt;&lt;property id=&quot;20300&quot; value=&quot;Slide 23&quot;/&gt;&lt;property id=&quot;20307&quot; value=&quot;324&quot;/&gt;&lt;/object&gt;&lt;object type=&quot;3&quot; unique_id=&quot;11144&quot;&gt;&lt;property id=&quot;20148&quot; value=&quot;5&quot;/&gt;&lt;property id=&quot;20300&quot; value=&quot;Slide 1&quot;/&gt;&lt;property id=&quot;20307&quot; value=&quot;331&quot;/&gt;&lt;/object&gt;&lt;object type=&quot;3&quot; unique_id=&quot;11221&quot;&gt;&lt;property id=&quot;20148&quot; value=&quot;5&quot;/&gt;&lt;property id=&quot;20300&quot; value=&quot;Slide 24&quot;/&gt;&lt;property id=&quot;20307&quot; value=&quot;332&quot;/&gt;&lt;/object&gt;&lt;/object&gt;&lt;object type=&quot;8&quot; unique_id=&quot;1114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TotalTime>
  <Words>899</Words>
  <Application>Microsoft Office PowerPoint</Application>
  <PresentationFormat>On-screen Show (4:3)</PresentationFormat>
  <Paragraphs>89</Paragraphs>
  <Slides>24</Slides>
  <Notes>0</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Cfcf</dc:title>
  <dc:creator>User</dc:creator>
  <cp:lastModifiedBy>A</cp:lastModifiedBy>
  <cp:revision>50</cp:revision>
  <dcterms:created xsi:type="dcterms:W3CDTF">2009-11-11T12:29:40Z</dcterms:created>
  <dcterms:modified xsi:type="dcterms:W3CDTF">2019-11-05T03:16:16Z</dcterms:modified>
</cp:coreProperties>
</file>