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custDataLst>
    <p:tags r:id="rId6"/>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27/02/2017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354603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27/02/2017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265266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27/02/2017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876728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3406A38-87A0-46F2-B5EB-B80E398D1EFA}" type="datetimeFigureOut">
              <a:rPr lang="vi-VN" smtClean="0"/>
              <a:t>27/02/2017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40266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406A38-87A0-46F2-B5EB-B80E398D1EFA}" type="datetimeFigureOut">
              <a:rPr lang="vi-VN" smtClean="0"/>
              <a:t>27/02/2017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78790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3406A38-87A0-46F2-B5EB-B80E398D1EFA}" type="datetimeFigureOut">
              <a:rPr lang="vi-VN" smtClean="0"/>
              <a:t>27/02/2017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351482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3406A38-87A0-46F2-B5EB-B80E398D1EFA}" type="datetimeFigureOut">
              <a:rPr lang="vi-VN" smtClean="0"/>
              <a:t>27/02/2017</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220736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3406A38-87A0-46F2-B5EB-B80E398D1EFA}" type="datetimeFigureOut">
              <a:rPr lang="vi-VN" smtClean="0"/>
              <a:t>27/02/2017</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812668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06A38-87A0-46F2-B5EB-B80E398D1EFA}" type="datetimeFigureOut">
              <a:rPr lang="vi-VN" smtClean="0"/>
              <a:t>27/02/2017</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408123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406A38-87A0-46F2-B5EB-B80E398D1EFA}" type="datetimeFigureOut">
              <a:rPr lang="vi-VN" smtClean="0"/>
              <a:t>27/02/2017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306098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406A38-87A0-46F2-B5EB-B80E398D1EFA}" type="datetimeFigureOut">
              <a:rPr lang="vi-VN" smtClean="0"/>
              <a:t>27/02/2017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F0DD101-14E8-422B-AFF9-4C5734961216}" type="slidenum">
              <a:rPr lang="vi-VN" smtClean="0"/>
              <a:t>‹#›</a:t>
            </a:fld>
            <a:endParaRPr lang="vi-VN"/>
          </a:p>
        </p:txBody>
      </p:sp>
    </p:spTree>
    <p:extLst>
      <p:ext uri="{BB962C8B-B14F-4D97-AF65-F5344CB8AC3E}">
        <p14:creationId xmlns:p14="http://schemas.microsoft.com/office/powerpoint/2010/main" val="153384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406A38-87A0-46F2-B5EB-B80E398D1EFA}" type="datetimeFigureOut">
              <a:rPr lang="vi-VN" smtClean="0"/>
              <a:t>27/02/2017</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DD101-14E8-422B-AFF9-4C5734961216}" type="slidenum">
              <a:rPr lang="vi-VN" smtClean="0"/>
              <a:t>‹#›</a:t>
            </a:fld>
            <a:endParaRPr lang="vi-VN"/>
          </a:p>
        </p:txBody>
      </p:sp>
    </p:spTree>
    <p:extLst>
      <p:ext uri="{BB962C8B-B14F-4D97-AF65-F5344CB8AC3E}">
        <p14:creationId xmlns:p14="http://schemas.microsoft.com/office/powerpoint/2010/main" val="135879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smtClean="0">
                <a:solidFill>
                  <a:prstClr val="black"/>
                </a:solidFill>
              </a:rPr>
              <a:t>1</a:t>
            </a:r>
            <a:endParaRPr lang="vi-VN" sz="2400">
              <a:solidFill>
                <a:prstClr val="black"/>
              </a:solidFill>
            </a:endParaRPr>
          </a:p>
        </p:txBody>
      </p:sp>
      <p:sp>
        <p:nvSpPr>
          <p:cNvPr id="3" name="TextBox 2"/>
          <p:cNvSpPr txBox="1"/>
          <p:nvPr/>
        </p:nvSpPr>
        <p:spPr>
          <a:xfrm>
            <a:off x="971600" y="224643"/>
            <a:ext cx="7632848" cy="584775"/>
          </a:xfrm>
          <a:prstGeom prst="rect">
            <a:avLst/>
          </a:prstGeom>
          <a:noFill/>
        </p:spPr>
        <p:txBody>
          <a:bodyPr wrap="square" rtlCol="0">
            <a:spAutoFit/>
          </a:bodyPr>
          <a:lstStyle/>
          <a:p>
            <a:r>
              <a:rPr lang="en-US" sz="3200" smtClean="0">
                <a:solidFill>
                  <a:prstClr val="black"/>
                </a:solidFill>
              </a:rPr>
              <a:t>Chiếc ví nào có nhiều tiền nhất?</a:t>
            </a:r>
            <a:endParaRPr lang="vi-VN" sz="3200">
              <a:solidFill>
                <a:prstClr val="black"/>
              </a:solidFill>
            </a:endParaRPr>
          </a:p>
        </p:txBody>
      </p:sp>
      <p:sp>
        <p:nvSpPr>
          <p:cNvPr id="5" name="Rounded Rectangle 4"/>
          <p:cNvSpPr/>
          <p:nvPr/>
        </p:nvSpPr>
        <p:spPr>
          <a:xfrm>
            <a:off x="755517" y="1124744"/>
            <a:ext cx="3168352" cy="230425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ounded Rectangle 6"/>
          <p:cNvSpPr/>
          <p:nvPr/>
        </p:nvSpPr>
        <p:spPr>
          <a:xfrm>
            <a:off x="5326739" y="1124744"/>
            <a:ext cx="3168352" cy="21602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Rounded Rectangle 7"/>
          <p:cNvSpPr/>
          <p:nvPr/>
        </p:nvSpPr>
        <p:spPr>
          <a:xfrm>
            <a:off x="4788024" y="3971900"/>
            <a:ext cx="4248472" cy="2082552"/>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Rectangle 8"/>
          <p:cNvSpPr/>
          <p:nvPr/>
        </p:nvSpPr>
        <p:spPr>
          <a:xfrm>
            <a:off x="973255" y="134076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0" name="Rectangle 9"/>
          <p:cNvSpPr/>
          <p:nvPr/>
        </p:nvSpPr>
        <p:spPr>
          <a:xfrm>
            <a:off x="2449887" y="134076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1" name="Rectangle 10"/>
          <p:cNvSpPr/>
          <p:nvPr/>
        </p:nvSpPr>
        <p:spPr>
          <a:xfrm>
            <a:off x="1734830" y="2020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2" name="Rectangle 11"/>
          <p:cNvSpPr/>
          <p:nvPr/>
        </p:nvSpPr>
        <p:spPr>
          <a:xfrm>
            <a:off x="1734830" y="270892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3" name="Rectangle 12"/>
          <p:cNvSpPr/>
          <p:nvPr/>
        </p:nvSpPr>
        <p:spPr>
          <a:xfrm>
            <a:off x="5614771" y="1237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4" name="Rectangle 13"/>
          <p:cNvSpPr/>
          <p:nvPr/>
        </p:nvSpPr>
        <p:spPr>
          <a:xfrm>
            <a:off x="7052499" y="1237489"/>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5" name="Rectangle 14"/>
          <p:cNvSpPr/>
          <p:nvPr/>
        </p:nvSpPr>
        <p:spPr>
          <a:xfrm>
            <a:off x="6404427" y="191683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6" name="Rectangle 15"/>
          <p:cNvSpPr/>
          <p:nvPr/>
        </p:nvSpPr>
        <p:spPr>
          <a:xfrm>
            <a:off x="5661726" y="2564904"/>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7" name="Rectangle 16"/>
          <p:cNvSpPr/>
          <p:nvPr/>
        </p:nvSpPr>
        <p:spPr>
          <a:xfrm>
            <a:off x="7073366" y="2564904"/>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grpSp>
        <p:nvGrpSpPr>
          <p:cNvPr id="31" name="Group 30"/>
          <p:cNvGrpSpPr/>
          <p:nvPr/>
        </p:nvGrpSpPr>
        <p:grpSpPr>
          <a:xfrm>
            <a:off x="755517" y="3860649"/>
            <a:ext cx="3168352" cy="2304256"/>
            <a:chOff x="983718" y="3861048"/>
            <a:chExt cx="3168352" cy="2304256"/>
          </a:xfrm>
        </p:grpSpPr>
        <p:sp>
          <p:nvSpPr>
            <p:cNvPr id="6" name="Rounded Rectangle 5"/>
            <p:cNvSpPr/>
            <p:nvPr/>
          </p:nvSpPr>
          <p:spPr>
            <a:xfrm>
              <a:off x="983718" y="3861048"/>
              <a:ext cx="3168352" cy="230425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Rectangle 17"/>
            <p:cNvSpPr/>
            <p:nvPr/>
          </p:nvSpPr>
          <p:spPr>
            <a:xfrm>
              <a:off x="1275178" y="408275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9" name="Rectangle 18"/>
            <p:cNvSpPr/>
            <p:nvPr/>
          </p:nvSpPr>
          <p:spPr>
            <a:xfrm>
              <a:off x="2724884" y="408275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0" name="Rectangle 19"/>
            <p:cNvSpPr/>
            <p:nvPr/>
          </p:nvSpPr>
          <p:spPr>
            <a:xfrm>
              <a:off x="1271750" y="476038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1" name="Rectangle 20"/>
            <p:cNvSpPr/>
            <p:nvPr/>
          </p:nvSpPr>
          <p:spPr>
            <a:xfrm>
              <a:off x="2727515" y="476038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2" name="Rectangle 21"/>
            <p:cNvSpPr/>
            <p:nvPr/>
          </p:nvSpPr>
          <p:spPr>
            <a:xfrm>
              <a:off x="2030016" y="5412060"/>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grpSp>
      <p:sp>
        <p:nvSpPr>
          <p:cNvPr id="25" name="Rectangle 24"/>
          <p:cNvSpPr/>
          <p:nvPr/>
        </p:nvSpPr>
        <p:spPr>
          <a:xfrm>
            <a:off x="4966699"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6" name="Rectangle 25"/>
          <p:cNvSpPr/>
          <p:nvPr/>
        </p:nvSpPr>
        <p:spPr>
          <a:xfrm>
            <a:off x="6340530"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7" name="Rectangle 26"/>
          <p:cNvSpPr/>
          <p:nvPr/>
        </p:nvSpPr>
        <p:spPr>
          <a:xfrm>
            <a:off x="7700571" y="418431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9" name="Rectangle 28"/>
          <p:cNvSpPr/>
          <p:nvPr/>
        </p:nvSpPr>
        <p:spPr>
          <a:xfrm>
            <a:off x="5616116" y="48785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30" name="Rectangle 29"/>
          <p:cNvSpPr/>
          <p:nvPr/>
        </p:nvSpPr>
        <p:spPr>
          <a:xfrm>
            <a:off x="7198947" y="48785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32" name="TextBox 31"/>
          <p:cNvSpPr txBox="1"/>
          <p:nvPr/>
        </p:nvSpPr>
        <p:spPr>
          <a:xfrm>
            <a:off x="104405" y="1267102"/>
            <a:ext cx="504056" cy="523220"/>
          </a:xfrm>
          <a:prstGeom prst="rect">
            <a:avLst/>
          </a:prstGeom>
          <a:noFill/>
        </p:spPr>
        <p:txBody>
          <a:bodyPr wrap="square" rtlCol="0">
            <a:spAutoFit/>
          </a:bodyPr>
          <a:lstStyle/>
          <a:p>
            <a:r>
              <a:rPr lang="en-US" sz="2800" smtClean="0"/>
              <a:t>a)</a:t>
            </a:r>
            <a:endParaRPr lang="vi-VN" sz="2800"/>
          </a:p>
        </p:txBody>
      </p:sp>
      <p:sp>
        <p:nvSpPr>
          <p:cNvPr id="33" name="TextBox 32"/>
          <p:cNvSpPr txBox="1"/>
          <p:nvPr/>
        </p:nvSpPr>
        <p:spPr>
          <a:xfrm>
            <a:off x="104405" y="3820743"/>
            <a:ext cx="504056" cy="523220"/>
          </a:xfrm>
          <a:prstGeom prst="rect">
            <a:avLst/>
          </a:prstGeom>
          <a:noFill/>
        </p:spPr>
        <p:txBody>
          <a:bodyPr wrap="square" rtlCol="0">
            <a:spAutoFit/>
          </a:bodyPr>
          <a:lstStyle/>
          <a:p>
            <a:r>
              <a:rPr lang="en-US" sz="2800"/>
              <a:t>c</a:t>
            </a:r>
            <a:r>
              <a:rPr lang="en-US" sz="2800" smtClean="0"/>
              <a:t>)</a:t>
            </a:r>
            <a:endParaRPr lang="vi-VN" sz="2800"/>
          </a:p>
        </p:txBody>
      </p:sp>
      <p:sp>
        <p:nvSpPr>
          <p:cNvPr id="34" name="TextBox 33"/>
          <p:cNvSpPr txBox="1"/>
          <p:nvPr/>
        </p:nvSpPr>
        <p:spPr>
          <a:xfrm flipH="1">
            <a:off x="4355976" y="-1411608"/>
            <a:ext cx="864096" cy="523220"/>
          </a:xfrm>
          <a:prstGeom prst="rect">
            <a:avLst/>
          </a:prstGeom>
          <a:noFill/>
        </p:spPr>
        <p:txBody>
          <a:bodyPr wrap="square" rtlCol="0">
            <a:spAutoFit/>
          </a:bodyPr>
          <a:lstStyle/>
          <a:p>
            <a:r>
              <a:rPr lang="en-US" sz="2800" smtClean="0"/>
              <a:t>a)</a:t>
            </a:r>
            <a:endParaRPr lang="vi-VN" sz="2800"/>
          </a:p>
        </p:txBody>
      </p:sp>
      <p:sp>
        <p:nvSpPr>
          <p:cNvPr id="35" name="TextBox 34"/>
          <p:cNvSpPr txBox="1"/>
          <p:nvPr/>
        </p:nvSpPr>
        <p:spPr>
          <a:xfrm>
            <a:off x="4711612" y="1230678"/>
            <a:ext cx="504056" cy="523220"/>
          </a:xfrm>
          <a:prstGeom prst="rect">
            <a:avLst/>
          </a:prstGeom>
          <a:noFill/>
        </p:spPr>
        <p:txBody>
          <a:bodyPr wrap="square" rtlCol="0">
            <a:spAutoFit/>
          </a:bodyPr>
          <a:lstStyle/>
          <a:p>
            <a:r>
              <a:rPr lang="en-US" sz="2800"/>
              <a:t>b</a:t>
            </a:r>
            <a:r>
              <a:rPr lang="en-US" sz="2800" smtClean="0"/>
              <a:t>)</a:t>
            </a:r>
            <a:endParaRPr lang="vi-VN" sz="2800"/>
          </a:p>
        </p:txBody>
      </p:sp>
      <p:sp>
        <p:nvSpPr>
          <p:cNvPr id="36" name="TextBox 35"/>
          <p:cNvSpPr txBox="1"/>
          <p:nvPr/>
        </p:nvSpPr>
        <p:spPr>
          <a:xfrm>
            <a:off x="4254801" y="3820743"/>
            <a:ext cx="504056" cy="523220"/>
          </a:xfrm>
          <a:prstGeom prst="rect">
            <a:avLst/>
          </a:prstGeom>
          <a:noFill/>
        </p:spPr>
        <p:txBody>
          <a:bodyPr wrap="square" rtlCol="0">
            <a:spAutoFit/>
          </a:bodyPr>
          <a:lstStyle/>
          <a:p>
            <a:r>
              <a:rPr lang="en-US" sz="2800"/>
              <a:t>d</a:t>
            </a:r>
            <a:r>
              <a:rPr lang="en-US" sz="2800" smtClean="0"/>
              <a:t>)</a:t>
            </a:r>
            <a:endParaRPr lang="vi-VN" sz="2800"/>
          </a:p>
        </p:txBody>
      </p:sp>
    </p:spTree>
    <p:extLst>
      <p:ext uri="{BB962C8B-B14F-4D97-AF65-F5344CB8AC3E}">
        <p14:creationId xmlns:p14="http://schemas.microsoft.com/office/powerpoint/2010/main" val="4204105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04405" y="185121"/>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2</a:t>
            </a:r>
            <a:endParaRPr lang="vi-VN" sz="2400">
              <a:solidFill>
                <a:prstClr val="black"/>
              </a:solidFill>
            </a:endParaRPr>
          </a:p>
        </p:txBody>
      </p:sp>
      <p:sp>
        <p:nvSpPr>
          <p:cNvPr id="3" name="TextBox 2"/>
          <p:cNvSpPr txBox="1"/>
          <p:nvPr/>
        </p:nvSpPr>
        <p:spPr>
          <a:xfrm>
            <a:off x="755576" y="224643"/>
            <a:ext cx="8208912" cy="1077218"/>
          </a:xfrm>
          <a:prstGeom prst="rect">
            <a:avLst/>
          </a:prstGeom>
          <a:noFill/>
        </p:spPr>
        <p:txBody>
          <a:bodyPr wrap="square" rtlCol="0">
            <a:spAutoFit/>
          </a:bodyPr>
          <a:lstStyle/>
          <a:p>
            <a:r>
              <a:rPr lang="en-US" sz="3200" smtClean="0">
                <a:solidFill>
                  <a:prstClr val="black"/>
                </a:solidFill>
              </a:rPr>
              <a:t>Phải lấy ra các tờ giấy bạc nào để được số tiền ở bên phải?</a:t>
            </a:r>
            <a:endParaRPr lang="vi-VN" sz="3200">
              <a:solidFill>
                <a:prstClr val="black"/>
              </a:solidFill>
            </a:endParaRPr>
          </a:p>
        </p:txBody>
      </p:sp>
      <p:sp>
        <p:nvSpPr>
          <p:cNvPr id="4" name="Rectangle 3"/>
          <p:cNvSpPr/>
          <p:nvPr/>
        </p:nvSpPr>
        <p:spPr>
          <a:xfrm>
            <a:off x="770364" y="1301860"/>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6" name="Rectangle 5"/>
          <p:cNvSpPr/>
          <p:nvPr/>
        </p:nvSpPr>
        <p:spPr>
          <a:xfrm>
            <a:off x="750394" y="3140967"/>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7" name="Rectangle 6"/>
          <p:cNvSpPr/>
          <p:nvPr/>
        </p:nvSpPr>
        <p:spPr>
          <a:xfrm>
            <a:off x="755576" y="5013175"/>
            <a:ext cx="6120680" cy="1695091"/>
          </a:xfrm>
          <a:prstGeom prst="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a:p>
        </p:txBody>
      </p:sp>
      <p:sp>
        <p:nvSpPr>
          <p:cNvPr id="8" name="Rectangle 7"/>
          <p:cNvSpPr/>
          <p:nvPr/>
        </p:nvSpPr>
        <p:spPr>
          <a:xfrm>
            <a:off x="1043608" y="1412776"/>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9" name="Rectangle 8"/>
          <p:cNvSpPr/>
          <p:nvPr/>
        </p:nvSpPr>
        <p:spPr>
          <a:xfrm>
            <a:off x="2519772"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0" name="Rectangle 9"/>
          <p:cNvSpPr/>
          <p:nvPr/>
        </p:nvSpPr>
        <p:spPr>
          <a:xfrm>
            <a:off x="3995936"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1" name="Rectangle 10"/>
          <p:cNvSpPr/>
          <p:nvPr/>
        </p:nvSpPr>
        <p:spPr>
          <a:xfrm>
            <a:off x="5436096" y="1440081"/>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2" name="Rectangle 11"/>
          <p:cNvSpPr/>
          <p:nvPr/>
        </p:nvSpPr>
        <p:spPr>
          <a:xfrm>
            <a:off x="1841366"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13" name="Rectangle 12"/>
          <p:cNvSpPr/>
          <p:nvPr/>
        </p:nvSpPr>
        <p:spPr>
          <a:xfrm>
            <a:off x="3317470"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14" name="Rectangle 13"/>
          <p:cNvSpPr/>
          <p:nvPr/>
        </p:nvSpPr>
        <p:spPr>
          <a:xfrm>
            <a:off x="4788024" y="214940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15" name="Rectangle 14"/>
          <p:cNvSpPr/>
          <p:nvPr/>
        </p:nvSpPr>
        <p:spPr>
          <a:xfrm>
            <a:off x="1871700" y="341244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000 đồng</a:t>
            </a:r>
            <a:endParaRPr lang="vi-VN">
              <a:solidFill>
                <a:schemeClr val="tx1"/>
              </a:solidFill>
            </a:endParaRPr>
          </a:p>
        </p:txBody>
      </p:sp>
      <p:sp>
        <p:nvSpPr>
          <p:cNvPr id="16" name="Rectangle 15"/>
          <p:cNvSpPr/>
          <p:nvPr/>
        </p:nvSpPr>
        <p:spPr>
          <a:xfrm>
            <a:off x="3347864" y="341244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17" name="Rectangle 16"/>
          <p:cNvSpPr/>
          <p:nvPr/>
        </p:nvSpPr>
        <p:spPr>
          <a:xfrm>
            <a:off x="4788024" y="3438915"/>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18" name="Rectangle 17"/>
          <p:cNvSpPr/>
          <p:nvPr/>
        </p:nvSpPr>
        <p:spPr>
          <a:xfrm>
            <a:off x="1043608"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19" name="Rectangle 18"/>
          <p:cNvSpPr/>
          <p:nvPr/>
        </p:nvSpPr>
        <p:spPr>
          <a:xfrm>
            <a:off x="2489398"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 đồng</a:t>
            </a:r>
            <a:endParaRPr lang="vi-VN">
              <a:solidFill>
                <a:schemeClr val="tx1"/>
              </a:solidFill>
            </a:endParaRPr>
          </a:p>
        </p:txBody>
      </p:sp>
      <p:sp>
        <p:nvSpPr>
          <p:cNvPr id="20" name="Rectangle 19"/>
          <p:cNvSpPr/>
          <p:nvPr/>
        </p:nvSpPr>
        <p:spPr>
          <a:xfrm>
            <a:off x="3989817" y="4065672"/>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23" name="Rectangle 22"/>
          <p:cNvSpPr/>
          <p:nvPr/>
        </p:nvSpPr>
        <p:spPr>
          <a:xfrm>
            <a:off x="5436096" y="406996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24" name="Rectangle 23"/>
          <p:cNvSpPr/>
          <p:nvPr/>
        </p:nvSpPr>
        <p:spPr>
          <a:xfrm>
            <a:off x="1043608"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000 đồng</a:t>
            </a:r>
            <a:endParaRPr lang="vi-VN">
              <a:solidFill>
                <a:schemeClr val="tx1"/>
              </a:solidFill>
            </a:endParaRPr>
          </a:p>
        </p:txBody>
      </p:sp>
      <p:sp>
        <p:nvSpPr>
          <p:cNvPr id="25" name="Rectangle 24"/>
          <p:cNvSpPr/>
          <p:nvPr/>
        </p:nvSpPr>
        <p:spPr>
          <a:xfrm>
            <a:off x="2514590"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6" name="Rectangle 25"/>
          <p:cNvSpPr/>
          <p:nvPr/>
        </p:nvSpPr>
        <p:spPr>
          <a:xfrm>
            <a:off x="3989817"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2000 đồng</a:t>
            </a:r>
            <a:endParaRPr lang="vi-VN">
              <a:solidFill>
                <a:schemeClr val="tx1"/>
              </a:solidFill>
            </a:endParaRPr>
          </a:p>
        </p:txBody>
      </p:sp>
      <p:sp>
        <p:nvSpPr>
          <p:cNvPr id="27" name="Rectangle 26"/>
          <p:cNvSpPr/>
          <p:nvPr/>
        </p:nvSpPr>
        <p:spPr>
          <a:xfrm>
            <a:off x="5436096" y="5270197"/>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000 đồng</a:t>
            </a:r>
            <a:endParaRPr lang="vi-VN">
              <a:solidFill>
                <a:schemeClr val="tx1"/>
              </a:solidFill>
            </a:endParaRPr>
          </a:p>
        </p:txBody>
      </p:sp>
      <p:sp>
        <p:nvSpPr>
          <p:cNvPr id="28" name="Rectangle 27"/>
          <p:cNvSpPr/>
          <p:nvPr/>
        </p:nvSpPr>
        <p:spPr>
          <a:xfrm>
            <a:off x="1898626"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29" name="Rectangle 28"/>
          <p:cNvSpPr/>
          <p:nvPr/>
        </p:nvSpPr>
        <p:spPr>
          <a:xfrm>
            <a:off x="3347864"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5</a:t>
            </a:r>
            <a:r>
              <a:rPr lang="en-US" smtClean="0">
                <a:solidFill>
                  <a:schemeClr val="tx1"/>
                </a:solidFill>
              </a:rPr>
              <a:t>00 đồng</a:t>
            </a:r>
            <a:endParaRPr lang="vi-VN">
              <a:solidFill>
                <a:schemeClr val="tx1"/>
              </a:solidFill>
            </a:endParaRPr>
          </a:p>
        </p:txBody>
      </p:sp>
      <p:sp>
        <p:nvSpPr>
          <p:cNvPr id="30" name="Rectangle 29"/>
          <p:cNvSpPr/>
          <p:nvPr/>
        </p:nvSpPr>
        <p:spPr>
          <a:xfrm>
            <a:off x="4860032" y="6021288"/>
            <a:ext cx="1296144"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1</a:t>
            </a:r>
            <a:r>
              <a:rPr lang="en-US" smtClean="0">
                <a:solidFill>
                  <a:schemeClr val="tx1"/>
                </a:solidFill>
              </a:rPr>
              <a:t>00 đồng</a:t>
            </a:r>
            <a:endParaRPr lang="vi-VN">
              <a:solidFill>
                <a:schemeClr val="tx1"/>
              </a:solidFill>
            </a:endParaRPr>
          </a:p>
        </p:txBody>
      </p:sp>
      <p:sp>
        <p:nvSpPr>
          <p:cNvPr id="31" name="Oval 30"/>
          <p:cNvSpPr/>
          <p:nvPr/>
        </p:nvSpPr>
        <p:spPr>
          <a:xfrm>
            <a:off x="7290227" y="1794744"/>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sp>
        <p:nvSpPr>
          <p:cNvPr id="32" name="Oval 31"/>
          <p:cNvSpPr/>
          <p:nvPr/>
        </p:nvSpPr>
        <p:spPr>
          <a:xfrm>
            <a:off x="7272808" y="3633850"/>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sp>
        <p:nvSpPr>
          <p:cNvPr id="33" name="Oval 32"/>
          <p:cNvSpPr/>
          <p:nvPr/>
        </p:nvSpPr>
        <p:spPr>
          <a:xfrm>
            <a:off x="7275439" y="5666626"/>
            <a:ext cx="1691680" cy="7093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3600 đồng</a:t>
            </a:r>
            <a:endParaRPr lang="vi-VN">
              <a:solidFill>
                <a:schemeClr val="tx1"/>
              </a:solidFill>
            </a:endParaRPr>
          </a:p>
        </p:txBody>
      </p:sp>
      <p:cxnSp>
        <p:nvCxnSpPr>
          <p:cNvPr id="35" name="Straight Connector 34"/>
          <p:cNvCxnSpPr>
            <a:stCxn id="4" idx="3"/>
          </p:cNvCxnSpPr>
          <p:nvPr/>
        </p:nvCxnSpPr>
        <p:spPr>
          <a:xfrm flipV="1">
            <a:off x="6891044" y="2149405"/>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876256" y="4014979"/>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6891044" y="6021288"/>
            <a:ext cx="399183"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04405" y="1267102"/>
            <a:ext cx="504056" cy="523220"/>
          </a:xfrm>
          <a:prstGeom prst="rect">
            <a:avLst/>
          </a:prstGeom>
          <a:noFill/>
        </p:spPr>
        <p:txBody>
          <a:bodyPr wrap="square" rtlCol="0">
            <a:spAutoFit/>
          </a:bodyPr>
          <a:lstStyle/>
          <a:p>
            <a:r>
              <a:rPr lang="en-US" sz="2800" smtClean="0"/>
              <a:t>a)</a:t>
            </a:r>
            <a:endParaRPr lang="vi-VN" sz="2800"/>
          </a:p>
        </p:txBody>
      </p:sp>
      <p:sp>
        <p:nvSpPr>
          <p:cNvPr id="39" name="TextBox 38"/>
          <p:cNvSpPr txBox="1"/>
          <p:nvPr/>
        </p:nvSpPr>
        <p:spPr>
          <a:xfrm>
            <a:off x="104405" y="3110630"/>
            <a:ext cx="504056" cy="523220"/>
          </a:xfrm>
          <a:prstGeom prst="rect">
            <a:avLst/>
          </a:prstGeom>
          <a:noFill/>
        </p:spPr>
        <p:txBody>
          <a:bodyPr wrap="square" rtlCol="0">
            <a:spAutoFit/>
          </a:bodyPr>
          <a:lstStyle/>
          <a:p>
            <a:r>
              <a:rPr lang="en-US" sz="2800"/>
              <a:t>b</a:t>
            </a:r>
            <a:r>
              <a:rPr lang="en-US" sz="2800" smtClean="0"/>
              <a:t>)</a:t>
            </a:r>
            <a:endParaRPr lang="vi-VN" sz="2800"/>
          </a:p>
        </p:txBody>
      </p:sp>
      <p:sp>
        <p:nvSpPr>
          <p:cNvPr id="40" name="TextBox 39"/>
          <p:cNvSpPr txBox="1"/>
          <p:nvPr/>
        </p:nvSpPr>
        <p:spPr>
          <a:xfrm>
            <a:off x="85252" y="5013175"/>
            <a:ext cx="504056" cy="523220"/>
          </a:xfrm>
          <a:prstGeom prst="rect">
            <a:avLst/>
          </a:prstGeom>
          <a:noFill/>
        </p:spPr>
        <p:txBody>
          <a:bodyPr wrap="square" rtlCol="0">
            <a:spAutoFit/>
          </a:bodyPr>
          <a:lstStyle/>
          <a:p>
            <a:r>
              <a:rPr lang="en-US" sz="2800" smtClean="0"/>
              <a:t>c)</a:t>
            </a:r>
            <a:endParaRPr lang="vi-VN" sz="2800"/>
          </a:p>
        </p:txBody>
      </p:sp>
    </p:spTree>
    <p:extLst>
      <p:ext uri="{BB962C8B-B14F-4D97-AF65-F5344CB8AC3E}">
        <p14:creationId xmlns:p14="http://schemas.microsoft.com/office/powerpoint/2010/main" val="2889258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3</a:t>
            </a:r>
            <a:endParaRPr lang="vi-VN" sz="2400">
              <a:solidFill>
                <a:prstClr val="black"/>
              </a:solidFill>
            </a:endParaRPr>
          </a:p>
        </p:txBody>
      </p:sp>
      <p:sp>
        <p:nvSpPr>
          <p:cNvPr id="3" name="TextBox 2"/>
          <p:cNvSpPr txBox="1"/>
          <p:nvPr/>
        </p:nvSpPr>
        <p:spPr>
          <a:xfrm>
            <a:off x="971600" y="224643"/>
            <a:ext cx="7632848" cy="584775"/>
          </a:xfrm>
          <a:prstGeom prst="rect">
            <a:avLst/>
          </a:prstGeom>
          <a:noFill/>
        </p:spPr>
        <p:txBody>
          <a:bodyPr wrap="square" rtlCol="0">
            <a:spAutoFit/>
          </a:bodyPr>
          <a:lstStyle/>
          <a:p>
            <a:r>
              <a:rPr lang="en-US" sz="3200" smtClean="0">
                <a:solidFill>
                  <a:prstClr val="black"/>
                </a:solidFill>
              </a:rPr>
              <a:t>Xem tranh rồi trả lời các câu hỏi sau:</a:t>
            </a:r>
            <a:endParaRPr lang="vi-VN" sz="3200">
              <a:solidFill>
                <a:prstClr val="black"/>
              </a:solidFill>
            </a:endParaRPr>
          </a:p>
        </p:txBody>
      </p:sp>
      <p:pic>
        <p:nvPicPr>
          <p:cNvPr id="4" name="Picture 3"/>
          <p:cNvPicPr>
            <a:picLocks/>
          </p:cNvPicPr>
          <p:nvPr/>
        </p:nvPicPr>
        <p:blipFill>
          <a:blip r:embed="rId2">
            <a:extLst>
              <a:ext uri="{28A0092B-C50C-407E-A947-70E740481C1C}">
                <a14:useLocalDpi xmlns:a14="http://schemas.microsoft.com/office/drawing/2010/main" val="0"/>
              </a:ext>
            </a:extLst>
          </a:blip>
          <a:stretch>
            <a:fillRect/>
          </a:stretch>
        </p:blipFill>
        <p:spPr>
          <a:xfrm>
            <a:off x="787399" y="833861"/>
            <a:ext cx="1827983" cy="1584176"/>
          </a:xfrm>
          <a:prstGeom prst="rect">
            <a:avLst/>
          </a:prstGeom>
        </p:spPr>
      </p:pic>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5364088" y="1044862"/>
            <a:ext cx="3635896" cy="1162174"/>
          </a:xfrm>
          <a:prstGeom prst="rect">
            <a:avLst/>
          </a:prstGeom>
        </p:spPr>
      </p:pic>
      <p:pic>
        <p:nvPicPr>
          <p:cNvPr id="6" name="Picture 5"/>
          <p:cNvPicPr>
            <a:picLocks/>
          </p:cNvPicPr>
          <p:nvPr/>
        </p:nvPicPr>
        <p:blipFill>
          <a:blip r:embed="rId4">
            <a:extLst>
              <a:ext uri="{28A0092B-C50C-407E-A947-70E740481C1C}">
                <a14:useLocalDpi xmlns:a14="http://schemas.microsoft.com/office/drawing/2010/main" val="0"/>
              </a:ext>
            </a:extLst>
          </a:blip>
          <a:stretch>
            <a:fillRect/>
          </a:stretch>
        </p:blipFill>
        <p:spPr>
          <a:xfrm>
            <a:off x="3281934" y="2183179"/>
            <a:ext cx="2586209" cy="2016224"/>
          </a:xfrm>
          <a:prstGeom prst="rect">
            <a:avLst/>
          </a:prstGeom>
        </p:spPr>
      </p:pic>
      <p:pic>
        <p:nvPicPr>
          <p:cNvPr id="7" name="Picture 6"/>
          <p:cNvPicPr>
            <a:picLocks/>
          </p:cNvPicPr>
          <p:nvPr/>
        </p:nvPicPr>
        <p:blipFill>
          <a:blip r:embed="rId5">
            <a:extLst>
              <a:ext uri="{28A0092B-C50C-407E-A947-70E740481C1C}">
                <a14:useLocalDpi xmlns:a14="http://schemas.microsoft.com/office/drawing/2010/main" val="0"/>
              </a:ext>
            </a:extLst>
          </a:blip>
          <a:stretch>
            <a:fillRect/>
          </a:stretch>
        </p:blipFill>
        <p:spPr>
          <a:xfrm>
            <a:off x="413284" y="2731232"/>
            <a:ext cx="2868650" cy="1944216"/>
          </a:xfrm>
          <a:prstGeom prst="rect">
            <a:avLst/>
          </a:prstGeom>
        </p:spPr>
      </p:pic>
      <p:pic>
        <p:nvPicPr>
          <p:cNvPr id="8" name="Picture 7"/>
          <p:cNvPicPr>
            <a:picLocks/>
          </p:cNvPicPr>
          <p:nvPr/>
        </p:nvPicPr>
        <p:blipFill>
          <a:blip r:embed="rId6">
            <a:extLst>
              <a:ext uri="{28A0092B-C50C-407E-A947-70E740481C1C}">
                <a14:useLocalDpi xmlns:a14="http://schemas.microsoft.com/office/drawing/2010/main" val="0"/>
              </a:ext>
            </a:extLst>
          </a:blip>
          <a:stretch>
            <a:fillRect/>
          </a:stretch>
        </p:blipFill>
        <p:spPr>
          <a:xfrm>
            <a:off x="6488732" y="2924944"/>
            <a:ext cx="2115716" cy="1556792"/>
          </a:xfrm>
          <a:prstGeom prst="rect">
            <a:avLst/>
          </a:prstGeom>
        </p:spPr>
      </p:pic>
      <p:sp>
        <p:nvSpPr>
          <p:cNvPr id="9" name="TextBox 8"/>
          <p:cNvSpPr txBox="1"/>
          <p:nvPr/>
        </p:nvSpPr>
        <p:spPr>
          <a:xfrm>
            <a:off x="179512" y="4716684"/>
            <a:ext cx="8964488" cy="1815882"/>
          </a:xfrm>
          <a:prstGeom prst="rect">
            <a:avLst/>
          </a:prstGeom>
          <a:noFill/>
        </p:spPr>
        <p:txBody>
          <a:bodyPr wrap="square" rtlCol="0">
            <a:spAutoFit/>
          </a:bodyPr>
          <a:lstStyle/>
          <a:p>
            <a:pPr marL="342900" indent="-342900" algn="just">
              <a:buAutoNum type="alphaLcParenR"/>
            </a:pPr>
            <a:r>
              <a:rPr lang="en-US" sz="2800" smtClean="0"/>
              <a:t>Mai có 3 000 đồng, Mai có </a:t>
            </a:r>
            <a:r>
              <a:rPr lang="en-US" sz="2800" i="1" smtClean="0"/>
              <a:t>vừa đủ tiền</a:t>
            </a:r>
            <a:r>
              <a:rPr lang="en-US" sz="2800" smtClean="0"/>
              <a:t> để mua được một đồ vật nào?</a:t>
            </a:r>
          </a:p>
          <a:p>
            <a:pPr marL="342900" indent="-342900" algn="just">
              <a:buAutoNum type="alphaLcParenR"/>
            </a:pPr>
            <a:r>
              <a:rPr lang="en-US" sz="2800" smtClean="0"/>
              <a:t>Nam có 7 000 đồng, Nam có </a:t>
            </a:r>
            <a:r>
              <a:rPr lang="en-US" sz="2800" i="1" smtClean="0"/>
              <a:t>vừa đủ tiền</a:t>
            </a:r>
            <a:r>
              <a:rPr lang="en-US" sz="2800" smtClean="0"/>
              <a:t> để mua được những đồ vật nào?</a:t>
            </a:r>
            <a:endParaRPr lang="vi-VN" sz="2800"/>
          </a:p>
        </p:txBody>
      </p:sp>
    </p:spTree>
    <p:extLst>
      <p:ext uri="{BB962C8B-B14F-4D97-AF65-F5344CB8AC3E}">
        <p14:creationId xmlns:p14="http://schemas.microsoft.com/office/powerpoint/2010/main" val="4169809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23528" y="224644"/>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4</a:t>
            </a:r>
            <a:endParaRPr lang="vi-VN" sz="2400">
              <a:solidFill>
                <a:prstClr val="black"/>
              </a:solidFill>
            </a:endParaRPr>
          </a:p>
        </p:txBody>
      </p:sp>
      <p:sp>
        <p:nvSpPr>
          <p:cNvPr id="3" name="TextBox 2"/>
          <p:cNvSpPr txBox="1"/>
          <p:nvPr/>
        </p:nvSpPr>
        <p:spPr>
          <a:xfrm>
            <a:off x="971600" y="224643"/>
            <a:ext cx="7632848" cy="2062103"/>
          </a:xfrm>
          <a:prstGeom prst="rect">
            <a:avLst/>
          </a:prstGeom>
          <a:noFill/>
        </p:spPr>
        <p:txBody>
          <a:bodyPr wrap="square" rtlCol="0">
            <a:spAutoFit/>
          </a:bodyPr>
          <a:lstStyle/>
          <a:p>
            <a:r>
              <a:rPr lang="en-US" sz="3200" smtClean="0">
                <a:solidFill>
                  <a:prstClr val="black"/>
                </a:solidFill>
              </a:rPr>
              <a:t>Mẹ mua một hộp sữa hết 6700 đồng và một gói kẹo hết 2300 đồng. Mẹ đưa cô bán hàng 10 000 đồng. Hỏi cô bán hàng phải trả lại bao nhiêu tiền?</a:t>
            </a:r>
          </a:p>
        </p:txBody>
      </p:sp>
      <p:sp>
        <p:nvSpPr>
          <p:cNvPr id="4" name="TextBox 3"/>
          <p:cNvSpPr txBox="1"/>
          <p:nvPr/>
        </p:nvSpPr>
        <p:spPr>
          <a:xfrm>
            <a:off x="957709" y="2286746"/>
            <a:ext cx="7632848" cy="3046988"/>
          </a:xfrm>
          <a:prstGeom prst="rect">
            <a:avLst/>
          </a:prstGeom>
          <a:noFill/>
        </p:spPr>
        <p:txBody>
          <a:bodyPr wrap="square" rtlCol="0">
            <a:spAutoFit/>
          </a:bodyPr>
          <a:lstStyle/>
          <a:p>
            <a:pPr algn="ctr"/>
            <a:r>
              <a:rPr lang="en-US" sz="3200" smtClean="0">
                <a:solidFill>
                  <a:prstClr val="black"/>
                </a:solidFill>
              </a:rPr>
              <a:t>Bài giải</a:t>
            </a:r>
          </a:p>
          <a:p>
            <a:pPr algn="ctr"/>
            <a:r>
              <a:rPr lang="en-US" sz="3200" smtClean="0">
                <a:solidFill>
                  <a:prstClr val="black"/>
                </a:solidFill>
              </a:rPr>
              <a:t>Mẹ mua hết số tiền là:</a:t>
            </a:r>
          </a:p>
          <a:p>
            <a:pPr algn="ctr"/>
            <a:r>
              <a:rPr lang="en-US" sz="3200" smtClean="0">
                <a:solidFill>
                  <a:prstClr val="black"/>
                </a:solidFill>
              </a:rPr>
              <a:t>6700 + 2300 = 9 000 (đồng)</a:t>
            </a:r>
          </a:p>
          <a:p>
            <a:pPr algn="ctr"/>
            <a:r>
              <a:rPr lang="en-US" sz="3200" smtClean="0">
                <a:solidFill>
                  <a:prstClr val="black"/>
                </a:solidFill>
              </a:rPr>
              <a:t>Cô bán hàng phải trả lại số tiền là:</a:t>
            </a:r>
          </a:p>
          <a:p>
            <a:pPr algn="ctr"/>
            <a:r>
              <a:rPr lang="en-US" sz="3200" smtClean="0">
                <a:solidFill>
                  <a:prstClr val="black"/>
                </a:solidFill>
              </a:rPr>
              <a:t>10 000 – 9000 = 1 000 (đồng)</a:t>
            </a:r>
          </a:p>
          <a:p>
            <a:pPr algn="r"/>
            <a:r>
              <a:rPr lang="en-US" sz="3200" smtClean="0">
                <a:solidFill>
                  <a:prstClr val="black"/>
                </a:solidFill>
              </a:rPr>
              <a:t>Đáp số: 1000 đồng.</a:t>
            </a:r>
          </a:p>
        </p:txBody>
      </p:sp>
    </p:spTree>
    <p:extLst>
      <p:ext uri="{BB962C8B-B14F-4D97-AF65-F5344CB8AC3E}">
        <p14:creationId xmlns:p14="http://schemas.microsoft.com/office/powerpoint/2010/main" val="254175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383&quot;&gt;&lt;/object&gt;&lt;object type=&quot;2&quot; unique_id=&quot;10384&quot;&gt;&lt;object type=&quot;3&quot; unique_id=&quot;10385&quot;&gt;&lt;property id=&quot;20148&quot; value=&quot;5&quot;/&gt;&lt;property id=&quot;20300&quot; value=&quot;Slide 1&quot;/&gt;&lt;property id=&quot;20307&quot; value=&quot;257&quot;/&gt;&lt;/object&gt;&lt;object type=&quot;3&quot; unique_id=&quot;10386&quot;&gt;&lt;property id=&quot;20148&quot; value=&quot;5&quot;/&gt;&lt;property id=&quot;20300&quot; value=&quot;Slide 2&quot;/&gt;&lt;property id=&quot;20307&quot; value=&quot;258&quot;/&gt;&lt;/object&gt;&lt;object type=&quot;3&quot; unique_id=&quot;10387&quot;&gt;&lt;property id=&quot;20148&quot; value=&quot;5&quot;/&gt;&lt;property id=&quot;20300&quot; value=&quot;Slide 3&quot;/&gt;&lt;property id=&quot;20307&quot; value=&quot;259&quot;/&gt;&lt;/object&gt;&lt;object type=&quot;3&quot; unique_id=&quot;10388&quot;&gt;&lt;property id=&quot;20148&quot; value=&quot;5&quot;/&gt;&lt;property id=&quot;20300&quot; value=&quot;Slide 4&quot;/&gt;&lt;property id=&quot;20307&quot; value=&quot;26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258</Words>
  <Application>Microsoft Office PowerPoint</Application>
  <PresentationFormat>On-screen Show (4:3)</PresentationFormat>
  <Paragraphs>67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BichPhuong</dc:creator>
  <cp:lastModifiedBy>BichPhuong</cp:lastModifiedBy>
  <cp:revision>3</cp:revision>
  <dcterms:created xsi:type="dcterms:W3CDTF">2017-02-27T04:42:13Z</dcterms:created>
  <dcterms:modified xsi:type="dcterms:W3CDTF">2017-02-27T05:02:18Z</dcterms:modified>
</cp:coreProperties>
</file>