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2" r:id="rId4"/>
    <p:sldId id="259" r:id="rId5"/>
    <p:sldId id="263" r:id="rId6"/>
    <p:sldId id="260" r:id="rId7"/>
    <p:sldId id="261" r:id="rId8"/>
  </p:sldIdLst>
  <p:sldSz cx="9144000" cy="6858000" type="screen4x3"/>
  <p:notesSz cx="6858000" cy="9144000"/>
  <p:custDataLst>
    <p:tags r:id="rId9"/>
  </p:custDataLst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BCF1C-CCC1-41FE-B9E1-FD8B2E0086D5}" type="datetimeFigureOut">
              <a:rPr lang="vi-VN" smtClean="0"/>
              <a:t>27/02/2017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57559-B143-41C9-8105-AA209ADCEFE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970423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BCF1C-CCC1-41FE-B9E1-FD8B2E0086D5}" type="datetimeFigureOut">
              <a:rPr lang="vi-VN" smtClean="0"/>
              <a:t>27/02/2017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57559-B143-41C9-8105-AA209ADCEFE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58215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BCF1C-CCC1-41FE-B9E1-FD8B2E0086D5}" type="datetimeFigureOut">
              <a:rPr lang="vi-VN" smtClean="0"/>
              <a:t>27/02/2017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57559-B143-41C9-8105-AA209ADCEFE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552943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BCF1C-CCC1-41FE-B9E1-FD8B2E0086D5}" type="datetimeFigureOut">
              <a:rPr lang="vi-VN" smtClean="0"/>
              <a:t>27/02/2017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57559-B143-41C9-8105-AA209ADCEFE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024670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BCF1C-CCC1-41FE-B9E1-FD8B2E0086D5}" type="datetimeFigureOut">
              <a:rPr lang="vi-VN" smtClean="0"/>
              <a:t>27/02/2017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57559-B143-41C9-8105-AA209ADCEFE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483033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BCF1C-CCC1-41FE-B9E1-FD8B2E0086D5}" type="datetimeFigureOut">
              <a:rPr lang="vi-VN" smtClean="0"/>
              <a:t>27/02/2017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57559-B143-41C9-8105-AA209ADCEFE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149332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BCF1C-CCC1-41FE-B9E1-FD8B2E0086D5}" type="datetimeFigureOut">
              <a:rPr lang="vi-VN" smtClean="0"/>
              <a:t>27/02/2017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57559-B143-41C9-8105-AA209ADCEFE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92850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BCF1C-CCC1-41FE-B9E1-FD8B2E0086D5}" type="datetimeFigureOut">
              <a:rPr lang="vi-VN" smtClean="0"/>
              <a:t>27/02/2017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57559-B143-41C9-8105-AA209ADCEFE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547619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BCF1C-CCC1-41FE-B9E1-FD8B2E0086D5}" type="datetimeFigureOut">
              <a:rPr lang="vi-VN" smtClean="0"/>
              <a:t>27/02/2017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57559-B143-41C9-8105-AA209ADCEFE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518753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BCF1C-CCC1-41FE-B9E1-FD8B2E0086D5}" type="datetimeFigureOut">
              <a:rPr lang="vi-VN" smtClean="0"/>
              <a:t>27/02/2017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57559-B143-41C9-8105-AA209ADCEFE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55895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BCF1C-CCC1-41FE-B9E1-FD8B2E0086D5}" type="datetimeFigureOut">
              <a:rPr lang="vi-VN" smtClean="0"/>
              <a:t>27/02/2017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57559-B143-41C9-8105-AA209ADCEFE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26046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3BCF1C-CCC1-41FE-B9E1-FD8B2E0086D5}" type="datetimeFigureOut">
              <a:rPr lang="vi-VN" smtClean="0"/>
              <a:t>27/02/2017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157559-B143-41C9-8105-AA209ADCEFE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844729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95536" y="224643"/>
            <a:ext cx="76328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prstClr val="black"/>
                </a:solidFill>
              </a:rPr>
              <a:t>Đây là bảng thống kê số con của ba gia đình:</a:t>
            </a:r>
            <a:endParaRPr lang="vi-VN" sz="2800">
              <a:solidFill>
                <a:prstClr val="black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9512" y="2708920"/>
            <a:ext cx="871296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smtClean="0">
                <a:solidFill>
                  <a:prstClr val="black"/>
                </a:solidFill>
              </a:rPr>
              <a:t>Bảng này có 2 hàng:</a:t>
            </a:r>
          </a:p>
          <a:p>
            <a:pPr marL="457200" indent="-457200" algn="just">
              <a:buFontTx/>
              <a:buChar char="-"/>
            </a:pPr>
            <a:r>
              <a:rPr lang="en-US" sz="2800" smtClean="0">
                <a:solidFill>
                  <a:prstClr val="black"/>
                </a:solidFill>
              </a:rPr>
              <a:t>Hàng trên ghi tên các gia đình.</a:t>
            </a:r>
          </a:p>
          <a:p>
            <a:pPr marL="457200" indent="-457200" algn="just">
              <a:buFontTx/>
              <a:buChar char="-"/>
            </a:pPr>
            <a:r>
              <a:rPr lang="en-US" sz="2800" smtClean="0">
                <a:solidFill>
                  <a:prstClr val="black"/>
                </a:solidFill>
              </a:rPr>
              <a:t>Hàng dưới ghi số con của mỗi gia đình.</a:t>
            </a:r>
          </a:p>
          <a:p>
            <a:pPr algn="just"/>
            <a:r>
              <a:rPr lang="en-US" sz="2800" smtClean="0">
                <a:solidFill>
                  <a:prstClr val="black"/>
                </a:solidFill>
              </a:rPr>
              <a:t>Nhìn vào bảng trên ta biết:</a:t>
            </a:r>
          </a:p>
          <a:p>
            <a:pPr marL="457200" indent="-457200" algn="just">
              <a:buFontTx/>
              <a:buChar char="-"/>
            </a:pPr>
            <a:r>
              <a:rPr lang="en-US" sz="2800" smtClean="0">
                <a:solidFill>
                  <a:prstClr val="black"/>
                </a:solidFill>
              </a:rPr>
              <a:t>Ba gia đình được ghi trong bảng là: gia đình cô Mai, gia đình cô Lan, gia đình cô Hồng.</a:t>
            </a:r>
          </a:p>
          <a:p>
            <a:pPr marL="457200" indent="-457200" algn="just">
              <a:buFontTx/>
              <a:buChar char="-"/>
            </a:pPr>
            <a:r>
              <a:rPr lang="en-US" sz="2800" smtClean="0">
                <a:solidFill>
                  <a:prstClr val="black"/>
                </a:solidFill>
              </a:rPr>
              <a:t>Gia đình cô Mai có 2 con, gia đình cô Lan có 1 con, gia đình cô Hồng có 2 con.</a:t>
            </a:r>
            <a:endParaRPr lang="vi-VN" sz="2800">
              <a:solidFill>
                <a:prstClr val="black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0481688"/>
              </p:ext>
            </p:extLst>
          </p:nvPr>
        </p:nvGraphicFramePr>
        <p:xfrm>
          <a:off x="420648" y="908720"/>
          <a:ext cx="8327816" cy="15121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1954"/>
                <a:gridCol w="2081954"/>
                <a:gridCol w="2081954"/>
                <a:gridCol w="2081954"/>
              </a:tblGrid>
              <a:tr h="756084">
                <a:tc>
                  <a:txBody>
                    <a:bodyPr/>
                    <a:lstStyle/>
                    <a:p>
                      <a:pPr algn="ctr"/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Gi</a:t>
                      </a:r>
                      <a:r>
                        <a:rPr lang="en-US" sz="2800" b="0" baseline="0" smtClean="0">
                          <a:solidFill>
                            <a:schemeClr val="tx1"/>
                          </a:solidFill>
                        </a:rPr>
                        <a:t>a đình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Cô</a:t>
                      </a:r>
                      <a:r>
                        <a:rPr lang="en-US" sz="2800" b="0" baseline="0" smtClean="0">
                          <a:solidFill>
                            <a:schemeClr val="tx1"/>
                          </a:solidFill>
                        </a:rPr>
                        <a:t> Mai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Cô</a:t>
                      </a:r>
                      <a:r>
                        <a:rPr lang="en-US" sz="2800" b="0" baseline="0" smtClean="0">
                          <a:solidFill>
                            <a:schemeClr val="tx1"/>
                          </a:solidFill>
                        </a:rPr>
                        <a:t> Lan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Cô</a:t>
                      </a:r>
                      <a:r>
                        <a:rPr lang="en-US" sz="2800" b="0" baseline="0" smtClean="0">
                          <a:solidFill>
                            <a:schemeClr val="tx1"/>
                          </a:solidFill>
                        </a:rPr>
                        <a:t> Hồng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756084">
                <a:tc>
                  <a:txBody>
                    <a:bodyPr/>
                    <a:lstStyle/>
                    <a:p>
                      <a:pPr algn="ctr"/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Số</a:t>
                      </a:r>
                      <a:r>
                        <a:rPr lang="en-US" sz="2800" b="0" baseline="0" smtClean="0">
                          <a:solidFill>
                            <a:schemeClr val="tx1"/>
                          </a:solidFill>
                        </a:rPr>
                        <a:t> con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7595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323528" y="224644"/>
            <a:ext cx="504056" cy="504056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smtClean="0">
                <a:solidFill>
                  <a:prstClr val="black"/>
                </a:solidFill>
              </a:rPr>
              <a:t>1</a:t>
            </a:r>
            <a:endParaRPr lang="vi-VN" sz="2400">
              <a:solidFill>
                <a:prstClr val="black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71600" y="224643"/>
            <a:ext cx="763284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prstClr val="black"/>
                </a:solidFill>
              </a:rPr>
              <a:t>Đây là bảng thống kê số học sinh giỏi của các lớp 3 ở một trường tiểu học:</a:t>
            </a:r>
            <a:endParaRPr lang="vi-VN" sz="3200">
              <a:solidFill>
                <a:prstClr val="black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02053" y="3068960"/>
            <a:ext cx="871296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smtClean="0">
                <a:solidFill>
                  <a:prstClr val="black"/>
                </a:solidFill>
              </a:rPr>
              <a:t>Dựa vào bảng trên hãy trả lời các câu hỏi sau:</a:t>
            </a:r>
          </a:p>
          <a:p>
            <a:pPr marL="514350" indent="-514350" algn="just">
              <a:buAutoNum type="alphaLcParenR"/>
            </a:pPr>
            <a:r>
              <a:rPr lang="en-US" sz="2800" smtClean="0">
                <a:solidFill>
                  <a:prstClr val="black"/>
                </a:solidFill>
              </a:rPr>
              <a:t>Lớp 3B có bao nhiêu học sinh giỏi? Lớp 3D có bao nhiêu học sinh giỏi?</a:t>
            </a:r>
          </a:p>
          <a:p>
            <a:pPr marL="514350" indent="-514350" algn="just">
              <a:buAutoNum type="alphaLcParenR"/>
            </a:pPr>
            <a:r>
              <a:rPr lang="en-US" sz="2800" smtClean="0">
                <a:solidFill>
                  <a:prstClr val="black"/>
                </a:solidFill>
              </a:rPr>
              <a:t>Lớp 3C có nhiều hơn lớp 3A bao nhiêu học sinh giỏi?</a:t>
            </a:r>
          </a:p>
          <a:p>
            <a:pPr marL="514350" indent="-514350" algn="just">
              <a:buAutoNum type="alphaLcParenR"/>
            </a:pPr>
            <a:r>
              <a:rPr lang="en-US" sz="2800" smtClean="0">
                <a:solidFill>
                  <a:prstClr val="black"/>
                </a:solidFill>
              </a:rPr>
              <a:t>Lớp nào có nhiều học sinh giỏi nhất? Lớp nào có ít học sinh giỏi nhất?</a:t>
            </a:r>
            <a:endParaRPr lang="vi-VN" sz="2800">
              <a:solidFill>
                <a:prstClr val="black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6192565"/>
              </p:ext>
            </p:extLst>
          </p:nvPr>
        </p:nvGraphicFramePr>
        <p:xfrm>
          <a:off x="323528" y="1397000"/>
          <a:ext cx="8280923" cy="1311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64886"/>
                <a:gridCol w="1465650"/>
                <a:gridCol w="1465650"/>
                <a:gridCol w="1465650"/>
                <a:gridCol w="1319087"/>
              </a:tblGrid>
              <a:tr h="655960">
                <a:tc>
                  <a:txBody>
                    <a:bodyPr/>
                    <a:lstStyle/>
                    <a:p>
                      <a:pPr algn="ctr"/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Lớp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3A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3B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3C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3D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55960">
                <a:tc>
                  <a:txBody>
                    <a:bodyPr/>
                    <a:lstStyle/>
                    <a:p>
                      <a:pPr algn="ctr"/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Số</a:t>
                      </a:r>
                      <a:r>
                        <a:rPr lang="en-US" sz="2800" b="0" baseline="0" smtClean="0">
                          <a:solidFill>
                            <a:schemeClr val="tx1"/>
                          </a:solidFill>
                        </a:rPr>
                        <a:t> học sinh giỏi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18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13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25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15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9025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0683" y="620688"/>
            <a:ext cx="871296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smtClean="0">
                <a:solidFill>
                  <a:prstClr val="black"/>
                </a:solidFill>
              </a:rPr>
              <a:t>Trả lời:</a:t>
            </a:r>
          </a:p>
          <a:p>
            <a:pPr marL="514350" indent="-514350" algn="just">
              <a:buAutoNum type="alphaLcParenR"/>
            </a:pPr>
            <a:r>
              <a:rPr lang="en-US" sz="3200" smtClean="0">
                <a:solidFill>
                  <a:prstClr val="black"/>
                </a:solidFill>
              </a:rPr>
              <a:t>Lớp 3B có 13 học sinh giỏi.</a:t>
            </a:r>
          </a:p>
          <a:p>
            <a:pPr algn="just"/>
            <a:r>
              <a:rPr lang="en-US" sz="3200">
                <a:solidFill>
                  <a:prstClr val="black"/>
                </a:solidFill>
              </a:rPr>
              <a:t> </a:t>
            </a:r>
            <a:r>
              <a:rPr lang="en-US" sz="3200" smtClean="0">
                <a:solidFill>
                  <a:prstClr val="black"/>
                </a:solidFill>
              </a:rPr>
              <a:t>   </a:t>
            </a:r>
            <a:r>
              <a:rPr lang="en-US" sz="3200" smtClean="0">
                <a:solidFill>
                  <a:prstClr val="black"/>
                </a:solidFill>
              </a:rPr>
              <a:t> Lớp 3D có 15 học sinh giỏi.</a:t>
            </a:r>
          </a:p>
          <a:p>
            <a:pPr algn="just"/>
            <a:r>
              <a:rPr lang="en-US" sz="3200" smtClean="0">
                <a:solidFill>
                  <a:prstClr val="black"/>
                </a:solidFill>
              </a:rPr>
              <a:t>b)  Lớp 3C có nhiều hơn lớp 3A 7 học sinh giỏi.</a:t>
            </a:r>
          </a:p>
          <a:p>
            <a:pPr algn="just"/>
            <a:r>
              <a:rPr lang="en-US" sz="3200" smtClean="0">
                <a:solidFill>
                  <a:prstClr val="black"/>
                </a:solidFill>
              </a:rPr>
              <a:t>c)  Lớp 3C có nhiều học sinh giỏi nhất.</a:t>
            </a:r>
          </a:p>
          <a:p>
            <a:pPr algn="just"/>
            <a:r>
              <a:rPr lang="en-US" sz="3200">
                <a:solidFill>
                  <a:prstClr val="black"/>
                </a:solidFill>
              </a:rPr>
              <a:t> </a:t>
            </a:r>
            <a:r>
              <a:rPr lang="en-US" sz="3200" smtClean="0">
                <a:solidFill>
                  <a:prstClr val="black"/>
                </a:solidFill>
              </a:rPr>
              <a:t>    </a:t>
            </a:r>
            <a:r>
              <a:rPr lang="en-US" sz="3200" smtClean="0">
                <a:solidFill>
                  <a:prstClr val="black"/>
                </a:solidFill>
              </a:rPr>
              <a:t>Lớp 3Bcó ít học sinh giỏi nhất?</a:t>
            </a:r>
            <a:endParaRPr lang="vi-VN" sz="3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09188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323528" y="224644"/>
            <a:ext cx="504056" cy="504056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>
                <a:solidFill>
                  <a:prstClr val="black"/>
                </a:solidFill>
              </a:rPr>
              <a:t>2</a:t>
            </a:r>
            <a:endParaRPr lang="vi-VN" sz="2400">
              <a:solidFill>
                <a:prstClr val="black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71600" y="224643"/>
            <a:ext cx="763284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prstClr val="black"/>
                </a:solidFill>
              </a:rPr>
              <a:t>Đây là bảng thống kê số cây đã trồng được của các lớp khối 3:</a:t>
            </a:r>
            <a:endParaRPr lang="vi-VN" sz="3200">
              <a:solidFill>
                <a:prstClr val="black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3675973"/>
              </p:ext>
            </p:extLst>
          </p:nvPr>
        </p:nvGraphicFramePr>
        <p:xfrm>
          <a:off x="323528" y="1556792"/>
          <a:ext cx="8280923" cy="1311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64886"/>
                <a:gridCol w="1465650"/>
                <a:gridCol w="1465650"/>
                <a:gridCol w="1465650"/>
                <a:gridCol w="1319087"/>
              </a:tblGrid>
              <a:tr h="655960">
                <a:tc>
                  <a:txBody>
                    <a:bodyPr/>
                    <a:lstStyle/>
                    <a:p>
                      <a:pPr algn="ctr"/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Lớp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3A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3B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3C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3D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55960">
                <a:tc>
                  <a:txBody>
                    <a:bodyPr/>
                    <a:lstStyle/>
                    <a:p>
                      <a:pPr algn="ctr"/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Số</a:t>
                      </a:r>
                      <a:r>
                        <a:rPr lang="en-US" sz="2800" b="0" baseline="0" smtClean="0">
                          <a:solidFill>
                            <a:schemeClr val="tx1"/>
                          </a:solidFill>
                        </a:rPr>
                        <a:t> cây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40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25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45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28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02053" y="3212976"/>
            <a:ext cx="871296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smtClean="0">
                <a:solidFill>
                  <a:prstClr val="black"/>
                </a:solidFill>
              </a:rPr>
              <a:t>Nhìn vào bảng trên hãy trả lời các câu hỏi sau:</a:t>
            </a:r>
          </a:p>
          <a:p>
            <a:pPr marL="514350" indent="-514350" algn="just">
              <a:buAutoNum type="alphaLcParenR"/>
            </a:pPr>
            <a:r>
              <a:rPr lang="en-US" sz="2800" smtClean="0">
                <a:solidFill>
                  <a:prstClr val="black"/>
                </a:solidFill>
              </a:rPr>
              <a:t>Lớp nào trồng được nhiều cây nhất? Lớp nào trồng được ít cây nhất?</a:t>
            </a:r>
          </a:p>
          <a:p>
            <a:pPr marL="514350" indent="-514350" algn="just">
              <a:buAutoNum type="alphaLcParenR"/>
            </a:pPr>
            <a:r>
              <a:rPr lang="en-US" sz="2800" smtClean="0">
                <a:solidFill>
                  <a:prstClr val="black"/>
                </a:solidFill>
              </a:rPr>
              <a:t>Hai lớp 3A và 3C trồng được tất cả bao nhiêu cây?</a:t>
            </a:r>
          </a:p>
          <a:p>
            <a:pPr marL="514350" indent="-514350" algn="just">
              <a:buAutoNum type="alphaLcParenR"/>
            </a:pPr>
            <a:r>
              <a:rPr lang="en-US" sz="2800" smtClean="0">
                <a:solidFill>
                  <a:prstClr val="black"/>
                </a:solidFill>
              </a:rPr>
              <a:t>Lớp 3D trồng được ít hơn lớp 3A bao nhiêu cây và nhiều hơn lớp 3B bao nhiêu cây?</a:t>
            </a:r>
            <a:endParaRPr lang="vi-VN" sz="2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4001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2053" y="592141"/>
            <a:ext cx="871296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smtClean="0">
                <a:solidFill>
                  <a:prstClr val="black"/>
                </a:solidFill>
              </a:rPr>
              <a:t>Trả lời:</a:t>
            </a:r>
          </a:p>
          <a:p>
            <a:pPr marL="514350" indent="-514350" algn="just">
              <a:buAutoNum type="alphaLcParenR"/>
            </a:pPr>
            <a:r>
              <a:rPr lang="en-US" sz="3200" smtClean="0">
                <a:solidFill>
                  <a:prstClr val="black"/>
                </a:solidFill>
              </a:rPr>
              <a:t>Lớp 3C trồng được nhiều cây nhất.</a:t>
            </a:r>
          </a:p>
          <a:p>
            <a:pPr algn="just"/>
            <a:r>
              <a:rPr lang="en-US" sz="3200" smtClean="0">
                <a:solidFill>
                  <a:prstClr val="black"/>
                </a:solidFill>
              </a:rPr>
              <a:t>     Lớp 3B trồng được ít cây nhất.</a:t>
            </a:r>
          </a:p>
          <a:p>
            <a:pPr algn="just"/>
            <a:r>
              <a:rPr lang="en-US" sz="3200" smtClean="0">
                <a:solidFill>
                  <a:prstClr val="black"/>
                </a:solidFill>
              </a:rPr>
              <a:t>b)  Hai lớp 3A và 3C trồng được tất cả 85 cây.</a:t>
            </a:r>
          </a:p>
          <a:p>
            <a:pPr marL="514350" indent="-514350" algn="just">
              <a:buAutoNum type="alphaLcParenR"/>
            </a:pPr>
            <a:r>
              <a:rPr lang="en-US" sz="3200" smtClean="0">
                <a:solidFill>
                  <a:prstClr val="black"/>
                </a:solidFill>
              </a:rPr>
              <a:t>Lớp 3D trồng được ít hơn lớp 3A 12 cây và nhiều hơn lớp 3B 15 cây?</a:t>
            </a:r>
            <a:endParaRPr lang="vi-VN" sz="3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24201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323528" y="224644"/>
            <a:ext cx="504056" cy="504056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>
                <a:solidFill>
                  <a:prstClr val="black"/>
                </a:solidFill>
              </a:rPr>
              <a:t>3</a:t>
            </a:r>
            <a:endParaRPr lang="vi-VN" sz="2400">
              <a:solidFill>
                <a:prstClr val="black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71600" y="224643"/>
            <a:ext cx="799288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prstClr val="black"/>
                </a:solidFill>
              </a:rPr>
              <a:t>Dưới đây là bảng thống kê số mét vải của một cửa hàng đã bán được trong ba tháng đầu năm:</a:t>
            </a:r>
            <a:endParaRPr lang="vi-VN" sz="3200">
              <a:solidFill>
                <a:prstClr val="black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7502349"/>
              </p:ext>
            </p:extLst>
          </p:nvPr>
        </p:nvGraphicFramePr>
        <p:xfrm>
          <a:off x="287524" y="1337835"/>
          <a:ext cx="8640960" cy="26315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0"/>
                <a:gridCol w="2160240"/>
                <a:gridCol w="2160240"/>
                <a:gridCol w="2160240"/>
              </a:tblGrid>
              <a:tr h="600067">
                <a:tc>
                  <a:txBody>
                    <a:bodyPr/>
                    <a:lstStyle/>
                    <a:p>
                      <a:pPr algn="r"/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      Tháng</a:t>
                      </a:r>
                    </a:p>
                    <a:p>
                      <a:pPr algn="l"/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Vải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783312">
                <a:tc>
                  <a:txBody>
                    <a:bodyPr/>
                    <a:lstStyle/>
                    <a:p>
                      <a:pPr algn="ctr"/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Trắng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1240m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1040m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1475m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903325">
                <a:tc>
                  <a:txBody>
                    <a:bodyPr/>
                    <a:lstStyle/>
                    <a:p>
                      <a:pPr algn="ctr"/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Hoa 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1875m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1140m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1575m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54111" y="4180344"/>
            <a:ext cx="871296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smtClean="0">
                <a:solidFill>
                  <a:prstClr val="black"/>
                </a:solidFill>
              </a:rPr>
              <a:t>Nhìn vào bảng trên hãy trả lời các câu hỏi sau:</a:t>
            </a:r>
          </a:p>
          <a:p>
            <a:pPr marL="514350" indent="-514350" algn="just">
              <a:buAutoNum type="alphaLcParenR"/>
            </a:pPr>
            <a:r>
              <a:rPr lang="en-US" sz="2800" smtClean="0">
                <a:solidFill>
                  <a:prstClr val="black"/>
                </a:solidFill>
              </a:rPr>
              <a:t>Tháng 2 cửa hàng bán được bao nhiêu mét vải mỗi loại?</a:t>
            </a:r>
          </a:p>
          <a:p>
            <a:pPr marL="514350" indent="-514350" algn="just">
              <a:buAutoNum type="alphaLcParenR"/>
            </a:pPr>
            <a:r>
              <a:rPr lang="en-US" sz="2800" smtClean="0">
                <a:solidFill>
                  <a:prstClr val="black"/>
                </a:solidFill>
              </a:rPr>
              <a:t>Trong tháng 3, vải hoa bán được nhiều hơn vải trắng bao nhiêu mét?</a:t>
            </a:r>
          </a:p>
          <a:p>
            <a:pPr marL="514350" indent="-514350" algn="just">
              <a:buAutoNum type="alphaLcParenR"/>
            </a:pPr>
            <a:r>
              <a:rPr lang="en-US" sz="2800" smtClean="0">
                <a:solidFill>
                  <a:prstClr val="black"/>
                </a:solidFill>
              </a:rPr>
              <a:t>Mỗi tháng cửa hàng đã bán được bao nhiêu mét vải hoa?</a:t>
            </a:r>
          </a:p>
        </p:txBody>
      </p:sp>
    </p:spTree>
    <p:extLst>
      <p:ext uri="{BB962C8B-B14F-4D97-AF65-F5344CB8AC3E}">
        <p14:creationId xmlns:p14="http://schemas.microsoft.com/office/powerpoint/2010/main" val="21054083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4111" y="404664"/>
            <a:ext cx="871296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smtClean="0">
                <a:solidFill>
                  <a:prstClr val="black"/>
                </a:solidFill>
              </a:rPr>
              <a:t>Trả lời:</a:t>
            </a:r>
          </a:p>
          <a:p>
            <a:pPr marL="514350" indent="-514350" algn="just">
              <a:buAutoNum type="alphaLcParenR"/>
            </a:pPr>
            <a:r>
              <a:rPr lang="en-US" sz="2800" smtClean="0">
                <a:solidFill>
                  <a:prstClr val="black"/>
                </a:solidFill>
              </a:rPr>
              <a:t>Tháng 2 cửa hàng bán được:</a:t>
            </a:r>
          </a:p>
          <a:p>
            <a:pPr marL="457200" indent="-457200" algn="just">
              <a:buFontTx/>
              <a:buChar char="-"/>
            </a:pPr>
            <a:r>
              <a:rPr lang="en-US" sz="2800" smtClean="0">
                <a:solidFill>
                  <a:prstClr val="black"/>
                </a:solidFill>
              </a:rPr>
              <a:t>Vải trắng: 1040m</a:t>
            </a:r>
          </a:p>
          <a:p>
            <a:pPr marL="457200" indent="-457200" algn="just">
              <a:buFontTx/>
              <a:buChar char="-"/>
            </a:pPr>
            <a:r>
              <a:rPr lang="en-US" sz="2800" smtClean="0">
                <a:solidFill>
                  <a:prstClr val="black"/>
                </a:solidFill>
              </a:rPr>
              <a:t>Vải hoa: 1140m</a:t>
            </a:r>
          </a:p>
          <a:p>
            <a:pPr marL="514350" indent="-514350" algn="just">
              <a:buAutoNum type="alphaLcParenR"/>
            </a:pPr>
            <a:r>
              <a:rPr lang="en-US" sz="2800" smtClean="0">
                <a:solidFill>
                  <a:prstClr val="black"/>
                </a:solidFill>
              </a:rPr>
              <a:t>Trong tháng 3, vải hoa bán được nhiều hơn vải trắng 100m.</a:t>
            </a:r>
          </a:p>
          <a:p>
            <a:pPr marL="514350" indent="-514350" algn="just">
              <a:buAutoNum type="alphaLcParenR"/>
            </a:pPr>
            <a:r>
              <a:rPr lang="en-US" sz="2800" smtClean="0">
                <a:solidFill>
                  <a:prstClr val="black"/>
                </a:solidFill>
              </a:rPr>
              <a:t>Mỗi tháng cửa hàng đã bán được số mét vải hoa là:</a:t>
            </a:r>
          </a:p>
          <a:p>
            <a:pPr marL="457200" indent="-457200" algn="just">
              <a:buFontTx/>
              <a:buChar char="-"/>
            </a:pPr>
            <a:r>
              <a:rPr lang="en-US" sz="2800" smtClean="0">
                <a:solidFill>
                  <a:prstClr val="black"/>
                </a:solidFill>
              </a:rPr>
              <a:t>Tháng 1: 1875m</a:t>
            </a:r>
          </a:p>
          <a:p>
            <a:pPr marL="457200" indent="-457200" algn="just">
              <a:buFontTx/>
              <a:buChar char="-"/>
            </a:pPr>
            <a:r>
              <a:rPr lang="en-US" sz="2800" smtClean="0">
                <a:solidFill>
                  <a:prstClr val="black"/>
                </a:solidFill>
              </a:rPr>
              <a:t>Tháng 2: 1140m</a:t>
            </a:r>
          </a:p>
          <a:p>
            <a:pPr marL="457200" indent="-457200" algn="just">
              <a:buFontTx/>
              <a:buChar char="-"/>
            </a:pPr>
            <a:r>
              <a:rPr lang="en-US" sz="2800" smtClean="0">
                <a:solidFill>
                  <a:prstClr val="black"/>
                </a:solidFill>
              </a:rPr>
              <a:t>Tháng 3: 1575m</a:t>
            </a:r>
          </a:p>
        </p:txBody>
      </p:sp>
    </p:spTree>
    <p:extLst>
      <p:ext uri="{BB962C8B-B14F-4D97-AF65-F5344CB8AC3E}">
        <p14:creationId xmlns:p14="http://schemas.microsoft.com/office/powerpoint/2010/main" val="73332738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57&quot;/&gt;&lt;/object&gt;&lt;object type=&quot;3&quot; unique_id=&quot;10005&quot;&gt;&lt;property id=&quot;20148&quot; value=&quot;5&quot;/&gt;&lt;property id=&quot;20300&quot; value=&quot;Slide 2&quot;/&gt;&lt;property id=&quot;20307&quot; value=&quot;258&quot;/&gt;&lt;/object&gt;&lt;object type=&quot;3&quot; unique_id=&quot;10006&quot;&gt;&lt;property id=&quot;20148&quot; value=&quot;5&quot;/&gt;&lt;property id=&quot;20300&quot; value=&quot;Slide 4&quot;/&gt;&lt;property id=&quot;20307&quot; value=&quot;259&quot;/&gt;&lt;/object&gt;&lt;object type=&quot;3&quot; unique_id=&quot;10007&quot;&gt;&lt;property id=&quot;20148&quot; value=&quot;5&quot;/&gt;&lt;property id=&quot;20300&quot; value=&quot;Slide 6&quot;/&gt;&lt;property id=&quot;20307&quot; value=&quot;260&quot;/&gt;&lt;/object&gt;&lt;object type=&quot;3&quot; unique_id=&quot;10008&quot;&gt;&lt;property id=&quot;20148&quot; value=&quot;5&quot;/&gt;&lt;property id=&quot;20300&quot; value=&quot;Slide 7&quot;/&gt;&lt;property id=&quot;20307&quot; value=&quot;261&quot;/&gt;&lt;/object&gt;&lt;object type=&quot;3&quot; unique_id=&quot;10404&quot;&gt;&lt;property id=&quot;20148&quot; value=&quot;5&quot;/&gt;&lt;property id=&quot;20300&quot; value=&quot;Slide 3&quot;/&gt;&lt;property id=&quot;20307&quot; value=&quot;262&quot;/&gt;&lt;/object&gt;&lt;object type=&quot;3&quot; unique_id=&quot;10405&quot;&gt;&lt;property id=&quot;20148&quot; value=&quot;5&quot;/&gt;&lt;property id=&quot;20300&quot; value=&quot;Slide 5&quot;/&gt;&lt;property id=&quot;20307&quot; value=&quot;263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541</Words>
  <Application>Microsoft Office PowerPoint</Application>
  <PresentationFormat>On-screen Show (4:3)</PresentationFormat>
  <Paragraphs>86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BichPhuong</dc:creator>
  <cp:lastModifiedBy>BichPhuong</cp:lastModifiedBy>
  <cp:revision>3</cp:revision>
  <dcterms:created xsi:type="dcterms:W3CDTF">2017-02-27T05:02:27Z</dcterms:created>
  <dcterms:modified xsi:type="dcterms:W3CDTF">2017-02-27T05:23:15Z</dcterms:modified>
</cp:coreProperties>
</file>