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08" r:id="rId5"/>
    <p:sldMasterId id="2147483724" r:id="rId6"/>
    <p:sldMasterId id="2147483740" r:id="rId7"/>
    <p:sldMasterId id="2147483752" r:id="rId8"/>
    <p:sldMasterId id="2147483764" r:id="rId9"/>
    <p:sldMasterId id="2147483776" r:id="rId10"/>
    <p:sldMasterId id="2147483788" r:id="rId11"/>
    <p:sldMasterId id="2147483804" r:id="rId12"/>
  </p:sldMasterIdLst>
  <p:notesMasterIdLst>
    <p:notesMasterId r:id="rId32"/>
  </p:notesMasterIdLst>
  <p:sldIdLst>
    <p:sldId id="259" r:id="rId13"/>
    <p:sldId id="256" r:id="rId14"/>
    <p:sldId id="260" r:id="rId15"/>
    <p:sldId id="261" r:id="rId16"/>
    <p:sldId id="264" r:id="rId17"/>
    <p:sldId id="262" r:id="rId18"/>
    <p:sldId id="263" r:id="rId19"/>
    <p:sldId id="265" r:id="rId20"/>
    <p:sldId id="266" r:id="rId21"/>
    <p:sldId id="267" r:id="rId22"/>
    <p:sldId id="268" r:id="rId23"/>
    <p:sldId id="269" r:id="rId24"/>
    <p:sldId id="270" r:id="rId25"/>
    <p:sldId id="273" r:id="rId26"/>
    <p:sldId id="274" r:id="rId27"/>
    <p:sldId id="275" r:id="rId28"/>
    <p:sldId id="276" r:id="rId29"/>
    <p:sldId id="272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7E0C6-F876-44CE-84FD-159B7DD7DBF5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83A49-AFD1-41E4-A2E1-C53435EA7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55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04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4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FD3AD-076E-49B0-8585-5DBCA3F19B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67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09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5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75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93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8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2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96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9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869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15170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9788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938649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395498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550853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73317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80058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151046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693875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09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4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7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0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9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653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642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5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221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162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98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5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672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0716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77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043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67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4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50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5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869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061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270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60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7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886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72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653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5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0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1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396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4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62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6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58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0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76065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857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B9386-7F85-4460-AF61-65A2F2F4818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108F0-DF6F-4249-B104-1A92F3DD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5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3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3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8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8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4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2020/8/22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5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8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5" y="3810"/>
            <a:ext cx="12208510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6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62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96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.xml"/><Relationship Id="rId7" Type="http://schemas.openxmlformats.org/officeDocument/2006/relationships/image" Target="../media/image54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41" y="3332989"/>
            <a:ext cx="8328519" cy="370877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493828" y="-52446"/>
            <a:ext cx="5308979" cy="3041305"/>
            <a:chOff x="2620370" y="-39334"/>
            <a:chExt cx="3981734" cy="1978741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000000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20370" y="1229164"/>
              <a:ext cx="3981734" cy="71024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AU" altLang="zh-CN" sz="4800" kern="0" dirty="0" err="1" smtClean="0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Khởi</a:t>
              </a:r>
              <a:r>
                <a:rPr lang="en-AU" altLang="zh-CN" sz="4800" kern="0" dirty="0" smtClean="0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4800" kern="0" dirty="0" err="1" smtClean="0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động</a:t>
              </a:r>
              <a:endParaRPr lang="zh-CN" altLang="en-US" sz="4800" kern="0" dirty="0">
                <a:solidFill>
                  <a:srgbClr val="FFFFFF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8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5" y="1626161"/>
            <a:ext cx="31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32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khôn</a:t>
            </a:r>
            <a:r>
              <a:rPr lang="en-AU" sz="32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của</a:t>
            </a:r>
            <a:r>
              <a:rPr lang="en-AU" sz="32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569" y="2866031"/>
            <a:ext cx="65918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nghe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thấy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thế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thì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ớn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quá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giục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: “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Bạn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nghĩ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kế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gì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đi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!”.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chả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nghĩ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ra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kế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gì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Nó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nhờ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nghĩ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giúp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lang="en-AU" sz="2800" b="1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thầm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thì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: “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Bạn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cứ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yên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làm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thế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,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làm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thế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…”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309" b="78125" l="0" r="98958"/>
                    </a14:imgEffect>
                  </a14:imgLayer>
                </a14:imgProps>
              </a:ext>
            </a:extLst>
          </a:blip>
          <a:srcRect t="41783" b="20138"/>
          <a:stretch/>
        </p:blipFill>
        <p:spPr bwMode="auto">
          <a:xfrm>
            <a:off x="7535555" y="2019867"/>
            <a:ext cx="4269759" cy="3562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58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5" y="1626161"/>
            <a:ext cx="31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Mắc</a:t>
            </a:r>
            <a:r>
              <a:rPr lang="en-AU" sz="32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lừa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569" y="2866031"/>
            <a:ext cx="65918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Bác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nông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dân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tóm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được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nằm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trong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đám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cỏ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giả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vờ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ủ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rũ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Bác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ta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bỏ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cỏ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để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vồ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vù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lên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đống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rơm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vươn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cổ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kêu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: Ò ó o o….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Bác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bỏ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để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vồ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Chỉ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chờ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thế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co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giò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biến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mất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948" y="1918548"/>
            <a:ext cx="4598138" cy="38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5" y="1626161"/>
            <a:ext cx="31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Cảm</a:t>
            </a:r>
            <a:r>
              <a:rPr lang="en-AU" sz="32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phục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620" y="2240309"/>
            <a:ext cx="659186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về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đến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vừa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sợ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vừa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thẹn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vừa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cảm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phục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đến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tìm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Nó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ân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hận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800" b="1" baseline="0" dirty="0">
                <a:solidFill>
                  <a:srgbClr val="000000"/>
                </a:solidFill>
                <a:latin typeface="UTM Avo"/>
              </a:rPr>
              <a:t>	</a:t>
            </a:r>
            <a:r>
              <a:rPr lang="en-AU" sz="2800" b="1" baseline="0" dirty="0" smtClean="0">
                <a:solidFill>
                  <a:srgbClr val="000000"/>
                </a:solidFill>
                <a:latin typeface="UTM Avo"/>
              </a:rPr>
              <a:t>-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Gà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à,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tí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ti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khôn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của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bạn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còn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hơn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cả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trăm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khôn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của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tớ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.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Cảm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ơn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bạn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nhé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từ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hôm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đó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tin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quý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hơn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aseline="0" dirty="0" err="1" smtClean="0">
                <a:solidFill>
                  <a:srgbClr val="000000"/>
                </a:solidFill>
                <a:latin typeface="UTM Avo"/>
              </a:rPr>
              <a:t>Phỏng</a:t>
            </a:r>
            <a:r>
              <a:rPr lang="en-AU" sz="2000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UTM Avo"/>
              </a:rPr>
              <a:t>theo</a:t>
            </a:r>
            <a:r>
              <a:rPr lang="en-AU" sz="2000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UTM Avo"/>
              </a:rPr>
              <a:t>Truyện</a:t>
            </a:r>
            <a:r>
              <a:rPr lang="en-AU" sz="2000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UTM Avo"/>
              </a:rPr>
              <a:t>đọc</a:t>
            </a:r>
            <a:r>
              <a:rPr lang="en-AU" sz="2000" dirty="0" smtClean="0">
                <a:solidFill>
                  <a:srgbClr val="000000"/>
                </a:solidFill>
                <a:latin typeface="UTM Avo"/>
              </a:rPr>
              <a:t> 1, 1994 (</a:t>
            </a:r>
            <a:r>
              <a:rPr lang="en-AU" sz="2000" dirty="0" err="1" smtClean="0">
                <a:solidFill>
                  <a:srgbClr val="000000"/>
                </a:solidFill>
                <a:latin typeface="UTM Avo"/>
              </a:rPr>
              <a:t>Hoàng</a:t>
            </a:r>
            <a:r>
              <a:rPr lang="en-AU" sz="2000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UTM Avo"/>
              </a:rPr>
              <a:t>Sơn</a:t>
            </a:r>
            <a:r>
              <a:rPr lang="en-AU" sz="2000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UTM Avo"/>
              </a:rPr>
              <a:t>kể</a:t>
            </a:r>
            <a:r>
              <a:rPr lang="en-AU" sz="2000" dirty="0" smtClean="0">
                <a:solidFill>
                  <a:srgbClr val="000000"/>
                </a:solidFill>
                <a:latin typeface="UTM Avo"/>
              </a:rPr>
              <a:t>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68" b="71143" l="10851" r="96528"/>
                    </a14:imgEffect>
                  </a14:imgLayer>
                </a14:imgProps>
              </a:ext>
            </a:extLst>
          </a:blip>
          <a:srcRect l="11316" t="33102" r="2469" b="29976"/>
          <a:stretch/>
        </p:blipFill>
        <p:spPr bwMode="auto">
          <a:xfrm>
            <a:off x="7226489" y="1639808"/>
            <a:ext cx="4574915" cy="4053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51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140584" y="292449"/>
            <a:ext cx="4520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II. </a:t>
            </a:r>
            <a:r>
              <a:rPr lang="en-AU" altLang="zh-CN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Đọc</a:t>
            </a:r>
            <a:r>
              <a:rPr lang="en-AU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AU" altLang="zh-CN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hiểu</a:t>
            </a:r>
            <a:r>
              <a:rPr lang="en-AU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</a:t>
            </a:r>
            <a:r>
              <a:rPr lang="en-AU" altLang="zh-CN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146" y="1368664"/>
            <a:ext cx="1797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0000"/>
                </a:solidFill>
                <a:latin typeface="UTM Avo"/>
              </a:rPr>
              <a:t>A</a:t>
            </a:r>
            <a:r>
              <a:rPr lang="en-AU" sz="4000" b="1" dirty="0" smtClean="0">
                <a:solidFill>
                  <a:srgbClr val="FF0000"/>
                </a:solidFill>
                <a:latin typeface="UTM Avo"/>
              </a:rPr>
              <a:t>. </a:t>
            </a:r>
            <a:r>
              <a:rPr lang="en-AU" sz="4000" b="1" dirty="0" err="1" smtClean="0">
                <a:solidFill>
                  <a:srgbClr val="FF0000"/>
                </a:solidFill>
                <a:latin typeface="UTM Avo"/>
              </a:rPr>
              <a:t>Đọc</a:t>
            </a:r>
            <a:endParaRPr lang="en-US" sz="4000" b="1" dirty="0">
              <a:solidFill>
                <a:srgbClr val="FF0000"/>
              </a:solidFill>
              <a:latin typeface="UTM Av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72661" y="912578"/>
            <a:ext cx="3506105" cy="1124789"/>
            <a:chOff x="2125001" y="1176113"/>
            <a:chExt cx="3506105" cy="1124789"/>
          </a:xfrm>
        </p:grpSpPr>
        <p:sp>
          <p:nvSpPr>
            <p:cNvPr id="4" name="Right Arrow 3"/>
            <p:cNvSpPr/>
            <p:nvPr/>
          </p:nvSpPr>
          <p:spPr>
            <a:xfrm>
              <a:off x="2125001" y="1176113"/>
              <a:ext cx="3506105" cy="11247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81615" y="1480228"/>
              <a:ext cx="327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dirty="0" err="1" smtClean="0">
                  <a:latin typeface="UTM Avo"/>
                </a:rPr>
                <a:t>Nối</a:t>
              </a:r>
              <a:r>
                <a:rPr lang="en-AU" sz="2800" dirty="0" smtClean="0">
                  <a:latin typeface="UTM Avo"/>
                </a:rPr>
                <a:t> </a:t>
              </a:r>
              <a:r>
                <a:rPr lang="en-AU" sz="2800" dirty="0" err="1" smtClean="0">
                  <a:latin typeface="UTM Avo"/>
                </a:rPr>
                <a:t>từ</a:t>
              </a:r>
              <a:r>
                <a:rPr lang="en-AU" sz="2800" dirty="0" smtClean="0">
                  <a:latin typeface="UTM Avo"/>
                </a:rPr>
                <a:t> </a:t>
              </a:r>
              <a:r>
                <a:rPr lang="en-AU" sz="2800" dirty="0" err="1" smtClean="0">
                  <a:latin typeface="UTM Avo"/>
                </a:rPr>
                <a:t>ngữ</a:t>
              </a:r>
              <a:r>
                <a:rPr lang="en-AU" sz="2800" dirty="0" smtClean="0">
                  <a:latin typeface="UTM Avo"/>
                </a:rPr>
                <a:t> </a:t>
              </a:r>
              <a:r>
                <a:rPr lang="en-AU" sz="2800" dirty="0" err="1" smtClean="0">
                  <a:latin typeface="UTM Avo"/>
                </a:rPr>
                <a:t>với</a:t>
              </a:r>
              <a:r>
                <a:rPr lang="en-AU" sz="2800" dirty="0" smtClean="0">
                  <a:latin typeface="UTM Avo"/>
                </a:rPr>
                <a:t> </a:t>
              </a:r>
              <a:r>
                <a:rPr lang="en-AU" sz="2800" dirty="0" err="1" smtClean="0">
                  <a:latin typeface="UTM Avo"/>
                </a:rPr>
                <a:t>hình</a:t>
              </a:r>
              <a:endParaRPr lang="en-US" sz="2800" dirty="0">
                <a:latin typeface="UTM Avo"/>
              </a:endParaRPr>
            </a:p>
          </p:txBody>
        </p:sp>
      </p:grpSp>
      <p:sp>
        <p:nvSpPr>
          <p:cNvPr id="19" name="任意多边形 18"/>
          <p:cNvSpPr/>
          <p:nvPr/>
        </p:nvSpPr>
        <p:spPr>
          <a:xfrm>
            <a:off x="3828397" y="2161102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3654852" y="3014177"/>
            <a:ext cx="4167373" cy="34785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3688965" y="3855969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3638839" y="4664699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2" name="Group 4"/>
          <p:cNvGrpSpPr>
            <a:grpSpLocks noChangeAspect="1"/>
          </p:cNvGrpSpPr>
          <p:nvPr/>
        </p:nvGrpSpPr>
        <p:grpSpPr bwMode="auto">
          <a:xfrm flipV="1">
            <a:off x="3596941" y="2480577"/>
            <a:ext cx="565069" cy="550974"/>
            <a:chOff x="1308" y="1009"/>
            <a:chExt cx="1001" cy="1033"/>
          </a:xfrm>
        </p:grpSpPr>
        <p:sp>
          <p:nvSpPr>
            <p:cNvPr id="3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 flipV="1">
            <a:off x="3619766" y="3394396"/>
            <a:ext cx="612200" cy="454596"/>
            <a:chOff x="1308" y="1009"/>
            <a:chExt cx="1001" cy="1033"/>
          </a:xfrm>
        </p:grpSpPr>
        <p:sp>
          <p:nvSpPr>
            <p:cNvPr id="4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3766547" y="1635517"/>
            <a:ext cx="590361" cy="522883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2" name="Group 4"/>
          <p:cNvGrpSpPr>
            <a:grpSpLocks noChangeAspect="1"/>
          </p:cNvGrpSpPr>
          <p:nvPr/>
        </p:nvGrpSpPr>
        <p:grpSpPr bwMode="auto">
          <a:xfrm flipV="1">
            <a:off x="3577415" y="4215807"/>
            <a:ext cx="708542" cy="530497"/>
            <a:chOff x="1308" y="1009"/>
            <a:chExt cx="1001" cy="1033"/>
          </a:xfrm>
        </p:grpSpPr>
        <p:sp>
          <p:nvSpPr>
            <p:cNvPr id="6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0" name="任意多边形 27"/>
          <p:cNvSpPr/>
          <p:nvPr/>
        </p:nvSpPr>
        <p:spPr>
          <a:xfrm>
            <a:off x="3740981" y="5513060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2" name="Group 4"/>
          <p:cNvGrpSpPr>
            <a:grpSpLocks noChangeAspect="1"/>
          </p:cNvGrpSpPr>
          <p:nvPr/>
        </p:nvGrpSpPr>
        <p:grpSpPr bwMode="auto">
          <a:xfrm flipV="1">
            <a:off x="3679557" y="5064168"/>
            <a:ext cx="708542" cy="530497"/>
            <a:chOff x="1308" y="1009"/>
            <a:chExt cx="1001" cy="1033"/>
          </a:xfrm>
        </p:grpSpPr>
        <p:sp>
          <p:nvSpPr>
            <p:cNvPr id="8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92" name="任意多边形 27"/>
          <p:cNvSpPr/>
          <p:nvPr/>
        </p:nvSpPr>
        <p:spPr>
          <a:xfrm>
            <a:off x="3711993" y="6339216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94" name="Group 4"/>
          <p:cNvGrpSpPr>
            <a:grpSpLocks noChangeAspect="1"/>
          </p:cNvGrpSpPr>
          <p:nvPr/>
        </p:nvGrpSpPr>
        <p:grpSpPr bwMode="auto">
          <a:xfrm flipV="1">
            <a:off x="3650569" y="5890324"/>
            <a:ext cx="708542" cy="530497"/>
            <a:chOff x="1308" y="1009"/>
            <a:chExt cx="1001" cy="1033"/>
          </a:xfrm>
        </p:grpSpPr>
        <p:sp>
          <p:nvSpPr>
            <p:cNvPr id="95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59111" y="1970445"/>
            <a:ext cx="183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b</a:t>
            </a:r>
            <a:r>
              <a:rPr lang="en-AU" sz="2800" dirty="0" err="1" smtClean="0">
                <a:latin typeface="UTM Avo"/>
              </a:rPr>
              <a:t>ông</a:t>
            </a:r>
            <a:r>
              <a:rPr lang="en-AU" sz="2800" dirty="0" smtClean="0">
                <a:latin typeface="UTM Avo"/>
              </a:rPr>
              <a:t> </a:t>
            </a:r>
            <a:r>
              <a:rPr lang="en-AU" sz="2800" dirty="0" err="1" smtClean="0">
                <a:latin typeface="UTM Avo"/>
              </a:rPr>
              <a:t>sen</a:t>
            </a:r>
            <a:endParaRPr lang="en-US" sz="2800" dirty="0">
              <a:latin typeface="UTM Avo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254205" y="2796729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q</a:t>
            </a:r>
            <a:r>
              <a:rPr lang="en-AU" sz="2800" dirty="0" err="1" smtClean="0">
                <a:latin typeface="UTM Avo"/>
              </a:rPr>
              <a:t>uả</a:t>
            </a:r>
            <a:r>
              <a:rPr lang="en-AU" sz="2800" dirty="0" smtClean="0">
                <a:latin typeface="UTM Avo"/>
              </a:rPr>
              <a:t> </a:t>
            </a:r>
            <a:r>
              <a:rPr lang="en-AU" sz="2800" dirty="0" err="1" smtClean="0">
                <a:latin typeface="UTM Avo"/>
              </a:rPr>
              <a:t>mướp</a:t>
            </a:r>
            <a:endParaRPr lang="en-US" sz="2800" dirty="0">
              <a:latin typeface="UTM Avo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497395" y="3579481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b</a:t>
            </a:r>
            <a:r>
              <a:rPr lang="en-AU" sz="2800" dirty="0" err="1" smtClean="0">
                <a:latin typeface="UTM Avo"/>
              </a:rPr>
              <a:t>ếp</a:t>
            </a:r>
            <a:r>
              <a:rPr lang="en-AU" sz="2800" dirty="0" smtClean="0">
                <a:latin typeface="UTM Avo"/>
              </a:rPr>
              <a:t> </a:t>
            </a:r>
            <a:r>
              <a:rPr lang="en-AU" sz="2800" dirty="0" err="1" smtClean="0">
                <a:latin typeface="UTM Avo"/>
              </a:rPr>
              <a:t>lửa</a:t>
            </a:r>
            <a:endParaRPr lang="en-US" sz="2800" dirty="0">
              <a:latin typeface="UTM Avo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496891" y="4430724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t</a:t>
            </a:r>
            <a:r>
              <a:rPr lang="en-AU" sz="2800" dirty="0" err="1" smtClean="0">
                <a:latin typeface="UTM Avo"/>
              </a:rPr>
              <a:t>hiên</a:t>
            </a:r>
            <a:r>
              <a:rPr lang="en-AU" sz="2800" dirty="0" smtClean="0">
                <a:latin typeface="UTM Avo"/>
              </a:rPr>
              <a:t> </a:t>
            </a:r>
            <a:r>
              <a:rPr lang="en-AU" sz="2800" dirty="0" err="1" smtClean="0">
                <a:latin typeface="UTM Avo"/>
              </a:rPr>
              <a:t>nga</a:t>
            </a:r>
            <a:endParaRPr lang="en-US" sz="2800" dirty="0">
              <a:latin typeface="UTM Avo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666311" y="6161725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 smtClean="0">
                <a:latin typeface="UTM Avo"/>
              </a:rPr>
              <a:t>gương</a:t>
            </a:r>
            <a:endParaRPr lang="en-US" sz="2800" dirty="0">
              <a:latin typeface="UTM Avo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473026" y="5219047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t</a:t>
            </a:r>
            <a:r>
              <a:rPr lang="en-AU" sz="2800" dirty="0" err="1" smtClean="0">
                <a:latin typeface="UTM Avo"/>
              </a:rPr>
              <a:t>ập</a:t>
            </a:r>
            <a:r>
              <a:rPr lang="en-AU" sz="2800" dirty="0" smtClean="0">
                <a:latin typeface="UTM Avo"/>
              </a:rPr>
              <a:t> </a:t>
            </a:r>
            <a:r>
              <a:rPr lang="en-AU" sz="2800" dirty="0" err="1" smtClean="0">
                <a:latin typeface="UTM Avo"/>
              </a:rPr>
              <a:t>võ</a:t>
            </a:r>
            <a:endParaRPr lang="en-US" sz="2800" dirty="0">
              <a:latin typeface="UTM Av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98888" y="2080865"/>
            <a:ext cx="1838929" cy="1141627"/>
            <a:chOff x="1198888" y="2080865"/>
            <a:chExt cx="1838929" cy="1141627"/>
          </a:xfrm>
        </p:grpSpPr>
        <p:pic>
          <p:nvPicPr>
            <p:cNvPr id="73" name="Picture 72" descr="Bếp củi – căn bếp tuyệt vời nhất trong kí ức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888" y="2212842"/>
              <a:ext cx="1571625" cy="1009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Oval 8"/>
            <p:cNvSpPr/>
            <p:nvPr/>
          </p:nvSpPr>
          <p:spPr>
            <a:xfrm>
              <a:off x="2565725" y="2080865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 smtClean="0">
                  <a:latin typeface="UTM Avo"/>
                </a:rPr>
                <a:t>1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34571" y="3302295"/>
            <a:ext cx="2489936" cy="1522623"/>
            <a:chOff x="8234571" y="3302295"/>
            <a:chExt cx="2489936" cy="1522623"/>
          </a:xfrm>
        </p:grpSpPr>
        <p:pic>
          <p:nvPicPr>
            <p:cNvPr id="78" name="Picture 77" descr="Công dụng chữa bệnh của quả mướp 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365" y="3302295"/>
              <a:ext cx="2044142" cy="1522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Oval 108"/>
            <p:cNvSpPr/>
            <p:nvPr/>
          </p:nvSpPr>
          <p:spPr>
            <a:xfrm>
              <a:off x="8234571" y="3550207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4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41915" y="4904026"/>
            <a:ext cx="2081878" cy="1783480"/>
            <a:chOff x="1041915" y="4904026"/>
            <a:chExt cx="2081878" cy="1783480"/>
          </a:xfrm>
        </p:grpSpPr>
        <p:pic>
          <p:nvPicPr>
            <p:cNvPr id="76" name="Picture 75" descr="Cho dù con bạn đang tham gia tập luyện môn võ gì đi nữa Wushu, Karatedo, Judo, Taekwondo, hay Vovinam, thì bạn cũng đã có sự lựa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915" y="5024402"/>
              <a:ext cx="1867437" cy="1663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Oval 109"/>
            <p:cNvSpPr/>
            <p:nvPr/>
          </p:nvSpPr>
          <p:spPr>
            <a:xfrm>
              <a:off x="2651701" y="4904026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5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75297" y="1479566"/>
            <a:ext cx="2232766" cy="1656958"/>
            <a:chOff x="8475297" y="1479566"/>
            <a:chExt cx="2232766" cy="1656958"/>
          </a:xfrm>
        </p:grpSpPr>
        <p:pic>
          <p:nvPicPr>
            <p:cNvPr id="77" name="Picture 76" descr="Gương soi để bàn Womi TGG9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365" y="1655224"/>
              <a:ext cx="2027698" cy="1481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Oval 110"/>
            <p:cNvSpPr/>
            <p:nvPr/>
          </p:nvSpPr>
          <p:spPr>
            <a:xfrm>
              <a:off x="8475297" y="1479566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2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80757" y="3439243"/>
            <a:ext cx="1736630" cy="1436680"/>
            <a:chOff x="1180757" y="3439243"/>
            <a:chExt cx="1736630" cy="1436680"/>
          </a:xfrm>
        </p:grpSpPr>
        <p:pic>
          <p:nvPicPr>
            <p:cNvPr id="74" name="Picture 73" descr="Hình ảnh có thể có: thực vật và hoa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25" b="100000" l="375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757" y="3439243"/>
              <a:ext cx="1589755" cy="1436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Oval 111"/>
            <p:cNvSpPr/>
            <p:nvPr/>
          </p:nvSpPr>
          <p:spPr>
            <a:xfrm>
              <a:off x="2445295" y="3609075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3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41981" y="4987557"/>
            <a:ext cx="2333983" cy="1790975"/>
            <a:chOff x="8341981" y="4987557"/>
            <a:chExt cx="2333983" cy="1790975"/>
          </a:xfrm>
        </p:grpSpPr>
        <p:pic>
          <p:nvPicPr>
            <p:cNvPr id="79" name="Picture 78" descr="dây chuyền thiên nga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1822" y="5080804"/>
              <a:ext cx="2044142" cy="1697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Oval 112"/>
            <p:cNvSpPr/>
            <p:nvPr/>
          </p:nvSpPr>
          <p:spPr>
            <a:xfrm>
              <a:off x="8341981" y="4987557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 smtClean="0">
                  <a:latin typeface="UTM Avo"/>
                </a:rPr>
                <a:t>6</a:t>
              </a:r>
              <a:endParaRPr lang="en-US" sz="2000" b="1" dirty="0">
                <a:latin typeface="UTM Avo"/>
              </a:endParaRPr>
            </a:p>
          </p:txBody>
        </p:sp>
      </p:grpSp>
      <p:cxnSp>
        <p:nvCxnSpPr>
          <p:cNvPr id="21" name="Straight Arrow Connector 20"/>
          <p:cNvCxnSpPr>
            <a:stCxn id="73" idx="3"/>
            <a:endCxn id="25" idx="0"/>
          </p:cNvCxnSpPr>
          <p:nvPr/>
        </p:nvCxnSpPr>
        <p:spPr>
          <a:xfrm>
            <a:off x="2770513" y="2717667"/>
            <a:ext cx="918452" cy="11982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78201" y="2361063"/>
            <a:ext cx="1319838" cy="1874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76" idx="3"/>
            <a:endCxn id="80" idx="0"/>
          </p:cNvCxnSpPr>
          <p:nvPr/>
        </p:nvCxnSpPr>
        <p:spPr>
          <a:xfrm flipV="1">
            <a:off x="2909352" y="5573042"/>
            <a:ext cx="831629" cy="282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77" idx="1"/>
          </p:cNvCxnSpPr>
          <p:nvPr/>
        </p:nvCxnSpPr>
        <p:spPr>
          <a:xfrm flipH="1">
            <a:off x="7578483" y="2395874"/>
            <a:ext cx="1101882" cy="4202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 flipV="1">
            <a:off x="7552185" y="3303280"/>
            <a:ext cx="1128180" cy="823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endCxn id="79" idx="1"/>
          </p:cNvCxnSpPr>
          <p:nvPr/>
        </p:nvCxnSpPr>
        <p:spPr>
          <a:xfrm>
            <a:off x="7472743" y="4875923"/>
            <a:ext cx="1159079" cy="1053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5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9" grpId="0" animBg="1"/>
      <p:bldP spid="22" grpId="0" animBg="1"/>
      <p:bldP spid="25" grpId="0" animBg="1"/>
      <p:bldP spid="28" grpId="0" animBg="1"/>
      <p:bldP spid="80" grpId="0" animBg="1"/>
      <p:bldP spid="92" grpId="0" animBg="1"/>
      <p:bldP spid="8" grpId="0"/>
      <p:bldP spid="104" grpId="0"/>
      <p:bldP spid="105" grpId="0"/>
      <p:bldP spid="106" grpId="0"/>
      <p:bldP spid="107" grpId="0"/>
      <p:bldP spid="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33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29001" r="38646" b="18147"/>
          <a:stretch/>
        </p:blipFill>
        <p:spPr>
          <a:xfrm>
            <a:off x="-258984" y="5622878"/>
            <a:ext cx="1514578" cy="12351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21115178">
            <a:off x="-202080" y="160213"/>
            <a:ext cx="1021890" cy="1185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44" y="35761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AU" altLang="zh-CN" sz="2800" b="1" dirty="0">
                <a:solidFill>
                  <a:srgbClr val="4BACC6">
                    <a:lumMod val="75000"/>
                  </a:srgbClr>
                </a:solidFill>
                <a:latin typeface="UTM Avo"/>
                <a:ea typeface="华康俪金黑W8" panose="020B0809000000000000" pitchFamily="49" charset="-122"/>
              </a:rPr>
              <a:t>2</a:t>
            </a:r>
            <a:endParaRPr lang="zh-CN" altLang="en-US" sz="2800" b="1" dirty="0">
              <a:solidFill>
                <a:srgbClr val="4BACC6">
                  <a:lumMod val="75000"/>
                </a:srgbClr>
              </a:solidFill>
              <a:latin typeface="UTM Avo"/>
              <a:ea typeface="华康俪金黑W8" panose="020B0809000000000000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7542" r="48277" b="36192"/>
          <a:stretch/>
        </p:blipFill>
        <p:spPr>
          <a:xfrm rot="20899879">
            <a:off x="1019325" y="5688051"/>
            <a:ext cx="1793990" cy="1382427"/>
          </a:xfrm>
          <a:prstGeom prst="rect">
            <a:avLst/>
          </a:prstGeom>
        </p:spPr>
      </p:pic>
      <p:sp>
        <p:nvSpPr>
          <p:cNvPr id="2" name="Moon 1"/>
          <p:cNvSpPr/>
          <p:nvPr/>
        </p:nvSpPr>
        <p:spPr>
          <a:xfrm rot="5400000">
            <a:off x="4455521" y="-867106"/>
            <a:ext cx="1884649" cy="3807420"/>
          </a:xfrm>
          <a:prstGeom prst="mo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83513" y="674307"/>
            <a:ext cx="3218043" cy="9962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AU" sz="3600" b="1" dirty="0" err="1" smtClean="0">
                <a:latin typeface="UTM Avo"/>
              </a:rPr>
              <a:t>Thần</a:t>
            </a:r>
            <a:r>
              <a:rPr lang="en-AU" sz="3600" b="1" dirty="0" smtClean="0">
                <a:latin typeface="UTM Avo"/>
              </a:rPr>
              <a:t> </a:t>
            </a:r>
            <a:r>
              <a:rPr lang="en-AU" sz="3600" b="1" dirty="0" err="1" smtClean="0">
                <a:latin typeface="UTM Avo"/>
              </a:rPr>
              <a:t>ru</a:t>
            </a:r>
            <a:r>
              <a:rPr lang="en-AU" sz="3600" b="1" dirty="0" smtClean="0">
                <a:latin typeface="UTM Avo"/>
              </a:rPr>
              <a:t> </a:t>
            </a:r>
            <a:r>
              <a:rPr lang="en-AU" sz="3600" b="1" dirty="0" err="1" smtClean="0">
                <a:latin typeface="UTM Avo"/>
              </a:rPr>
              <a:t>ngủ</a:t>
            </a:r>
            <a:endParaRPr lang="en-US" sz="3600" b="1" dirty="0">
              <a:latin typeface="UTM Avo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7"/>
          <a:srcRect l="206" t="10610" r="15226" b="28478"/>
          <a:stretch/>
        </p:blipFill>
        <p:spPr bwMode="auto">
          <a:xfrm>
            <a:off x="8393374" y="2879679"/>
            <a:ext cx="3675592" cy="397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865" y="1839589"/>
            <a:ext cx="81340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 smtClean="0">
                <a:latin typeface="UTM Avo"/>
              </a:rPr>
              <a:t>	</a:t>
            </a:r>
            <a:r>
              <a:rPr lang="en-AU" sz="3000" dirty="0" err="1" smtClean="0">
                <a:latin typeface="UTM Avo"/>
              </a:rPr>
              <a:t>Đêm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đến</a:t>
            </a:r>
            <a:r>
              <a:rPr lang="en-AU" sz="3000" dirty="0" smtClean="0">
                <a:latin typeface="UTM Avo"/>
              </a:rPr>
              <a:t>, </a:t>
            </a:r>
            <a:r>
              <a:rPr lang="en-AU" sz="3000" dirty="0" err="1" smtClean="0">
                <a:latin typeface="UTM Avo"/>
              </a:rPr>
              <a:t>khi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đám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trẻ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tụ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tập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bên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bàn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thì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thần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ru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ngủ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rón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rén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bước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đến</a:t>
            </a:r>
            <a:r>
              <a:rPr lang="en-AU" sz="3000" dirty="0" smtClean="0">
                <a:latin typeface="UTM Avo"/>
              </a:rPr>
              <a:t>. </a:t>
            </a:r>
            <a:r>
              <a:rPr lang="en-AU" sz="3000" dirty="0" err="1" smtClean="0">
                <a:latin typeface="UTM Avo"/>
              </a:rPr>
              <a:t>Thần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hé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cửa</a:t>
            </a:r>
            <a:r>
              <a:rPr lang="en-AU" sz="3000" dirty="0" smtClean="0">
                <a:latin typeface="UTM Avo"/>
              </a:rPr>
              <a:t>, </a:t>
            </a:r>
            <a:r>
              <a:rPr lang="en-AU" sz="3000" dirty="0" err="1" smtClean="0">
                <a:latin typeface="UTM Avo"/>
              </a:rPr>
              <a:t>phả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một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làn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gió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nhẹ</a:t>
            </a:r>
            <a:r>
              <a:rPr lang="en-AU" sz="3000" dirty="0" smtClean="0">
                <a:latin typeface="UTM Avo"/>
              </a:rPr>
              <a:t>. </a:t>
            </a:r>
            <a:r>
              <a:rPr lang="en-AU" sz="3000" dirty="0" err="1" smtClean="0">
                <a:latin typeface="UTM Avo"/>
              </a:rPr>
              <a:t>Thế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là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bọn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trẻ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buồn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ngủ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rũ</a:t>
            </a:r>
            <a:r>
              <a:rPr lang="en-AU" sz="3000" dirty="0" smtClean="0">
                <a:latin typeface="UTM Avo"/>
              </a:rPr>
              <a:t>.</a:t>
            </a:r>
          </a:p>
          <a:p>
            <a:r>
              <a:rPr lang="en-AU" sz="3000" dirty="0">
                <a:latin typeface="UTM Avo"/>
              </a:rPr>
              <a:t>	</a:t>
            </a:r>
            <a:r>
              <a:rPr lang="en-AU" sz="3000" dirty="0" err="1" smtClean="0">
                <a:latin typeface="UTM Avo"/>
              </a:rPr>
              <a:t>Khi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bọn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trẻ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ngủ</a:t>
            </a:r>
            <a:r>
              <a:rPr lang="en-AU" sz="3000" dirty="0" smtClean="0">
                <a:latin typeface="UTM Avo"/>
              </a:rPr>
              <a:t>, </a:t>
            </a:r>
            <a:r>
              <a:rPr lang="en-AU" sz="3000" dirty="0" err="1" smtClean="0">
                <a:latin typeface="UTM Avo"/>
              </a:rPr>
              <a:t>thần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che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chiếc</a:t>
            </a:r>
            <a:r>
              <a:rPr lang="en-AU" sz="3000" dirty="0" smtClean="0">
                <a:latin typeface="UTM Avo"/>
              </a:rPr>
              <a:t> ô </a:t>
            </a:r>
            <a:r>
              <a:rPr lang="en-AU" sz="3000" dirty="0" err="1" smtClean="0">
                <a:latin typeface="UTM Avo"/>
              </a:rPr>
              <a:t>có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bức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vẽ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đẹp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cho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những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đứa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trẻ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dễ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thương</a:t>
            </a:r>
            <a:r>
              <a:rPr lang="en-AU" sz="3000" dirty="0" smtClean="0">
                <a:latin typeface="UTM Avo"/>
              </a:rPr>
              <a:t>. </a:t>
            </a:r>
            <a:r>
              <a:rPr lang="en-AU" sz="3000" dirty="0" err="1" smtClean="0">
                <a:latin typeface="UTM Avo"/>
              </a:rPr>
              <a:t>Các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bé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sẽ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có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giấc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mơ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đẹp</a:t>
            </a:r>
            <a:r>
              <a:rPr lang="en-AU" sz="3000" dirty="0" smtClean="0">
                <a:latin typeface="UTM Avo"/>
              </a:rPr>
              <a:t>. </a:t>
            </a:r>
            <a:r>
              <a:rPr lang="en-AU" sz="3000" dirty="0" err="1" smtClean="0">
                <a:latin typeface="UTM Avo"/>
              </a:rPr>
              <a:t>Đứa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trẻ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hư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chẳng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mơ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gì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vì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chiếc</a:t>
            </a:r>
            <a:r>
              <a:rPr lang="en-AU" sz="3000" dirty="0" smtClean="0">
                <a:latin typeface="UTM Avo"/>
              </a:rPr>
              <a:t> ô </a:t>
            </a:r>
            <a:r>
              <a:rPr lang="en-AU" sz="3000" dirty="0" err="1" smtClean="0">
                <a:latin typeface="UTM Avo"/>
              </a:rPr>
              <a:t>che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cho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chúng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không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vẽ</a:t>
            </a:r>
            <a:r>
              <a:rPr lang="en-AU" sz="3000" dirty="0" smtClean="0">
                <a:latin typeface="UTM Avo"/>
              </a:rPr>
              <a:t> </a:t>
            </a:r>
            <a:r>
              <a:rPr lang="en-AU" sz="3000" dirty="0" err="1" smtClean="0">
                <a:latin typeface="UTM Avo"/>
              </a:rPr>
              <a:t>gì</a:t>
            </a:r>
            <a:r>
              <a:rPr lang="en-AU" sz="3000" dirty="0" smtClean="0">
                <a:latin typeface="UTM Avo"/>
              </a:rPr>
              <a:t>,</a:t>
            </a:r>
          </a:p>
          <a:p>
            <a:pPr algn="r"/>
            <a:r>
              <a:rPr lang="en-AU" sz="2000" dirty="0" smtClean="0">
                <a:latin typeface="UTM Avo"/>
              </a:rPr>
              <a:t>Theo AN- ĐÉC-XEN (</a:t>
            </a:r>
            <a:r>
              <a:rPr lang="en-AU" sz="2000" dirty="0" err="1" smtClean="0">
                <a:latin typeface="UTM Avo"/>
              </a:rPr>
              <a:t>Hạnh</a:t>
            </a:r>
            <a:r>
              <a:rPr lang="en-AU" sz="2000" dirty="0" smtClean="0">
                <a:latin typeface="UTM Avo"/>
              </a:rPr>
              <a:t> Mai </a:t>
            </a:r>
            <a:r>
              <a:rPr lang="en-AU" sz="2000" dirty="0" err="1" smtClean="0">
                <a:latin typeface="UTM Avo"/>
              </a:rPr>
              <a:t>kể</a:t>
            </a:r>
            <a:r>
              <a:rPr lang="en-AU" sz="2000" dirty="0" smtClean="0">
                <a:latin typeface="UTM Avo"/>
              </a:rPr>
              <a:t>)</a:t>
            </a:r>
            <a:endParaRPr lang="en-US" sz="2000" dirty="0">
              <a:latin typeface="UTM Avo"/>
            </a:endParaRPr>
          </a:p>
        </p:txBody>
      </p:sp>
      <p:pic>
        <p:nvPicPr>
          <p:cNvPr id="23" name="图片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0000">
            <a:off x="9577885" y="534666"/>
            <a:ext cx="1744980" cy="16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29001" r="38646" b="18147"/>
          <a:stretch/>
        </p:blipFill>
        <p:spPr>
          <a:xfrm>
            <a:off x="-258984" y="5622878"/>
            <a:ext cx="1514578" cy="12351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21115178">
            <a:off x="-202080" y="160213"/>
            <a:ext cx="1021890" cy="1185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44" y="35761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zh-CN" sz="2800" b="1" dirty="0">
                <a:solidFill>
                  <a:srgbClr val="4BACC6">
                    <a:lumMod val="75000"/>
                  </a:srgbClr>
                </a:solidFill>
                <a:latin typeface="UTM Avo"/>
                <a:ea typeface="华康俪金黑W8" panose="020B0809000000000000" pitchFamily="49" charset="-122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UTM Avo"/>
              <a:ea typeface="华康俪金黑W8" panose="020B0809000000000000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7542" r="48277" b="36192"/>
          <a:stretch/>
        </p:blipFill>
        <p:spPr>
          <a:xfrm rot="20899879">
            <a:off x="1019325" y="5688051"/>
            <a:ext cx="1793990" cy="1382427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8"/>
          <a:srcRect l="206" t="10610" r="15226" b="28478"/>
          <a:stretch/>
        </p:blipFill>
        <p:spPr bwMode="auto">
          <a:xfrm>
            <a:off x="8393374" y="2879679"/>
            <a:ext cx="3675592" cy="397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58101" y="1296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0621" y="1862024"/>
            <a:ext cx="10643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latin typeface="UTM Avo"/>
              </a:rPr>
              <a:t>a)  </a:t>
            </a:r>
            <a:r>
              <a:rPr lang="en-AU" sz="3200" dirty="0" err="1" smtClean="0">
                <a:latin typeface="UTM Avo"/>
              </a:rPr>
              <a:t>Thần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ru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ngủ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giúp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đứa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trẻ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dễ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thương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có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giấc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mơ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đẹp</a:t>
            </a:r>
            <a:r>
              <a:rPr lang="en-AU" sz="3200" dirty="0" smtClean="0">
                <a:latin typeface="UTM Avo"/>
              </a:rPr>
              <a:t>.</a:t>
            </a:r>
            <a:endParaRPr lang="en-US" sz="3200" dirty="0">
              <a:latin typeface="UTM 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592" y="2981385"/>
            <a:ext cx="1018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UTM Avo"/>
              </a:rPr>
              <a:t>b</a:t>
            </a:r>
            <a:r>
              <a:rPr lang="en-AU" sz="3200" dirty="0" smtClean="0">
                <a:latin typeface="UTM Avo"/>
              </a:rPr>
              <a:t>)  </a:t>
            </a:r>
            <a:r>
              <a:rPr lang="en-AU" sz="3200" dirty="0" err="1" smtClean="0">
                <a:latin typeface="UTM Avo"/>
              </a:rPr>
              <a:t>Thần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làm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cho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đứa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trẻ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hư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chẳng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ngủ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được</a:t>
            </a:r>
            <a:r>
              <a:rPr lang="en-AU" sz="3200" dirty="0" smtClean="0">
                <a:latin typeface="UTM Avo"/>
              </a:rPr>
              <a:t>.</a:t>
            </a:r>
            <a:endParaRPr lang="en-US" sz="3200" dirty="0">
              <a:latin typeface="UTM Av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950" y="321358"/>
            <a:ext cx="820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err="1">
                <a:latin typeface="UTM Avo"/>
              </a:rPr>
              <a:t>Khoanh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tròn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chữ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cái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trước</a:t>
            </a:r>
            <a:r>
              <a:rPr lang="en-AU" sz="4000" dirty="0">
                <a:latin typeface="UTM Avo"/>
              </a:rPr>
              <a:t> ý </a:t>
            </a:r>
            <a:r>
              <a:rPr lang="en-AU" sz="4000" dirty="0" err="1" smtClean="0">
                <a:latin typeface="UTM Avo"/>
              </a:rPr>
              <a:t>đúng</a:t>
            </a:r>
            <a:r>
              <a:rPr lang="en-AU" sz="4000" dirty="0" smtClean="0">
                <a:latin typeface="UTM Avo"/>
              </a:rPr>
              <a:t>:</a:t>
            </a:r>
            <a:endParaRPr lang="en-US" sz="4000" dirty="0"/>
          </a:p>
        </p:txBody>
      </p:sp>
      <p:sp>
        <p:nvSpPr>
          <p:cNvPr id="17" name="Oval 16"/>
          <p:cNvSpPr/>
          <p:nvPr/>
        </p:nvSpPr>
        <p:spPr>
          <a:xfrm>
            <a:off x="340745" y="1820782"/>
            <a:ext cx="764276" cy="739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A_图片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374" y="279624"/>
            <a:ext cx="1848308" cy="14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42" y="5308979"/>
            <a:ext cx="1801382" cy="15408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875" y="4899008"/>
            <a:ext cx="2203255" cy="19508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190" y="5164668"/>
            <a:ext cx="1942810" cy="1693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7570" y="918288"/>
            <a:ext cx="207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0000"/>
                </a:solidFill>
                <a:latin typeface="UTM Avo"/>
                <a:ea typeface="字魂59号-创粗黑"/>
              </a:rPr>
              <a:t>A</a:t>
            </a:r>
            <a:r>
              <a:rPr lang="en-AU" sz="4000" b="1" dirty="0" smtClean="0">
                <a:solidFill>
                  <a:srgbClr val="FF0000"/>
                </a:solidFill>
                <a:latin typeface="UTM Avo"/>
                <a:ea typeface="字魂59号-创粗黑"/>
              </a:rPr>
              <a:t>. </a:t>
            </a:r>
            <a:r>
              <a:rPr lang="en-AU" sz="4000" b="1" dirty="0" smtClean="0">
                <a:solidFill>
                  <a:srgbClr val="FF0000"/>
                </a:solidFill>
                <a:latin typeface="UTM Avo"/>
                <a:ea typeface="字魂59号-创粗黑"/>
              </a:rPr>
              <a:t>VIẾT</a:t>
            </a:r>
            <a:endParaRPr lang="en-US" sz="4000" b="1" dirty="0">
              <a:solidFill>
                <a:srgbClr val="FF0000"/>
              </a:solidFill>
              <a:latin typeface="UTM Avo"/>
              <a:ea typeface="字魂59号-创粗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064" y="1272231"/>
            <a:ext cx="472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 smtClean="0">
                <a:latin typeface="UTM Avo"/>
              </a:rPr>
              <a:t>Điền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chữ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smtClean="0">
                <a:solidFill>
                  <a:srgbClr val="FF0000"/>
                </a:solidFill>
                <a:latin typeface="UTM Avo"/>
              </a:rPr>
              <a:t>C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hoặc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smtClean="0">
                <a:solidFill>
                  <a:srgbClr val="FF0000"/>
                </a:solidFill>
                <a:latin typeface="UTM Avo"/>
              </a:rPr>
              <a:t>K</a:t>
            </a:r>
            <a:endParaRPr lang="en-US" sz="2800" b="1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14" name="Picture 13" descr="https://img-cache.coccoc.com/image2?i=3&amp;l=39/44187240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9" y="2031796"/>
            <a:ext cx="1924751" cy="145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Loài chim công và những khám phá gây kích thích nhất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19" y="2031795"/>
            <a:ext cx="2045956" cy="15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 rotWithShape="1">
          <a:blip r:embed="rId9"/>
          <a:srcRect l="16872" t="25000" r="10082" b="42593"/>
          <a:stretch/>
        </p:blipFill>
        <p:spPr bwMode="auto">
          <a:xfrm>
            <a:off x="5170726" y="2031795"/>
            <a:ext cx="2186556" cy="1520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val 16"/>
          <p:cNvSpPr/>
          <p:nvPr/>
        </p:nvSpPr>
        <p:spPr>
          <a:xfrm>
            <a:off x="1555845" y="4053385"/>
            <a:ext cx="2047164" cy="1014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smtClean="0">
                <a:solidFill>
                  <a:schemeClr val="tx1"/>
                </a:solidFill>
                <a:latin typeface="UTM Avo"/>
              </a:rPr>
              <a:t>……</a:t>
            </a:r>
            <a:r>
              <a:rPr lang="en-AU" sz="2800" b="1" dirty="0" err="1" smtClean="0">
                <a:solidFill>
                  <a:schemeClr val="tx1"/>
                </a:solidFill>
                <a:latin typeface="UTM Avo"/>
              </a:rPr>
              <a:t>iến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22627" y="4053385"/>
            <a:ext cx="2047164" cy="1014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smtClean="0">
                <a:solidFill>
                  <a:schemeClr val="tx1"/>
                </a:solidFill>
                <a:latin typeface="UTM Avo"/>
              </a:rPr>
              <a:t>…</a:t>
            </a:r>
            <a:r>
              <a:rPr lang="en-AU" sz="2800" b="1" dirty="0" err="1" smtClean="0">
                <a:solidFill>
                  <a:schemeClr val="tx1"/>
                </a:solidFill>
                <a:latin typeface="UTM Avo"/>
              </a:rPr>
              <a:t>ìm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25385" y="3941182"/>
            <a:ext cx="2047164" cy="1014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smtClean="0">
                <a:solidFill>
                  <a:schemeClr val="tx1"/>
                </a:solidFill>
                <a:latin typeface="UTM Avo"/>
              </a:rPr>
              <a:t>…</a:t>
            </a:r>
            <a:r>
              <a:rPr lang="en-AU" sz="2800" b="1" dirty="0" err="1" smtClean="0">
                <a:solidFill>
                  <a:schemeClr val="tx1"/>
                </a:solidFill>
                <a:latin typeface="UTM Avo"/>
              </a:rPr>
              <a:t>ông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7383" y="4311470"/>
            <a:ext cx="114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0000"/>
                </a:solidFill>
                <a:latin typeface="UTM Avo"/>
              </a:rPr>
              <a:t>k</a:t>
            </a:r>
            <a:endParaRPr lang="en-US" sz="32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36776" y="4263604"/>
            <a:ext cx="114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0000"/>
                </a:solidFill>
                <a:latin typeface="UTM Avo"/>
              </a:rPr>
              <a:t>k</a:t>
            </a:r>
            <a:endParaRPr lang="en-US" sz="32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1570" y="4149594"/>
            <a:ext cx="114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UTM Avo"/>
              </a:rPr>
              <a:t>c</a:t>
            </a:r>
            <a:endParaRPr lang="en-US" sz="3200" b="1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2340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32" y="-234915"/>
            <a:ext cx="2997089" cy="3993621"/>
          </a:xfrm>
          <a:prstGeom prst="rect">
            <a:avLst/>
          </a:prstGeom>
        </p:spPr>
      </p:pic>
      <p:pic>
        <p:nvPicPr>
          <p:cNvPr id="3" name="图片 2" descr="图片包含 餐桌, 室内, 事情&#10;&#10;已生成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35" y="4176214"/>
            <a:ext cx="2866030" cy="2777319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21115178">
            <a:off x="794207" y="510360"/>
            <a:ext cx="1021890" cy="1185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2711" y="707375"/>
            <a:ext cx="66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UTM Avo"/>
              </a:rPr>
              <a:t>2</a:t>
            </a:r>
            <a:endParaRPr lang="en-US" sz="2800" b="1" dirty="0">
              <a:latin typeface="UTM Av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1107" y="707375"/>
            <a:ext cx="394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err="1" smtClean="0">
                <a:latin typeface="UTM Avo"/>
              </a:rPr>
              <a:t>Tập</a:t>
            </a:r>
            <a:r>
              <a:rPr lang="en-AU" sz="3600" b="1" dirty="0" smtClean="0">
                <a:latin typeface="UTM Avo"/>
              </a:rPr>
              <a:t> </a:t>
            </a:r>
            <a:r>
              <a:rPr lang="en-AU" sz="3600" b="1" dirty="0" err="1" smtClean="0">
                <a:latin typeface="UTM Avo"/>
              </a:rPr>
              <a:t>chép</a:t>
            </a:r>
            <a:endParaRPr lang="en-US" sz="3600" b="1" dirty="0">
              <a:latin typeface="UTM Avo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2961565" y="2606722"/>
            <a:ext cx="7001301" cy="2210938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11939" y="3411020"/>
            <a:ext cx="635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 smtClean="0">
                <a:latin typeface="UTM Avo"/>
              </a:rPr>
              <a:t>Đứa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trẻ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dễ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tương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có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giấc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mơ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đẹp</a:t>
            </a:r>
            <a:r>
              <a:rPr lang="en-AU" sz="3200" dirty="0" smtClean="0">
                <a:latin typeface="UTM Avo"/>
              </a:rPr>
              <a:t>.</a:t>
            </a:r>
            <a:endParaRPr lang="en-US" sz="3200" dirty="0">
              <a:latin typeface="UTM Avo"/>
            </a:endParaRPr>
          </a:p>
        </p:txBody>
      </p:sp>
      <p:pic>
        <p:nvPicPr>
          <p:cNvPr id="12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66" y="4073742"/>
            <a:ext cx="1465012" cy="25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1908" t="16713" b="14111"/>
          <a:stretch>
            <a:fillRect/>
          </a:stretch>
        </p:blipFill>
        <p:spPr>
          <a:xfrm>
            <a:off x="2643046" y="552786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3" y="3285332"/>
            <a:ext cx="4320502" cy="3240377"/>
          </a:xfrm>
          <a:prstGeom prst="rect">
            <a:avLst/>
          </a:prstGeom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17270" y="3678923"/>
            <a:ext cx="5002213" cy="1549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04" y="3599787"/>
            <a:ext cx="3258213" cy="3258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1503" y="2663260"/>
            <a:ext cx="4735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 smtClean="0">
                <a:solidFill>
                  <a:srgbClr val="FF0000"/>
                </a:solidFill>
                <a:latin typeface=".VnAristote" panose="020B7200000000000000" pitchFamily="34" charset="0"/>
              </a:rPr>
              <a:t>Thank you</a:t>
            </a:r>
            <a:endParaRPr lang="en-US" sz="6000" b="1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18740CE-4032-4752-BD9F-DF930BB722B6}"/>
              </a:ext>
            </a:extLst>
          </p:cNvPr>
          <p:cNvSpPr/>
          <p:nvPr/>
        </p:nvSpPr>
        <p:spPr>
          <a:xfrm>
            <a:off x="2186609" y="-1257300"/>
            <a:ext cx="7794172" cy="7067550"/>
          </a:xfrm>
          <a:prstGeom prst="roundRect">
            <a:avLst>
              <a:gd name="adj" fmla="val 9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C0EAA15-EE0A-4909-8DC5-AA231CF1EB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177">
            <a:off x="5694039" y="4535524"/>
            <a:ext cx="1401010" cy="14010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7F4D76-32A6-4C66-83D8-5C5D18EA2E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177">
            <a:off x="7397461" y="2781186"/>
            <a:ext cx="3339681" cy="333968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381AB9B-1A25-4521-932B-3CBB6A62372F}"/>
              </a:ext>
            </a:extLst>
          </p:cNvPr>
          <p:cNvSpPr txBox="1"/>
          <p:nvPr/>
        </p:nvSpPr>
        <p:spPr>
          <a:xfrm>
            <a:off x="3555754" y="1202616"/>
            <a:ext cx="5055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cs"/>
              </a:rPr>
              <a:t>THANKS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0977568-8556-461F-9D6C-6905B5E4271A}"/>
              </a:ext>
            </a:extLst>
          </p:cNvPr>
          <p:cNvSpPr txBox="1"/>
          <p:nvPr/>
        </p:nvSpPr>
        <p:spPr>
          <a:xfrm>
            <a:off x="3957943" y="2817167"/>
            <a:ext cx="427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cs"/>
              </a:rPr>
              <a:t>祝小朋友们六一节日快乐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1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9115" y="245963"/>
            <a:ext cx="887105" cy="68203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  <a:latin typeface="UTM Avo"/>
              </a:rPr>
              <a:t>1</a:t>
            </a:r>
            <a:endParaRPr lang="en-US" sz="3200" b="1" dirty="0">
              <a:latin typeface="UTM Av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9174" y="368793"/>
            <a:ext cx="791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 smtClean="0">
                <a:latin typeface="UTM Avo"/>
              </a:rPr>
              <a:t>Đố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em</a:t>
            </a:r>
            <a:r>
              <a:rPr lang="en-AU" sz="3200" b="1" dirty="0" smtClean="0">
                <a:latin typeface="UTM Avo"/>
              </a:rPr>
              <a:t>: </a:t>
            </a:r>
            <a:r>
              <a:rPr lang="en-AU" sz="3200" b="1" dirty="0" err="1" smtClean="0">
                <a:latin typeface="UTM Avo"/>
              </a:rPr>
              <a:t>Mỗi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toa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tàu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dưới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đây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chở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gì</a:t>
            </a:r>
            <a:r>
              <a:rPr lang="en-AU" sz="3200" b="1" dirty="0" smtClean="0">
                <a:latin typeface="UTM Avo"/>
              </a:rPr>
              <a:t> ?</a:t>
            </a:r>
            <a:endParaRPr lang="en-US" sz="3200" b="1" dirty="0">
              <a:latin typeface="UTM Avo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6099" y="967344"/>
            <a:ext cx="10628693" cy="2840813"/>
            <a:chOff x="439756" y="680169"/>
            <a:chExt cx="10628693" cy="28408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28"/>
            <a:stretch/>
          </p:blipFill>
          <p:spPr>
            <a:xfrm>
              <a:off x="439756" y="805230"/>
              <a:ext cx="7178723" cy="26480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7" r="23662" b="13628"/>
            <a:stretch/>
          </p:blipFill>
          <p:spPr>
            <a:xfrm>
              <a:off x="7529671" y="680169"/>
              <a:ext cx="3538778" cy="2840813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2956448" y="2518307"/>
              <a:ext cx="1345789" cy="51861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800" b="1" dirty="0" smtClean="0">
                  <a:solidFill>
                    <a:schemeClr val="tx1"/>
                  </a:solidFill>
                  <a:latin typeface="UTM Avo"/>
                </a:rPr>
                <a:t>1. </a:t>
              </a:r>
              <a:r>
                <a:rPr lang="en-AU" sz="2800" b="1" dirty="0" err="1" smtClean="0">
                  <a:solidFill>
                    <a:schemeClr val="tx1"/>
                  </a:solidFill>
                  <a:latin typeface="UTM Avo"/>
                </a:rPr>
                <a:t>uôc</a:t>
              </a:r>
              <a:endParaRPr lang="en-US" sz="2800" b="1" dirty="0">
                <a:solidFill>
                  <a:schemeClr val="tx1"/>
                </a:solidFill>
                <a:latin typeface="UTM Avo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424316" y="2564136"/>
              <a:ext cx="1454533" cy="51861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 b="1" dirty="0" smtClean="0">
                  <a:solidFill>
                    <a:schemeClr val="tx1"/>
                  </a:solidFill>
                  <a:latin typeface="UTM Avo"/>
                </a:rPr>
                <a:t>2. </a:t>
              </a:r>
              <a:r>
                <a:rPr lang="en-AU" sz="2400" b="1" dirty="0" err="1" smtClean="0">
                  <a:solidFill>
                    <a:schemeClr val="tx1"/>
                  </a:solidFill>
                  <a:latin typeface="UTM Avo"/>
                </a:rPr>
                <a:t>ương</a:t>
              </a:r>
              <a:endParaRPr lang="en-US" sz="2400" b="1" dirty="0">
                <a:solidFill>
                  <a:schemeClr val="tx1"/>
                </a:solidFill>
                <a:latin typeface="UTM Avo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169391" y="2564136"/>
              <a:ext cx="1201005" cy="51861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 b="1" dirty="0" smtClean="0">
                  <a:solidFill>
                    <a:schemeClr val="tx1"/>
                  </a:solidFill>
                  <a:latin typeface="UTM Avo"/>
                </a:rPr>
                <a:t>3</a:t>
              </a:r>
              <a:r>
                <a:rPr lang="en-AU" sz="2800" b="1" dirty="0" smtClean="0">
                  <a:solidFill>
                    <a:schemeClr val="tx1"/>
                  </a:solidFill>
                  <a:latin typeface="UTM Avo"/>
                </a:rPr>
                <a:t>. </a:t>
              </a:r>
              <a:r>
                <a:rPr lang="en-AU" sz="2800" b="1" dirty="0" err="1" smtClean="0">
                  <a:solidFill>
                    <a:schemeClr val="tx1"/>
                  </a:solidFill>
                  <a:latin typeface="UTM Avo"/>
                </a:rPr>
                <a:t>uôt</a:t>
              </a:r>
              <a:endParaRPr lang="en-US" sz="2800" b="1" dirty="0">
                <a:solidFill>
                  <a:schemeClr val="tx1"/>
                </a:solidFill>
                <a:latin typeface="UTM Avo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811342" y="2564136"/>
              <a:ext cx="1392886" cy="51861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 b="1" dirty="0" smtClean="0">
                  <a:solidFill>
                    <a:schemeClr val="tx1"/>
                  </a:solidFill>
                  <a:latin typeface="UTM Avo"/>
                </a:rPr>
                <a:t>4</a:t>
              </a:r>
              <a:r>
                <a:rPr lang="en-AU" sz="2800" b="1" dirty="0" smtClean="0">
                  <a:solidFill>
                    <a:schemeClr val="tx1"/>
                  </a:solidFill>
                  <a:latin typeface="UTM Avo"/>
                </a:rPr>
                <a:t>. </a:t>
              </a:r>
              <a:r>
                <a:rPr lang="en-AU" sz="2800" b="1" dirty="0" err="1" smtClean="0">
                  <a:solidFill>
                    <a:schemeClr val="tx1"/>
                  </a:solidFill>
                  <a:latin typeface="UTM Avo"/>
                </a:rPr>
                <a:t>ươp</a:t>
              </a:r>
              <a:endParaRPr lang="en-US" sz="2800" b="1" dirty="0">
                <a:solidFill>
                  <a:schemeClr val="tx1"/>
                </a:solidFill>
                <a:latin typeface="UTM Avo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9644908" y="2518307"/>
              <a:ext cx="1373622" cy="51861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 b="1" dirty="0" smtClean="0">
                  <a:solidFill>
                    <a:schemeClr val="tx1"/>
                  </a:solidFill>
                  <a:latin typeface="UTM Avo"/>
                </a:rPr>
                <a:t>5</a:t>
              </a:r>
              <a:r>
                <a:rPr lang="en-AU" sz="2800" b="1" dirty="0" smtClean="0">
                  <a:solidFill>
                    <a:schemeClr val="tx1"/>
                  </a:solidFill>
                  <a:latin typeface="UTM Avo"/>
                </a:rPr>
                <a:t>. </a:t>
              </a:r>
              <a:r>
                <a:rPr lang="en-AU" sz="2800" b="1" dirty="0" err="1" smtClean="0">
                  <a:solidFill>
                    <a:schemeClr val="tx1"/>
                  </a:solidFill>
                  <a:latin typeface="UTM Avo"/>
                </a:rPr>
                <a:t>ưng</a:t>
              </a:r>
              <a:endParaRPr lang="en-US" sz="2800" b="1" dirty="0">
                <a:solidFill>
                  <a:schemeClr val="tx1"/>
                </a:solidFill>
                <a:latin typeface="UTM Avo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739" y="4511661"/>
            <a:ext cx="11004264" cy="1964943"/>
            <a:chOff x="668739" y="4511661"/>
            <a:chExt cx="11004264" cy="19649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419" y="4562950"/>
              <a:ext cx="1348495" cy="95313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8739" y="5638093"/>
              <a:ext cx="1337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err="1" smtClean="0">
                  <a:latin typeface="UTM Avo"/>
                </a:rPr>
                <a:t>thuốc</a:t>
              </a:r>
              <a:endParaRPr lang="en-US" sz="3200" b="1" dirty="0">
                <a:latin typeface="UTM Avo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2599" y="4511661"/>
              <a:ext cx="1276350" cy="116205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236914" y="5399386"/>
              <a:ext cx="1337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b="1" dirty="0" err="1">
                  <a:latin typeface="UTM Avo"/>
                </a:rPr>
                <a:t>d</a:t>
              </a:r>
              <a:r>
                <a:rPr lang="en-AU" sz="3200" b="1" dirty="0" err="1" smtClean="0">
                  <a:latin typeface="UTM Avo"/>
                </a:rPr>
                <a:t>ưa</a:t>
              </a:r>
              <a:r>
                <a:rPr lang="en-AU" sz="3200" b="1" dirty="0" smtClean="0">
                  <a:latin typeface="UTM Avo"/>
                </a:rPr>
                <a:t> </a:t>
              </a:r>
              <a:r>
                <a:rPr lang="en-AU" sz="3200" b="1" dirty="0" err="1" smtClean="0">
                  <a:latin typeface="UTM Avo"/>
                </a:rPr>
                <a:t>chuột</a:t>
              </a:r>
              <a:endParaRPr lang="en-US" sz="3200" b="1" dirty="0">
                <a:latin typeface="UTM Avo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5673" y="4670564"/>
              <a:ext cx="1386973" cy="10751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065673" y="5878181"/>
              <a:ext cx="1653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err="1" smtClean="0">
                  <a:latin typeface="UTM Avo"/>
                </a:rPr>
                <a:t>đường</a:t>
              </a:r>
              <a:endParaRPr lang="en-US" sz="3200" b="1" dirty="0">
                <a:latin typeface="UTM Avo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0446" y="4562950"/>
              <a:ext cx="1712998" cy="123825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209058" y="5801200"/>
              <a:ext cx="160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err="1">
                  <a:latin typeface="UTM Avo"/>
                </a:rPr>
                <a:t>m</a:t>
              </a:r>
              <a:r>
                <a:rPr lang="en-AU" sz="3200" b="1" dirty="0" err="1" smtClean="0">
                  <a:latin typeface="UTM Avo"/>
                </a:rPr>
                <a:t>ướp</a:t>
              </a:r>
              <a:endParaRPr lang="en-US" sz="3200" b="1" dirty="0">
                <a:latin typeface="UTM Avo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43760" y="4559286"/>
              <a:ext cx="1593910" cy="111442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279976" y="5638092"/>
              <a:ext cx="1337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err="1">
                  <a:latin typeface="UTM Avo"/>
                </a:rPr>
                <a:t>t</a:t>
              </a:r>
              <a:r>
                <a:rPr lang="en-AU" sz="3200" b="1" dirty="0" err="1" smtClean="0">
                  <a:latin typeface="UTM Avo"/>
                </a:rPr>
                <a:t>rứng</a:t>
              </a:r>
              <a:endParaRPr lang="en-US" sz="3200" b="1" dirty="0">
                <a:latin typeface="UTM Avo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79" l="391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3886" y="4559286"/>
              <a:ext cx="1607895" cy="11814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953673" y="5801199"/>
              <a:ext cx="1719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b="1" dirty="0" err="1">
                  <a:latin typeface="UTM Avo"/>
                </a:rPr>
                <a:t>c</a:t>
              </a:r>
              <a:r>
                <a:rPr lang="en-AU" sz="3200" b="1" dirty="0" err="1" smtClean="0">
                  <a:latin typeface="UTM Avo"/>
                </a:rPr>
                <a:t>á</a:t>
              </a:r>
              <a:r>
                <a:rPr lang="en-AU" sz="3200" b="1" dirty="0" smtClean="0">
                  <a:latin typeface="UTM Avo"/>
                </a:rPr>
                <a:t> </a:t>
              </a:r>
              <a:r>
                <a:rPr lang="en-AU" sz="3200" b="1" dirty="0" err="1" smtClean="0">
                  <a:latin typeface="UTM Avo"/>
                </a:rPr>
                <a:t>ướp</a:t>
              </a:r>
              <a:endParaRPr lang="en-US" sz="3200" b="1" dirty="0">
                <a:latin typeface="UTM Avo"/>
              </a:endParaRPr>
            </a:p>
          </p:txBody>
        </p:sp>
      </p:grpSp>
      <p:cxnSp>
        <p:nvCxnSpPr>
          <p:cNvPr id="34" name="Curved Connector 33"/>
          <p:cNvCxnSpPr/>
          <p:nvPr/>
        </p:nvCxnSpPr>
        <p:spPr>
          <a:xfrm flipV="1">
            <a:off x="1241946" y="3369925"/>
            <a:ext cx="2551169" cy="118842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24" idx="0"/>
          </p:cNvCxnSpPr>
          <p:nvPr/>
        </p:nvCxnSpPr>
        <p:spPr>
          <a:xfrm rot="5400000" flipH="1" flipV="1">
            <a:off x="4430838" y="3698248"/>
            <a:ext cx="1300639" cy="64399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 flipV="1">
            <a:off x="3168776" y="3361658"/>
            <a:ext cx="3504681" cy="1198022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flipV="1">
            <a:off x="6356745" y="3369925"/>
            <a:ext cx="1726093" cy="1186091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flipV="1">
            <a:off x="8487759" y="3314132"/>
            <a:ext cx="1572267" cy="1356432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>
          <a:xfrm rot="10800000">
            <a:off x="8680789" y="3358148"/>
            <a:ext cx="1728394" cy="152881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4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1" b="24053"/>
          <a:stretch>
            <a:fillRect/>
          </a:stretch>
        </p:blipFill>
        <p:spPr>
          <a:xfrm flipH="1">
            <a:off x="0" y="4987256"/>
            <a:ext cx="12192000" cy="1870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064" y="146392"/>
            <a:ext cx="2420363" cy="1030828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600" dirty="0" smtClean="0">
                <a:solidFill>
                  <a:schemeClr val="tx1"/>
                </a:solidFill>
                <a:latin typeface="UTM Avo"/>
              </a:rPr>
              <a:t>2.Tập </a:t>
            </a:r>
            <a:r>
              <a:rPr lang="en-AU" sz="3600" dirty="0" err="1" smtClean="0">
                <a:solidFill>
                  <a:schemeClr val="tx1"/>
                </a:solidFill>
                <a:latin typeface="UTM Avo"/>
              </a:rPr>
              <a:t>đọc</a:t>
            </a:r>
            <a:endParaRPr lang="en-US" sz="3600" dirty="0">
              <a:latin typeface="UTM Av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87" y="909092"/>
            <a:ext cx="2819542" cy="2530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7097" y="307863"/>
            <a:ext cx="6133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 smtClean="0">
                <a:latin typeface="UTM Avo"/>
              </a:rPr>
              <a:t>Chú</a:t>
            </a:r>
            <a:r>
              <a:rPr lang="en-AU" sz="4000" b="1" dirty="0" smtClean="0">
                <a:latin typeface="UTM Avo"/>
              </a:rPr>
              <a:t> </a:t>
            </a:r>
            <a:r>
              <a:rPr lang="en-AU" sz="4000" b="1" dirty="0" err="1" smtClean="0">
                <a:latin typeface="UTM Avo"/>
              </a:rPr>
              <a:t>bé</a:t>
            </a:r>
            <a:r>
              <a:rPr lang="en-AU" sz="4000" b="1" dirty="0" smtClean="0">
                <a:latin typeface="UTM Avo"/>
              </a:rPr>
              <a:t> </a:t>
            </a:r>
            <a:r>
              <a:rPr lang="en-AU" sz="4000" b="1" dirty="0" err="1" smtClean="0">
                <a:latin typeface="UTM Avo"/>
              </a:rPr>
              <a:t>trên</a:t>
            </a:r>
            <a:r>
              <a:rPr lang="en-AU" sz="4000" b="1" dirty="0" smtClean="0">
                <a:latin typeface="UTM Avo"/>
              </a:rPr>
              <a:t> </a:t>
            </a:r>
            <a:r>
              <a:rPr lang="en-AU" sz="4000" b="1" dirty="0" err="1" smtClean="0">
                <a:latin typeface="UTM Avo"/>
              </a:rPr>
              <a:t>cung</a:t>
            </a:r>
            <a:r>
              <a:rPr lang="en-AU" sz="4000" b="1" dirty="0" smtClean="0">
                <a:latin typeface="UTM Avo"/>
              </a:rPr>
              <a:t> </a:t>
            </a:r>
            <a:r>
              <a:rPr lang="en-AU" sz="4000" b="1" dirty="0" err="1" smtClean="0">
                <a:latin typeface="UTM Avo"/>
              </a:rPr>
              <a:t>trăng</a:t>
            </a:r>
            <a:endParaRPr lang="en-US" sz="4000" b="1" dirty="0">
              <a:latin typeface="UTM Av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064" y="1542197"/>
            <a:ext cx="90314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latin typeface="UTM Avo"/>
              </a:rPr>
              <a:t>	</a:t>
            </a:r>
            <a:r>
              <a:rPr lang="en-AU" sz="3200" dirty="0" err="1" smtClean="0">
                <a:latin typeface="UTM Avo"/>
              </a:rPr>
              <a:t>Những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đên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trăng</a:t>
            </a:r>
            <a:r>
              <a:rPr lang="en-AU" sz="3200" dirty="0" smtClean="0">
                <a:latin typeface="UTM Avo"/>
              </a:rPr>
              <a:t>, </a:t>
            </a:r>
            <a:r>
              <a:rPr lang="en-AU" sz="3200" dirty="0" err="1" smtClean="0">
                <a:latin typeface="UTM Avo"/>
              </a:rPr>
              <a:t>bà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thường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chỉ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cho</a:t>
            </a:r>
            <a:r>
              <a:rPr lang="en-AU" sz="3200" dirty="0" smtClean="0">
                <a:latin typeface="UTM Avo"/>
              </a:rPr>
              <a:t> Bi </a:t>
            </a:r>
            <a:r>
              <a:rPr lang="en-AU" sz="3200" dirty="0" err="1" smtClean="0">
                <a:latin typeface="UTM Avo"/>
              </a:rPr>
              <a:t>ba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bóng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đen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mờ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trên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mặt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trăng</a:t>
            </a:r>
            <a:r>
              <a:rPr lang="en-AU" sz="3200" dirty="0" smtClean="0">
                <a:latin typeface="UTM Avo"/>
              </a:rPr>
              <a:t>. </a:t>
            </a:r>
            <a:r>
              <a:rPr lang="en-AU" sz="3200" dirty="0" err="1" smtClean="0">
                <a:latin typeface="UTM Avo"/>
              </a:rPr>
              <a:t>Trông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chúng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giống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một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gốc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đa</a:t>
            </a:r>
            <a:r>
              <a:rPr lang="en-AU" sz="3200" dirty="0" smtClean="0">
                <a:latin typeface="UTM Avo"/>
              </a:rPr>
              <a:t>, </a:t>
            </a:r>
            <a:r>
              <a:rPr lang="en-AU" sz="3200" dirty="0" err="1" smtClean="0">
                <a:latin typeface="UTM Avo"/>
              </a:rPr>
              <a:t>một</a:t>
            </a:r>
            <a:r>
              <a:rPr lang="en-AU" sz="3200" dirty="0" smtClean="0">
                <a:latin typeface="UTM Avo"/>
              </a:rPr>
              <a:t> con </a:t>
            </a:r>
            <a:r>
              <a:rPr lang="en-AU" sz="3200" dirty="0" err="1" smtClean="0">
                <a:latin typeface="UTM Avo"/>
              </a:rPr>
              <a:t>nghé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và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một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chú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bé</a:t>
            </a:r>
            <a:r>
              <a:rPr lang="en-AU" sz="3200" dirty="0" smtClean="0">
                <a:latin typeface="UTM Avo"/>
              </a:rPr>
              <a:t>.</a:t>
            </a:r>
          </a:p>
          <a:p>
            <a:r>
              <a:rPr lang="en-AU" sz="3200" dirty="0">
                <a:latin typeface="UTM Avo"/>
              </a:rPr>
              <a:t>	</a:t>
            </a:r>
            <a:r>
              <a:rPr lang="en-AU" sz="3200" dirty="0" err="1" smtClean="0">
                <a:latin typeface="UTM Avo"/>
              </a:rPr>
              <a:t>Bà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kể</a:t>
            </a:r>
            <a:r>
              <a:rPr lang="en-AU" sz="3200" dirty="0" smtClean="0">
                <a:latin typeface="UTM Avo"/>
              </a:rPr>
              <a:t>: </a:t>
            </a:r>
            <a:r>
              <a:rPr lang="en-AU" sz="3200" dirty="0" err="1" smtClean="0">
                <a:latin typeface="UTM Avo"/>
              </a:rPr>
              <a:t>Xưa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kia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chú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bé</a:t>
            </a:r>
            <a:r>
              <a:rPr lang="en-AU" sz="3200" dirty="0" smtClean="0">
                <a:latin typeface="UTM Avo"/>
              </a:rPr>
              <a:t> ở </a:t>
            </a:r>
            <a:r>
              <a:rPr lang="en-AU" sz="3200" dirty="0" err="1" smtClean="0">
                <a:latin typeface="UTM Avo"/>
              </a:rPr>
              <a:t>trần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gian</a:t>
            </a:r>
            <a:r>
              <a:rPr lang="en-AU" sz="3200" dirty="0" smtClean="0">
                <a:latin typeface="UTM Avo"/>
              </a:rPr>
              <a:t>. </a:t>
            </a:r>
            <a:r>
              <a:rPr lang="en-AU" sz="3200" dirty="0" err="1" smtClean="0">
                <a:latin typeface="UTM Avo"/>
              </a:rPr>
              <a:t>Một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cơn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gió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đã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cuốn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chú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cùng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gốc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đa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và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nghé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lên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cung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trăng</a:t>
            </a:r>
            <a:r>
              <a:rPr lang="en-AU" sz="3200" dirty="0" smtClean="0">
                <a:latin typeface="UTM Avo"/>
              </a:rPr>
              <a:t>. </a:t>
            </a:r>
            <a:r>
              <a:rPr lang="en-AU" sz="3200" dirty="0" err="1" smtClean="0">
                <a:latin typeface="UTM Avo"/>
              </a:rPr>
              <a:t>Trên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đó</a:t>
            </a:r>
            <a:r>
              <a:rPr lang="en-AU" sz="3200" dirty="0" smtClean="0">
                <a:latin typeface="UTM Avo"/>
              </a:rPr>
              <a:t>, </a:t>
            </a:r>
            <a:r>
              <a:rPr lang="en-AU" sz="3200" dirty="0" err="1" smtClean="0">
                <a:latin typeface="UTM Avo"/>
              </a:rPr>
              <a:t>chú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rất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buồn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vì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nhớ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nhà</a:t>
            </a:r>
            <a:r>
              <a:rPr lang="en-AU" sz="3200" dirty="0" smtClean="0">
                <a:latin typeface="UTM Avo"/>
              </a:rPr>
              <a:t>. </a:t>
            </a:r>
            <a:r>
              <a:rPr lang="en-AU" sz="3200" dirty="0" err="1" smtClean="0">
                <a:latin typeface="UTM Avo"/>
              </a:rPr>
              <a:t>Nhưng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mặt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đất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quá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xa</a:t>
            </a:r>
            <a:r>
              <a:rPr lang="en-AU" sz="3200" dirty="0" smtClean="0">
                <a:latin typeface="UTM Avo"/>
              </a:rPr>
              <a:t>. </a:t>
            </a:r>
            <a:r>
              <a:rPr lang="en-AU" sz="3200" dirty="0" err="1" smtClean="0">
                <a:latin typeface="UTM Avo"/>
              </a:rPr>
              <a:t>Chú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không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thể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về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được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nữa</a:t>
            </a:r>
            <a:r>
              <a:rPr lang="en-AU" sz="3200" dirty="0" smtClean="0">
                <a:latin typeface="UTM Avo"/>
              </a:rPr>
              <a:t>.</a:t>
            </a:r>
          </a:p>
          <a:p>
            <a:pPr algn="r"/>
            <a:r>
              <a:rPr lang="en-AU" sz="3200" dirty="0" err="1" smtClean="0">
                <a:latin typeface="UTM Avo"/>
              </a:rPr>
              <a:t>Nguyễn</a:t>
            </a:r>
            <a:r>
              <a:rPr lang="en-AU" sz="3200" dirty="0" smtClean="0">
                <a:latin typeface="UTM Avo"/>
              </a:rPr>
              <a:t> </a:t>
            </a:r>
            <a:r>
              <a:rPr lang="en-AU" sz="3200" dirty="0" err="1" smtClean="0">
                <a:latin typeface="UTM Avo"/>
              </a:rPr>
              <a:t>Hoàng</a:t>
            </a:r>
            <a:endParaRPr lang="en-US" sz="3200" dirty="0"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8721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4705848" y="1773015"/>
            <a:ext cx="1546825" cy="4705203"/>
            <a:chOff x="2102024" y="-1714093"/>
            <a:chExt cx="1143795" cy="3479248"/>
          </a:xfrm>
        </p:grpSpPr>
        <p:grpSp>
          <p:nvGrpSpPr>
            <p:cNvPr id="65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altLang="zh-CN" sz="4800" b="1" kern="0" dirty="0">
                    <a:solidFill>
                      <a:sysClr val="window" lastClr="FFFFFF"/>
                    </a:solidFill>
                    <a:latin typeface=".黑体-日本语" panose="02000500000000000000" pitchFamily="2" charset="-122"/>
                    <a:ea typeface=".黑体-日本语" panose="02000500000000000000" pitchFamily="2" charset="-122"/>
                    <a:cs typeface=".黑体-日本语" panose="02000500000000000000" pitchFamily="2" charset="-122"/>
                    <a:sym typeface="+mn-lt"/>
                  </a:rPr>
                  <a:t>4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4705848" y="258825"/>
            <a:ext cx="1546825" cy="4705203"/>
            <a:chOff x="2102024" y="-1714093"/>
            <a:chExt cx="1143795" cy="3479248"/>
          </a:xfrm>
        </p:grpSpPr>
        <p:grpSp>
          <p:nvGrpSpPr>
            <p:cNvPr id="55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altLang="zh-CN" sz="4800" b="1" kern="0" dirty="0">
                    <a:solidFill>
                      <a:sysClr val="window" lastClr="FFFFFF"/>
                    </a:solidFill>
                    <a:latin typeface=".黑体-日本语" panose="02000500000000000000" pitchFamily="2" charset="-122"/>
                    <a:ea typeface=".黑体-日本语" panose="02000500000000000000" pitchFamily="2" charset="-122"/>
                    <a:cs typeface=".黑体-日本语" panose="02000500000000000000" pitchFamily="2" charset="-122"/>
                    <a:sym typeface="+mn-lt"/>
                  </a:rPr>
                  <a:t>3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4665297" y="-1276203"/>
            <a:ext cx="1546825" cy="4705203"/>
            <a:chOff x="2102024" y="-1714093"/>
            <a:chExt cx="1143795" cy="3479248"/>
          </a:xfrm>
        </p:grpSpPr>
        <p:grpSp>
          <p:nvGrpSpPr>
            <p:cNvPr id="4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altLang="zh-CN" sz="4800" b="1" kern="0" dirty="0">
                    <a:solidFill>
                      <a:sysClr val="window" lastClr="FFFFFF"/>
                    </a:solidFill>
                    <a:latin typeface=".黑体-日本语" panose="02000500000000000000" pitchFamily="2" charset="-122"/>
                    <a:ea typeface=".黑体-日本语" panose="02000500000000000000" pitchFamily="2" charset="-122"/>
                    <a:cs typeface=".黑体-日本语" panose="02000500000000000000" pitchFamily="2" charset="-122"/>
                    <a:sym typeface="+mn-lt"/>
                  </a:rPr>
                  <a:t>2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" y="3069451"/>
            <a:ext cx="3750023" cy="363809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924596" y="704663"/>
            <a:ext cx="4041003" cy="996527"/>
            <a:chOff x="2110311" y="1307322"/>
            <a:chExt cx="8901220" cy="1090159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kern="0" dirty="0">
                <a:solidFill>
                  <a:srgbClr val="002060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52947" y="1307322"/>
              <a:ext cx="8158584" cy="937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AU" altLang="zh-CN" sz="4267" b="1" kern="0" dirty="0" err="1">
                  <a:solidFill>
                    <a:srgbClr val="002060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b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a</a:t>
              </a:r>
              <a:r>
                <a:rPr lang="en-AU" altLang="zh-CN" sz="4267" b="1" kern="0" dirty="0" smtClean="0">
                  <a:solidFill>
                    <a:srgbClr val="002060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bóng</a:t>
              </a:r>
              <a:r>
                <a:rPr lang="en-AU" altLang="zh-CN" sz="4267" b="1" kern="0" dirty="0" smtClean="0">
                  <a:solidFill>
                    <a:srgbClr val="002060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đen</a:t>
              </a:r>
              <a:endParaRPr lang="zh-CN" altLang="en-US" sz="4267" b="1" kern="0" dirty="0">
                <a:solidFill>
                  <a:srgbClr val="002060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616187" y="-2757896"/>
            <a:ext cx="1546827" cy="4705203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华康方圆体W7"/>
                  <a:cs typeface="+mn-ea"/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altLang="zh-CN" sz="4800" b="1" kern="0" dirty="0">
                    <a:solidFill>
                      <a:sysClr val="window" lastClr="FFFFFF"/>
                    </a:solidFill>
                    <a:latin typeface="华康方圆体W7"/>
                    <a:cs typeface="+mn-ea"/>
                    <a:sym typeface="+mn-lt"/>
                  </a:rPr>
                  <a:t>1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华康方圆体W7"/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srgbClr val="000000"/>
                  </a:solidFill>
                  <a:latin typeface="华康方圆体W7"/>
                  <a:cs typeface="+mn-ea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华康方圆体W7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6924595" y="2119665"/>
            <a:ext cx="4018629" cy="996327"/>
            <a:chOff x="2110311" y="1307541"/>
            <a:chExt cx="8851939" cy="1089940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681018" y="1307541"/>
              <a:ext cx="8281232" cy="1034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AU" altLang="zh-CN" sz="4267" b="1" kern="0" dirty="0" err="1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c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uốn</a:t>
              </a:r>
              <a:endParaRPr lang="zh-CN" altLang="en-US" sz="4267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946970" y="3569362"/>
            <a:ext cx="4101530" cy="994345"/>
            <a:chOff x="2110311" y="1329732"/>
            <a:chExt cx="9034547" cy="1087772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863626" y="1382658"/>
              <a:ext cx="8281232" cy="1034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AU" altLang="zh-CN" sz="4267" b="1" kern="0" dirty="0" err="1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r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ất</a:t>
              </a:r>
              <a:r>
                <a:rPr lang="en-AU" altLang="zh-CN" sz="4267" b="1" kern="0" dirty="0" smtClean="0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buồn</a:t>
              </a:r>
              <a:endParaRPr lang="zh-CN" altLang="en-US" sz="4267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924595" y="5246547"/>
            <a:ext cx="4018629" cy="996327"/>
            <a:chOff x="2110311" y="1307541"/>
            <a:chExt cx="8851939" cy="1089940"/>
          </a:xfrm>
        </p:grpSpPr>
        <p:sp>
          <p:nvSpPr>
            <p:cNvPr id="7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2681018" y="1307541"/>
              <a:ext cx="8281232" cy="1034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AU" altLang="zh-CN" sz="4267" b="1" kern="0" dirty="0" err="1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q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uá</a:t>
              </a:r>
              <a:r>
                <a:rPr lang="en-AU" altLang="zh-CN" sz="4267" b="1" kern="0" dirty="0" smtClean="0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4267" b="1" kern="0" dirty="0" err="1" smtClean="0">
                  <a:solidFill>
                    <a:srgbClr val="002060"/>
                  </a:solidFill>
                  <a:latin typeface="UTM Avo"/>
                  <a:ea typeface="SimSun-ExtB" panose="02010609060101010101" pitchFamily="49" charset="-122"/>
                  <a:cs typeface=".黑体-日本语" panose="02000500000000000000" pitchFamily="2" charset="-122"/>
                  <a:sym typeface="+mn-lt"/>
                </a:rPr>
                <a:t>xa</a:t>
              </a:r>
              <a:endParaRPr lang="zh-CN" altLang="en-US" sz="4267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403393" y="-216496"/>
            <a:ext cx="3835021" cy="2246186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0176" y="592871"/>
            <a:ext cx="385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 smtClean="0">
                <a:latin typeface="UTM Avo"/>
              </a:rPr>
              <a:t>Luyện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đọc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từ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khó</a:t>
            </a:r>
            <a:endParaRPr lang="en-US" sz="3200" b="1" dirty="0"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052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1" b="24053"/>
          <a:stretch>
            <a:fillRect/>
          </a:stretch>
        </p:blipFill>
        <p:spPr>
          <a:xfrm flipH="1">
            <a:off x="0" y="4987256"/>
            <a:ext cx="12192000" cy="1870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064" y="146392"/>
            <a:ext cx="2420363" cy="1030828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2.Tập </a:t>
            </a:r>
            <a:r>
              <a:rPr kumimoji="0" lang="en-A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87" y="909092"/>
            <a:ext cx="2819542" cy="2530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7097" y="307863"/>
            <a:ext cx="6133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Chú</a:t>
            </a:r>
            <a:r>
              <a:rPr kumimoji="0" lang="en-A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bé</a:t>
            </a:r>
            <a:r>
              <a:rPr kumimoji="0" lang="en-A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A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cung</a:t>
            </a:r>
            <a:r>
              <a:rPr kumimoji="0" lang="en-A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064" y="1542197"/>
            <a:ext cx="90314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Những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đên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trăng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bà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thường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chỉ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cho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Bi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ba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bóng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đen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mờ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mặt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trăng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Trông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chúng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giống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gốc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đa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con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nghé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và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chú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bé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Bà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kể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: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Xưa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kia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chú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bé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ở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trần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gian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cơn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gió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đã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cuốn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chú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cùng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gốc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đa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và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nghé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lên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cung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trăng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đó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chú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rất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buồn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vì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nhớ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nhà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Nhưng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mặt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đất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quá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xa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Chú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không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thể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về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được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nữa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Nguyễn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Hoàng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244454" y="1598336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322627" y="2114940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452280" y="2119753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92824" y="2552673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70042" y="2605717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792871" y="2564629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92823" y="3075415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367885" y="3116362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267432" y="3080086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342494" y="3116362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85000" y="4130355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294182" y="4117311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53998" y="4130355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342493" y="4091318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472143" y="4093225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942701" y="4516305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033012" y="4558806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328344" y="4558806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454382" y="4575138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1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87" y="241295"/>
            <a:ext cx="2317379" cy="218012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39870" y="16482"/>
            <a:ext cx="7888404" cy="2023307"/>
            <a:chOff x="2046832" y="13141"/>
            <a:chExt cx="5916303" cy="1517481"/>
          </a:xfrm>
        </p:grpSpPr>
        <p:sp>
          <p:nvSpPr>
            <p:cNvPr id="7" name="任意多边形 6"/>
            <p:cNvSpPr/>
            <p:nvPr/>
          </p:nvSpPr>
          <p:spPr>
            <a:xfrm>
              <a:off x="4175882" y="13141"/>
              <a:ext cx="2163955" cy="908083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zh-CN" altLang="en-US" sz="3600">
                <a:solidFill>
                  <a:srgbClr val="000000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46832" y="921224"/>
              <a:ext cx="5916303" cy="6093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AU" altLang="zh-CN" sz="3600" kern="0" dirty="0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3. </a:t>
              </a:r>
              <a:r>
                <a:rPr lang="en-AU" altLang="zh-CN" sz="3600" kern="0" dirty="0" err="1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Em</a:t>
              </a:r>
              <a:r>
                <a:rPr lang="en-AU" altLang="zh-CN" sz="3600" kern="0" dirty="0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chọn</a:t>
              </a:r>
              <a:r>
                <a:rPr lang="en-AU" altLang="zh-CN" sz="3600" kern="0" dirty="0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từ</a:t>
              </a:r>
              <a:r>
                <a:rPr lang="en-AU" altLang="zh-CN" sz="3600" kern="0" dirty="0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nào</a:t>
              </a:r>
              <a:r>
                <a:rPr lang="en-AU" altLang="zh-CN" sz="3600" kern="0" dirty="0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: ng hay </a:t>
              </a:r>
              <a:r>
                <a:rPr lang="en-AU" altLang="zh-CN" sz="3600" kern="0" dirty="0" err="1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ngh</a:t>
              </a:r>
              <a:r>
                <a:rPr lang="en-AU" altLang="zh-CN" sz="3600" kern="0" dirty="0" smtClean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?</a:t>
              </a:r>
              <a:endParaRPr lang="zh-CN" altLang="en-US" sz="3600" kern="0" dirty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03783" y="792029"/>
              <a:ext cx="307522" cy="22200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63990" y="841949"/>
              <a:ext cx="291847" cy="31469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74" y="4926842"/>
            <a:ext cx="2938049" cy="19311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78" y="3175609"/>
            <a:ext cx="2003557" cy="160110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297405" y="3768320"/>
            <a:ext cx="1667690" cy="1184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 smtClean="0">
                <a:solidFill>
                  <a:schemeClr val="tx1"/>
                </a:solidFill>
                <a:latin typeface="UTM Avo"/>
              </a:rPr>
              <a:t>…é</a:t>
            </a:r>
            <a:endParaRPr lang="en-US" sz="3600" dirty="0">
              <a:solidFill>
                <a:schemeClr val="tx1"/>
              </a:solidFill>
              <a:latin typeface="UTM Avo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089" y="3302758"/>
            <a:ext cx="1425771" cy="147395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0181230" y="3271723"/>
            <a:ext cx="1883391" cy="1408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>
                <a:solidFill>
                  <a:schemeClr val="tx1"/>
                </a:solidFill>
                <a:latin typeface="UTM Avo"/>
              </a:rPr>
              <a:t>…</a:t>
            </a:r>
            <a:r>
              <a:rPr lang="en-AU" sz="3200" dirty="0" err="1" smtClean="0">
                <a:solidFill>
                  <a:schemeClr val="tx1"/>
                </a:solidFill>
                <a:latin typeface="UTM Avo"/>
              </a:rPr>
              <a:t>ỗng</a:t>
            </a:r>
            <a:endParaRPr lang="en-US" sz="3200" dirty="0">
              <a:solidFill>
                <a:schemeClr val="tx1"/>
              </a:solidFill>
              <a:latin typeface="UTM Avo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19" b="81058" l="23045" r="56122"/>
                    </a14:imgEffect>
                  </a14:imgLayer>
                </a14:imgProps>
              </a:ext>
            </a:extLst>
          </a:blip>
          <a:srcRect l="18910" t="51202" r="39743" b="15625"/>
          <a:stretch/>
        </p:blipFill>
        <p:spPr bwMode="auto">
          <a:xfrm>
            <a:off x="3478634" y="3042661"/>
            <a:ext cx="2267073" cy="1994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Oval 22"/>
          <p:cNvSpPr/>
          <p:nvPr/>
        </p:nvSpPr>
        <p:spPr>
          <a:xfrm>
            <a:off x="5984071" y="3546584"/>
            <a:ext cx="1678675" cy="12282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 smtClean="0">
                <a:solidFill>
                  <a:schemeClr val="tx1"/>
                </a:solidFill>
                <a:latin typeface="UTM Avo"/>
              </a:rPr>
              <a:t>…..e</a:t>
            </a:r>
            <a:endParaRPr lang="en-US" sz="3600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78399" y="4039737"/>
            <a:ext cx="136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err="1" smtClean="0">
                <a:solidFill>
                  <a:srgbClr val="FF0000"/>
                </a:solidFill>
                <a:latin typeface="UTM Avo"/>
              </a:rPr>
              <a:t>ngh</a:t>
            </a:r>
            <a:endParaRPr lang="en-US" sz="36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35089" y="3837567"/>
            <a:ext cx="136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err="1" smtClean="0">
                <a:solidFill>
                  <a:srgbClr val="FF0000"/>
                </a:solidFill>
                <a:latin typeface="UTM Avo"/>
              </a:rPr>
              <a:t>ngh</a:t>
            </a:r>
            <a:endParaRPr lang="en-US" sz="36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52247" y="3652996"/>
            <a:ext cx="136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FF0000"/>
                </a:solidFill>
                <a:latin typeface="UTM Avo"/>
              </a:rPr>
              <a:t>ng</a:t>
            </a:r>
            <a:endParaRPr lang="en-US" sz="3600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4094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0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5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8" dur="1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0" grpId="0" animBg="1"/>
          <p:bldP spid="23" grpId="0" animBg="1"/>
          <p:bldP spid="21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0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5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8" dur="1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0" grpId="0" animBg="1"/>
          <p:bldP spid="23" grpId="0" animBg="1"/>
          <p:bldP spid="21" grpId="0"/>
          <p:bldP spid="26" grpId="0"/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2" y="3358204"/>
            <a:ext cx="1953349" cy="33688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4520" y="510978"/>
            <a:ext cx="4608512" cy="94699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30000"/>
              </a:lnSpc>
              <a:defRPr/>
            </a:pPr>
            <a:r>
              <a:rPr lang="en-AU" altLang="zh-CN" sz="4800" kern="0" dirty="0" smtClean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4. </a:t>
            </a:r>
            <a:r>
              <a:rPr lang="en-AU" altLang="zh-CN" sz="4800" kern="0" dirty="0" err="1" smtClean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Tâp</a:t>
            </a:r>
            <a:r>
              <a:rPr lang="en-AU" altLang="zh-CN" sz="4800" kern="0" dirty="0" smtClean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4800" kern="0" dirty="0" err="1" smtClean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chép</a:t>
            </a:r>
            <a:endParaRPr lang="zh-CN" altLang="en-US" sz="4800" kern="0" dirty="0">
              <a:solidFill>
                <a:srgbClr val="FFFFFF"/>
              </a:solidFill>
              <a:latin typeface="UTM Avo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912" y="4166233"/>
            <a:ext cx="2938049" cy="25607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2866" y="2593075"/>
            <a:ext cx="8616286" cy="8871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Chú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bé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trên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cung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trăng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rất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nhớ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latin typeface="UTM Avo"/>
              </a:rPr>
              <a:t>nhà</a:t>
            </a:r>
            <a:r>
              <a:rPr lang="en-AU" sz="3600" dirty="0" smtClean="0">
                <a:solidFill>
                  <a:schemeClr val="bg1"/>
                </a:solidFill>
                <a:latin typeface="UTM Avo"/>
              </a:rPr>
              <a:t>.</a:t>
            </a:r>
            <a:endParaRPr lang="en-US" sz="3600" dirty="0">
              <a:solidFill>
                <a:schemeClr val="bg1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5745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smtClean="0">
                <a:solidFill>
                  <a:schemeClr val="tx1"/>
                </a:solidFill>
                <a:latin typeface="UTM Avo"/>
              </a:rPr>
              <a:t>I. ĐỌC THÀNH TIẾNG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  <a:latin typeface="UTM Avo"/>
              </a:rPr>
              <a:t>1</a:t>
            </a:r>
            <a:endParaRPr lang="en-US" sz="32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5" y="1626161"/>
            <a:ext cx="180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 smtClean="0">
                <a:latin typeface="UTM Avo"/>
              </a:rPr>
              <a:t>Tỏ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vẻ</a:t>
            </a:r>
            <a:endParaRPr lang="en-US" sz="3200" b="1" dirty="0">
              <a:latin typeface="UTM Avo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88" b="70215" l="0" r="93056"/>
                    </a14:imgEffect>
                  </a14:imgLayer>
                </a14:imgProps>
              </a:ext>
            </a:extLst>
          </a:blip>
          <a:srcRect t="29861" r="5967" b="29514"/>
          <a:stretch/>
        </p:blipFill>
        <p:spPr bwMode="auto">
          <a:xfrm>
            <a:off x="8025666" y="1596787"/>
            <a:ext cx="4029075" cy="3488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1739" y="1626161"/>
            <a:ext cx="631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 smtClean="0">
                <a:latin typeface="UTM Avo"/>
              </a:rPr>
              <a:t>Một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trí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khôn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hơn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trăm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trí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khôn</a:t>
            </a:r>
            <a:endParaRPr lang="en-US" sz="3200" b="1" dirty="0"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016" y="2361063"/>
            <a:ext cx="65918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UTM Avo"/>
              </a:rPr>
              <a:t>	</a:t>
            </a:r>
            <a:r>
              <a:rPr lang="en-AU" sz="2800" b="1" dirty="0" err="1">
                <a:latin typeface="UTM Avo"/>
              </a:rPr>
              <a:t>C</a:t>
            </a:r>
            <a:r>
              <a:rPr lang="en-AU" sz="2800" b="1" dirty="0" err="1" smtClean="0">
                <a:latin typeface="UTM Avo"/>
              </a:rPr>
              <a:t>hồn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và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gà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rừng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là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bạn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thân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nhưng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chồn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vẫn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ngầm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xem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thường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gà</a:t>
            </a:r>
            <a:r>
              <a:rPr lang="en-AU" sz="2800" b="1" dirty="0" smtClean="0">
                <a:latin typeface="UTM Avo"/>
              </a:rPr>
              <a:t>, </a:t>
            </a:r>
            <a:r>
              <a:rPr lang="en-AU" sz="2800" b="1" dirty="0" err="1" smtClean="0">
                <a:latin typeface="UTM Avo"/>
              </a:rPr>
              <a:t>Một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hôm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chồn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tỏ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vẻ</a:t>
            </a:r>
            <a:r>
              <a:rPr lang="en-AU" sz="2800" b="1" dirty="0" smtClean="0">
                <a:latin typeface="UTM Avo"/>
              </a:rPr>
              <a:t>:</a:t>
            </a:r>
          </a:p>
          <a:p>
            <a:r>
              <a:rPr lang="en-AU" sz="2800" b="1" dirty="0">
                <a:latin typeface="UTM Avo"/>
              </a:rPr>
              <a:t>	</a:t>
            </a:r>
            <a:r>
              <a:rPr lang="en-AU" sz="2800" b="1" dirty="0" smtClean="0">
                <a:latin typeface="UTM Avo"/>
              </a:rPr>
              <a:t>- </a:t>
            </a:r>
            <a:r>
              <a:rPr lang="en-AU" sz="2800" b="1" dirty="0" err="1" smtClean="0">
                <a:latin typeface="UTM Avo"/>
              </a:rPr>
              <a:t>Gà</a:t>
            </a:r>
            <a:r>
              <a:rPr lang="en-AU" sz="2800" b="1" dirty="0" smtClean="0">
                <a:latin typeface="UTM Avo"/>
              </a:rPr>
              <a:t> à, </a:t>
            </a:r>
            <a:r>
              <a:rPr lang="en-AU" sz="2800" b="1" dirty="0" err="1" smtClean="0">
                <a:latin typeface="UTM Avo"/>
              </a:rPr>
              <a:t>bạn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có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trí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khôn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chứ</a:t>
            </a:r>
            <a:r>
              <a:rPr lang="en-AU" sz="2800" b="1" dirty="0" smtClean="0">
                <a:latin typeface="UTM Avo"/>
              </a:rPr>
              <a:t>?</a:t>
            </a:r>
          </a:p>
          <a:p>
            <a:r>
              <a:rPr lang="en-AU" sz="2800" b="1" dirty="0">
                <a:latin typeface="UTM Avo"/>
              </a:rPr>
              <a:t>	</a:t>
            </a:r>
            <a:r>
              <a:rPr lang="en-AU" sz="2800" b="1" dirty="0" smtClean="0">
                <a:latin typeface="UTM Avo"/>
              </a:rPr>
              <a:t>- </a:t>
            </a:r>
            <a:r>
              <a:rPr lang="en-AU" sz="2800" b="1" dirty="0" err="1" smtClean="0">
                <a:latin typeface="UTM Avo"/>
              </a:rPr>
              <a:t>Chỉ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có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tí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ti</a:t>
            </a:r>
            <a:r>
              <a:rPr lang="en-AU" sz="2800" b="1" dirty="0" smtClean="0">
                <a:latin typeface="UTM Avo"/>
              </a:rPr>
              <a:t> – </a:t>
            </a:r>
            <a:r>
              <a:rPr lang="en-AU" sz="2800" b="1" dirty="0" err="1" smtClean="0">
                <a:latin typeface="UTM Avo"/>
              </a:rPr>
              <a:t>Gà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đáp</a:t>
            </a:r>
            <a:endParaRPr lang="en-AU" sz="2800" b="1" dirty="0" smtClean="0">
              <a:latin typeface="UTM Avo"/>
            </a:endParaRPr>
          </a:p>
          <a:p>
            <a:r>
              <a:rPr lang="en-AU" sz="2800" b="1" dirty="0">
                <a:latin typeface="UTM Avo"/>
              </a:rPr>
              <a:t>	</a:t>
            </a:r>
            <a:r>
              <a:rPr lang="en-AU" sz="2800" b="1" dirty="0" err="1" smtClean="0">
                <a:latin typeface="UTM Avo"/>
              </a:rPr>
              <a:t>Chồn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ra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vẻ</a:t>
            </a:r>
            <a:r>
              <a:rPr lang="en-AU" sz="2800" b="1" dirty="0" smtClean="0">
                <a:latin typeface="UTM Avo"/>
              </a:rPr>
              <a:t>:</a:t>
            </a:r>
          </a:p>
          <a:p>
            <a:r>
              <a:rPr lang="en-AU" sz="2800" b="1" dirty="0">
                <a:latin typeface="UTM Avo"/>
              </a:rPr>
              <a:t>	</a:t>
            </a:r>
            <a:r>
              <a:rPr lang="en-AU" sz="2800" b="1" dirty="0" smtClean="0">
                <a:latin typeface="UTM Avo"/>
              </a:rPr>
              <a:t>- </a:t>
            </a:r>
            <a:r>
              <a:rPr lang="en-AU" sz="2800" b="1" dirty="0" err="1" smtClean="0">
                <a:latin typeface="UTM Avo"/>
              </a:rPr>
              <a:t>Tớ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thì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có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cả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trăm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trí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khôn</a:t>
            </a:r>
            <a:r>
              <a:rPr lang="en-AU" sz="2800" b="1" dirty="0" smtClean="0">
                <a:latin typeface="UTM Avo"/>
              </a:rPr>
              <a:t> </a:t>
            </a:r>
            <a:r>
              <a:rPr lang="en-AU" sz="2800" b="1" dirty="0" err="1" smtClean="0">
                <a:latin typeface="UTM Avo"/>
              </a:rPr>
              <a:t>cơ</a:t>
            </a:r>
            <a:r>
              <a:rPr lang="en-AU" sz="2800" b="1" dirty="0" smtClean="0">
                <a:latin typeface="UTM Avo"/>
              </a:rPr>
              <a:t>.</a:t>
            </a:r>
            <a:endParaRPr lang="en-US" sz="2800" b="1" dirty="0"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2067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5" y="1626161"/>
            <a:ext cx="180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Bất</a:t>
            </a:r>
            <a:r>
              <a:rPr lang="en-AU" sz="32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3200" b="1" dirty="0" err="1" smtClean="0">
                <a:solidFill>
                  <a:srgbClr val="000000"/>
                </a:solidFill>
                <a:latin typeface="UTM Avo"/>
              </a:rPr>
              <a:t>ngờ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016" y="2361063"/>
            <a:ext cx="65918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vừa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lúc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đó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bác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nông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dân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cầm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liềm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đi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qua.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800" b="1" dirty="0">
                <a:solidFill>
                  <a:srgbClr val="000000"/>
                </a:solidFill>
                <a:latin typeface="UTM Avo"/>
              </a:rPr>
              <a:t>	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trống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cuống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cuồng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bỏ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trốn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.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Chúng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nấp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trong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đám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cỏ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rậm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.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Bác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nông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dân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len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giữa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đám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cỏ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,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đe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: “Ta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đã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nhìn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rõ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bọn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mi.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Cứ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nằm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yên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đó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2800" b="1" dirty="0" err="1" smtClean="0">
                <a:solidFill>
                  <a:srgbClr val="000000"/>
                </a:solidFill>
                <a:latin typeface="UTM Avo"/>
              </a:rPr>
              <a:t>nhé</a:t>
            </a:r>
            <a:r>
              <a:rPr lang="en-AU" sz="2800" b="1" dirty="0" smtClean="0">
                <a:solidFill>
                  <a:srgbClr val="000000"/>
                </a:solidFill>
                <a:latin typeface="UTM Avo"/>
              </a:rPr>
              <a:t>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22" l="14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5658" y="1626161"/>
            <a:ext cx="4544705" cy="42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9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h5ip1a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275</Words>
  <Application>Microsoft Office PowerPoint</Application>
  <PresentationFormat>Widescreen</PresentationFormat>
  <Paragraphs>121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46" baseType="lpstr">
      <vt:lpstr>.黑体-日本语</vt:lpstr>
      <vt:lpstr>微软雅黑</vt:lpstr>
      <vt:lpstr>宋体</vt:lpstr>
      <vt:lpstr>SimSun-ExtB</vt:lpstr>
      <vt:lpstr>.VnAristote</vt:lpstr>
      <vt:lpstr>Arial</vt:lpstr>
      <vt:lpstr>Calibri</vt:lpstr>
      <vt:lpstr>Calibri Light</vt:lpstr>
      <vt:lpstr>等线</vt:lpstr>
      <vt:lpstr>inpin heiti</vt:lpstr>
      <vt:lpstr>UTM Avo</vt:lpstr>
      <vt:lpstr>仓耳今楷05-6763 W05</vt:lpstr>
      <vt:lpstr>华康俪金黑W8</vt:lpstr>
      <vt:lpstr>华康方圆体W7</vt:lpstr>
      <vt:lpstr>字魂59号-创粗黑</vt:lpstr>
      <vt:lpstr>Office Theme</vt:lpstr>
      <vt:lpstr>更多模版请关注:尚佳素材公社shop64427429.taobao.com</vt:lpstr>
      <vt:lpstr>1_更多模版请关注:尚佳素材公社shop64427429.taobao.com</vt:lpstr>
      <vt:lpstr>2_更多模版请关注:尚佳素材公社shop64427429.taobao.com</vt:lpstr>
      <vt:lpstr>3_更多模版请关注:尚佳素材公社shop64427429.taobao.com</vt:lpstr>
      <vt:lpstr>4_更多模版请关注:尚佳素材公社shop64427429.taobao.com</vt:lpstr>
      <vt:lpstr>Office 主题</vt:lpstr>
      <vt:lpstr>1_Office 主题</vt:lpstr>
      <vt:lpstr>自定义设计方案</vt:lpstr>
      <vt:lpstr>www.33ppt.com ​​</vt:lpstr>
      <vt:lpstr>5_更多模版请关注:尚佳素材公社shop64427429.taobao.com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52</cp:revision>
  <dcterms:created xsi:type="dcterms:W3CDTF">2020-08-19T03:03:22Z</dcterms:created>
  <dcterms:modified xsi:type="dcterms:W3CDTF">2020-08-21T23:53:48Z</dcterms:modified>
</cp:coreProperties>
</file>