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56" r:id="rId3"/>
    <p:sldId id="355" r:id="rId4"/>
    <p:sldId id="257" r:id="rId5"/>
    <p:sldId id="394" r:id="rId6"/>
    <p:sldId id="389" r:id="rId7"/>
    <p:sldId id="351" r:id="rId8"/>
    <p:sldId id="360" r:id="rId9"/>
    <p:sldId id="359" r:id="rId10"/>
    <p:sldId id="395" r:id="rId11"/>
    <p:sldId id="370" r:id="rId12"/>
    <p:sldId id="396" r:id="rId13"/>
    <p:sldId id="323" r:id="rId14"/>
    <p:sldId id="308" r:id="rId15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17"/>
      <p:bold r:id="rId18"/>
    </p:embeddedFont>
    <p:embeddedFont>
      <p:font typeface=".VnTifani Heavy" panose="020B7200000000000000" pitchFamily="34" charset="0"/>
      <p:regular r:id="rId19"/>
    </p:embeddedFont>
    <p:embeddedFont>
      <p:font typeface="Arial Black" panose="020B0A04020102020204" pitchFamily="34" charset="0"/>
      <p:bold r:id="rId20"/>
    </p:embeddedFont>
    <p:embeddedFont>
      <p:font typeface="VNI-Thufap2" pitchFamily="2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.VnAvant" panose="020B7200000000000000" pitchFamily="34" charset="0"/>
      <p:regular r:id="rId26"/>
      <p:bold r:id="rId27"/>
      <p:italic r:id="rId28"/>
      <p:boldItalic r:id="rId29"/>
    </p:embeddedFont>
    <p:embeddedFont>
      <p:font typeface="宋体" panose="02010600030101010101" pitchFamily="2" charset="-122"/>
      <p:regular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90" d="100"/>
          <a:sy n="90" d="100"/>
        </p:scale>
        <p:origin x="1349" y="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sz="1200" b="1" dirty="0" err="1" smtClean="0">
                <a:solidFill>
                  <a:srgbClr val="006600"/>
                </a:solidFill>
                <a:latin typeface=".VnAvant" pitchFamily="34" charset="0"/>
              </a:rPr>
              <a:t>oai</a:t>
            </a:r>
            <a:r>
              <a:rPr lang="en-US" sz="12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1200" b="1" dirty="0" err="1" smtClean="0">
                <a:solidFill>
                  <a:srgbClr val="006600"/>
                </a:solidFill>
                <a:latin typeface=".VnAvant" pitchFamily="34" charset="0"/>
              </a:rPr>
              <a:t>oay</a:t>
            </a:r>
            <a:r>
              <a:rPr lang="en-US" sz="12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1200" b="1" dirty="0" err="1" smtClean="0">
                <a:solidFill>
                  <a:srgbClr val="006600"/>
                </a:solidFill>
                <a:latin typeface=".VnAvant" pitchFamily="34" charset="0"/>
              </a:rPr>
              <a:t>uây</a:t>
            </a:r>
            <a:r>
              <a:rPr lang="en-US" sz="1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3.gif"/><Relationship Id="rId18" Type="http://schemas.openxmlformats.org/officeDocument/2006/relationships/image" Target="../media/image28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openxmlformats.org/officeDocument/2006/relationships/image" Target="../media/image22.gif"/><Relationship Id="rId17" Type="http://schemas.openxmlformats.org/officeDocument/2006/relationships/image" Target="../media/image27.gif"/><Relationship Id="rId2" Type="http://schemas.openxmlformats.org/officeDocument/2006/relationships/tags" Target="../tags/tag5.xml"/><Relationship Id="rId16" Type="http://schemas.openxmlformats.org/officeDocument/2006/relationships/image" Target="../media/image26.gif"/><Relationship Id="rId20" Type="http://schemas.openxmlformats.org/officeDocument/2006/relationships/image" Target="../media/image30.png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3.wav"/><Relationship Id="rId15" Type="http://schemas.openxmlformats.org/officeDocument/2006/relationships/image" Target="../media/image25.gif"/><Relationship Id="rId10" Type="http://schemas.openxmlformats.org/officeDocument/2006/relationships/audio" Target="../media/audio6.wav"/><Relationship Id="rId19" Type="http://schemas.openxmlformats.org/officeDocument/2006/relationships/image" Target="../media/image29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5.wav"/><Relationship Id="rId1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9565" y="960044"/>
            <a:ext cx="6804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thám tử: </a:t>
            </a:r>
            <a:r>
              <a:rPr lang="vi-VN" sz="2400" dirty="0">
                <a:solidFill>
                  <a:srgbClr val="006600"/>
                </a:solidFill>
              </a:rPr>
              <a:t>người làm nghề điều tra các việc theo yêu cầu của ai đó.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nguây </a:t>
            </a:r>
            <a:r>
              <a:rPr lang="vi-VN" sz="2400" dirty="0" smtClean="0">
                <a:solidFill>
                  <a:srgbClr val="FF0000"/>
                </a:solidFill>
              </a:rPr>
              <a:t>nguẩy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vi-VN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006600"/>
                </a:solidFill>
              </a:rPr>
              <a:t>(bộ điệu tỏ ý không bằng lòng, không đồng ý bằng những động tác như vung vẩy tay chân, lắc đầu, nhún vai</a:t>
            </a:r>
            <a:r>
              <a:rPr lang="vi-VN" sz="2400" dirty="0" smtClean="0">
                <a:solidFill>
                  <a:srgbClr val="006600"/>
                </a:solidFill>
              </a:rPr>
              <a:t>,...)</a:t>
            </a:r>
            <a:r>
              <a:rPr lang="en-US" sz="2400" dirty="0" smtClean="0">
                <a:solidFill>
                  <a:srgbClr val="0066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solidFill>
                  <a:srgbClr val="FF0000"/>
                </a:solidFill>
              </a:rPr>
              <a:t>trúng tuy</a:t>
            </a:r>
            <a:r>
              <a:rPr lang="en-US" sz="2400" dirty="0">
                <a:solidFill>
                  <a:srgbClr val="FF0000"/>
                </a:solidFill>
              </a:rPr>
              <a:t>ể</a:t>
            </a:r>
            <a:r>
              <a:rPr lang="vi-VN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vi-VN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006600"/>
                </a:solidFill>
              </a:rPr>
              <a:t>(thi </a:t>
            </a:r>
            <a:r>
              <a:rPr lang="vi-VN" sz="2400" dirty="0" smtClean="0">
                <a:solidFill>
                  <a:srgbClr val="006600"/>
                </a:solidFill>
              </a:rPr>
              <a:t>đ</a:t>
            </a:r>
            <a:r>
              <a:rPr lang="en-US" sz="2400" dirty="0" smtClean="0">
                <a:solidFill>
                  <a:srgbClr val="006600"/>
                </a:solidFill>
              </a:rPr>
              <a:t>ỗ</a:t>
            </a:r>
            <a:r>
              <a:rPr lang="vi-VN" sz="2400" dirty="0" smtClean="0">
                <a:solidFill>
                  <a:srgbClr val="006600"/>
                </a:solidFill>
              </a:rPr>
              <a:t>)</a:t>
            </a:r>
            <a:r>
              <a:rPr lang="en-US" sz="2400" dirty="0" smtClean="0">
                <a:solidFill>
                  <a:srgbClr val="006600"/>
                </a:solidFill>
              </a:rPr>
              <a:t>.</a:t>
            </a:r>
            <a:r>
              <a:rPr lang="vi-VN" sz="2400" dirty="0" smtClean="0">
                <a:solidFill>
                  <a:srgbClr val="006600"/>
                </a:solidFill>
              </a:rPr>
              <a:t> </a:t>
            </a:r>
            <a:endParaRPr lang="en-US" sz="2400" dirty="0" smtClean="0">
              <a:solidFill>
                <a:srgbClr val="0066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solidFill>
                  <a:srgbClr val="FF0000"/>
                </a:solidFill>
              </a:rPr>
              <a:t>buột miệng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vi-VN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006600"/>
                </a:solidFill>
              </a:rPr>
              <a:t>(tự nhiên nói ra, không kịp nén lại).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3143" y="375269"/>
            <a:ext cx="315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 NGHĨA TỪ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1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th¸m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tö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tróng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tuyÓn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ngu©y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nguÈy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loay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hoay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hãa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trang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mõng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c«ng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hu©n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chư¬ng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kho¸i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chÝ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buét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miÖng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97920" y="4749818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éi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trưëng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8631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b="1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Ý </a:t>
            </a:r>
            <a:r>
              <a:rPr lang="en-US" sz="2500" b="1" kern="10" dirty="0" err="1" smtClean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nµo</a:t>
            </a:r>
            <a:r>
              <a:rPr lang="en-US" sz="2500" b="1" kern="10" dirty="0" smtClean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 ®</a:t>
            </a:r>
            <a:r>
              <a:rPr lang="en-US" sz="2500" b="1" kern="10" dirty="0" err="1" smtClean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óng</a:t>
            </a:r>
            <a:endParaRPr lang="en-US" sz="2500" b="1" kern="10" dirty="0">
              <a:solidFill>
                <a:srgbClr val="FFFF00"/>
              </a:solidFill>
              <a:latin typeface=".VnAvant" pitchFamily="34" charset="0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6098891" y="135294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490390" y="2809819"/>
            <a:ext cx="5846879" cy="99881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 smtClean="0">
                <a:latin typeface=".VnAvant" pitchFamily="34" charset="0"/>
              </a:rPr>
              <a:t>B. </a:t>
            </a:r>
            <a:r>
              <a:rPr lang="en-US" sz="2200" b="1" dirty="0" err="1" smtClean="0">
                <a:latin typeface=".VnAvant" pitchFamily="34" charset="0"/>
              </a:rPr>
              <a:t>MÌo</a:t>
            </a:r>
            <a:r>
              <a:rPr lang="en-US" sz="2200" b="1" dirty="0" smtClean="0">
                <a:latin typeface=".VnAvant" pitchFamily="34" charset="0"/>
              </a:rPr>
              <a:t> ®­</a:t>
            </a:r>
            <a:r>
              <a:rPr lang="en-US" sz="2200" b="1" dirty="0" err="1" smtClean="0">
                <a:latin typeface=".VnAvant" pitchFamily="34" charset="0"/>
              </a:rPr>
              <a:t>îc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gi</a:t>
            </a:r>
            <a:r>
              <a:rPr lang="en-US" sz="2200" b="1" dirty="0" smtClean="0">
                <a:latin typeface=".VnAvant" pitchFamily="34" charset="0"/>
              </a:rPr>
              <a:t>÷ ë l¹i ®</a:t>
            </a:r>
            <a:r>
              <a:rPr lang="en-US" sz="2200" b="1" dirty="0" err="1" smtClean="0">
                <a:latin typeface=".VnAvant" pitchFamily="34" charset="0"/>
              </a:rPr>
              <a:t>éi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th¸m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tö</a:t>
            </a:r>
            <a:r>
              <a:rPr lang="en-US" sz="2200" b="1" dirty="0" smtClean="0">
                <a:latin typeface=".VnAvant" pitchFamily="34" charset="0"/>
              </a:rPr>
              <a:t> v× </a:t>
            </a:r>
            <a:r>
              <a:rPr lang="en-US" sz="2200" b="1" dirty="0" err="1" smtClean="0">
                <a:latin typeface=".VnAvant" pitchFamily="34" charset="0"/>
              </a:rPr>
              <a:t>nã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cã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tµi</a:t>
            </a:r>
            <a:endParaRPr lang="en-US" sz="2200" b="1" dirty="0">
              <a:latin typeface=".VnAvant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490392" y="1415429"/>
            <a:ext cx="5846878" cy="955332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 smtClean="0">
                <a:latin typeface=".VnAvant" pitchFamily="34" charset="0"/>
              </a:rPr>
              <a:t>A. </a:t>
            </a:r>
            <a:r>
              <a:rPr lang="en-US" sz="2200" b="1" dirty="0" err="1" smtClean="0">
                <a:latin typeface=".VnAvant" pitchFamily="34" charset="0"/>
              </a:rPr>
              <a:t>MÌo</a:t>
            </a:r>
            <a:r>
              <a:rPr lang="en-US" sz="2200" b="1" dirty="0" smtClean="0">
                <a:latin typeface=".VnAvant" pitchFamily="34" charset="0"/>
              </a:rPr>
              <a:t> ®</a:t>
            </a:r>
            <a:r>
              <a:rPr lang="en-US" sz="2200" b="1" dirty="0" err="1" smtClean="0">
                <a:latin typeface=".VnAvant" pitchFamily="34" charset="0"/>
              </a:rPr>
              <a:t>ưîc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tuyÓn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vµo</a:t>
            </a:r>
            <a:r>
              <a:rPr lang="en-US" sz="2200" b="1" dirty="0" smtClean="0">
                <a:latin typeface=".VnAvant" pitchFamily="34" charset="0"/>
              </a:rPr>
              <a:t> ®</a:t>
            </a:r>
            <a:r>
              <a:rPr lang="en-US" sz="2200" b="1" dirty="0" err="1" smtClean="0">
                <a:latin typeface=".VnAvant" pitchFamily="34" charset="0"/>
              </a:rPr>
              <a:t>éi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th¸m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tö</a:t>
            </a:r>
            <a:r>
              <a:rPr lang="en-US" sz="2200" b="1" dirty="0" smtClean="0">
                <a:latin typeface=".VnAvant" pitchFamily="34" charset="0"/>
              </a:rPr>
              <a:t> v× </a:t>
            </a:r>
            <a:r>
              <a:rPr lang="en-US" sz="2200" b="1" dirty="0" err="1" smtClean="0">
                <a:latin typeface=".VnAvant" pitchFamily="34" charset="0"/>
              </a:rPr>
              <a:t>nã</a:t>
            </a:r>
            <a:r>
              <a:rPr lang="en-US" sz="2200" b="1" dirty="0" smtClean="0">
                <a:latin typeface=".VnAvant" pitchFamily="34" charset="0"/>
              </a:rPr>
              <a:t> lµ </a:t>
            </a:r>
            <a:r>
              <a:rPr lang="en-US" sz="2200" b="1" dirty="0" err="1" smtClean="0">
                <a:latin typeface=".VnAvant" pitchFamily="34" charset="0"/>
              </a:rPr>
              <a:t>mÌo</a:t>
            </a:r>
            <a:r>
              <a:rPr lang="en-US" sz="2200" b="1" dirty="0" smtClean="0">
                <a:latin typeface=".VnAvant" pitchFamily="34" charset="0"/>
              </a:rPr>
              <a:t>. </a:t>
            </a:r>
            <a:endParaRPr lang="en-US" sz="2200" b="1" dirty="0">
              <a:latin typeface=".VnAvant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0" y="3988669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5" y="3988669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7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1314223"/>
            <a:ext cx="89058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136</a:t>
            </a:r>
          </a:p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.VnAvant" pitchFamily="34" charset="0"/>
              </a:rPr>
              <a:t>Oai</a:t>
            </a:r>
            <a:r>
              <a:rPr lang="en-US" sz="6600" b="1" dirty="0" smtClean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6600" b="1" dirty="0" err="1" smtClean="0">
                <a:solidFill>
                  <a:srgbClr val="FFFF00"/>
                </a:solidFill>
                <a:latin typeface=".VnAvant" pitchFamily="34" charset="0"/>
              </a:rPr>
              <a:t>oay</a:t>
            </a:r>
            <a:r>
              <a:rPr lang="en-US" sz="6600" b="1" dirty="0" smtClean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6600" b="1" dirty="0" err="1" smtClean="0">
                <a:solidFill>
                  <a:srgbClr val="FFFF00"/>
                </a:solidFill>
                <a:latin typeface=".VnAvant" pitchFamily="34" charset="0"/>
              </a:rPr>
              <a:t>u©y</a:t>
            </a:r>
            <a:endParaRPr lang="en-US" sz="66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6" y="104752"/>
            <a:ext cx="5682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136.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u©y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4131" y="3969224"/>
            <a:ext cx="3552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iÖn</a:t>
            </a:r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o¹i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55" y="1279262"/>
            <a:ext cx="2736584" cy="25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3325" y="4481991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ghÕ</a:t>
            </a:r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oay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6" y="104752"/>
            <a:ext cx="5682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136.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u©y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14183"/>
            <a:ext cx="25146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2155" y="3936496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uÊy</a:t>
            </a:r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bét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6" y="104752"/>
            <a:ext cx="5682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136.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oay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u©y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66" y="1147401"/>
            <a:ext cx="3170404" cy="246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oai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oay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u©y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56007" y="2437029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qu</a:t>
            </a:r>
            <a:r>
              <a:rPr lang="en-US" sz="3200" b="1" dirty="0" smtClean="0">
                <a:latin typeface=".VnAvant" pitchFamily="34" charset="0"/>
              </a:rPr>
              <a:t>¶ </a:t>
            </a:r>
            <a:r>
              <a:rPr lang="en-US" sz="3200" b="1" dirty="0" err="1" smtClean="0">
                <a:latin typeface=".VnAvant" pitchFamily="34" charset="0"/>
              </a:rPr>
              <a:t>xoµi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8991" y="2483270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</a:t>
            </a:r>
            <a:r>
              <a:rPr lang="en-US" sz="3200" b="1" dirty="0" err="1" smtClean="0">
                <a:latin typeface=".VnAvant" pitchFamily="34" charset="0"/>
              </a:rPr>
              <a:t>go¸i</a:t>
            </a:r>
            <a:r>
              <a:rPr lang="en-US" sz="3200" b="1" dirty="0" smtClean="0">
                <a:latin typeface=".VnAvant" pitchFamily="34" charset="0"/>
              </a:rPr>
              <a:t> l¹i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2851" y="5064528"/>
            <a:ext cx="2675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ngoe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nguÈy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9296" y="4996159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lèc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xo¸y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83" y="631626"/>
            <a:ext cx="2162133" cy="1793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281" y="689682"/>
            <a:ext cx="2283772" cy="1785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67" y="3111176"/>
            <a:ext cx="1926009" cy="1826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48" y="3202300"/>
            <a:ext cx="2526400" cy="17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64693" y="2349117"/>
            <a:ext cx="252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qu</a:t>
            </a:r>
            <a:r>
              <a:rPr lang="en-US" sz="3200" b="1" dirty="0" smtClean="0">
                <a:latin typeface=".VnAvant" pitchFamily="34" charset="0"/>
              </a:rPr>
              <a:t>¶ </a:t>
            </a:r>
            <a:r>
              <a:rPr lang="en-US" sz="3200" b="1" dirty="0" err="1" smtClean="0">
                <a:latin typeface=".VnAvant" pitchFamily="34" charset="0"/>
              </a:rPr>
              <a:t>x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oµi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4861" y="2304097"/>
            <a:ext cx="384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n</a:t>
            </a:r>
            <a:r>
              <a:rPr lang="en-US" sz="3200" b="1" dirty="0" err="1" smtClean="0">
                <a:latin typeface=".VnAvant" pitchFamily="34" charset="0"/>
              </a:rPr>
              <a:t>g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o¸i</a:t>
            </a:r>
            <a:r>
              <a:rPr lang="en-US" sz="3200" b="1" dirty="0" smtClean="0">
                <a:latin typeface=".VnAvant" pitchFamily="34" charset="0"/>
              </a:rPr>
              <a:t> l¹i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28" y="-16541"/>
            <a:ext cx="902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oai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oay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u©y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71" y="590342"/>
            <a:ext cx="2162133" cy="1793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76" y="541453"/>
            <a:ext cx="2283772" cy="1785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32" y="3007864"/>
            <a:ext cx="1926009" cy="1826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76" y="3007864"/>
            <a:ext cx="2526400" cy="17470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6368" y="4942117"/>
            <a:ext cx="282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ngoe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ng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uÈy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9638" y="4834252"/>
            <a:ext cx="286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lèc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x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o¸y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504289"/>
            <a:ext cx="7213600" cy="2603954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oai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,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oay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­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u©y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" y="3285292"/>
            <a:ext cx="9129484" cy="24439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0050" y="-13455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Th¸m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tö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51089" y="3220754"/>
            <a:ext cx="4934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latin typeface="Arial" pitchFamily="34" charset="0"/>
                <a:cs typeface="Arial" pitchFamily="34" charset="0"/>
              </a:rPr>
              <a:t>Theo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Hoàng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031" y="521193"/>
            <a:ext cx="81316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m¬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th¸m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Nhưng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éi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th¸m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tuyÓn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chã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hä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ngu©y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nguÈy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bá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®i. </a:t>
            </a:r>
          </a:p>
          <a:p>
            <a:pPr algn="just"/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loay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hoay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kÕ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hãa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trang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thµnh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tróng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tuyÓn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éi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kh¸m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ph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¸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vô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trém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C¶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éi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c«ng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§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lóc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îc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vua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g¾n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hu©n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chư¬ng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kho¸i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chÝ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buét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kªu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“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Meo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!”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Nh­ng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tµi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îc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÷ l¹i.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éi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trưëng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0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4248</TotalTime>
  <Words>509</Words>
  <Application>Microsoft Office PowerPoint</Application>
  <PresentationFormat>Trình chiếu Trên màn hình (16:10)</PresentationFormat>
  <Paragraphs>90</Paragraphs>
  <Slides>14</Slides>
  <Notes>6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4" baseType="lpstr">
      <vt:lpstr>Tahoma</vt:lpstr>
      <vt:lpstr>Times New Roman</vt:lpstr>
      <vt:lpstr>.VnTifani Heavy</vt:lpstr>
      <vt:lpstr>Arial Black</vt:lpstr>
      <vt:lpstr>VNI-Thufap2</vt:lpstr>
      <vt:lpstr>Arial</vt:lpstr>
      <vt:lpstr>Calibri</vt:lpstr>
      <vt:lpstr>.VnAvant</vt:lpstr>
      <vt:lpstr>宋体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462</cp:revision>
  <dcterms:created xsi:type="dcterms:W3CDTF">2020-02-10T09:35:50Z</dcterms:created>
  <dcterms:modified xsi:type="dcterms:W3CDTF">2021-03-14T10:20:37Z</dcterms:modified>
</cp:coreProperties>
</file>