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6"/>
  </p:notesMasterIdLst>
  <p:sldIdLst>
    <p:sldId id="280" r:id="rId2"/>
    <p:sldId id="312" r:id="rId3"/>
    <p:sldId id="282" r:id="rId4"/>
    <p:sldId id="283" r:id="rId5"/>
    <p:sldId id="307" r:id="rId6"/>
    <p:sldId id="286" r:id="rId7"/>
    <p:sldId id="308" r:id="rId8"/>
    <p:sldId id="314" r:id="rId9"/>
    <p:sldId id="315" r:id="rId10"/>
    <p:sldId id="316" r:id="rId11"/>
    <p:sldId id="319" r:id="rId12"/>
    <p:sldId id="291" r:id="rId13"/>
    <p:sldId id="293" r:id="rId14"/>
    <p:sldId id="301" r:id="rId15"/>
  </p:sldIdLst>
  <p:sldSz cx="9144000" cy="5715000" type="screen16x10"/>
  <p:notesSz cx="6858000" cy="9144000"/>
  <p:embeddedFontLst>
    <p:embeddedFont>
      <p:font typeface="Tahoma" pitchFamily="34" charset="0"/>
      <p:regular r:id="rId17"/>
      <p:bold r:id="rId18"/>
    </p:embeddedFont>
    <p:embeddedFont>
      <p:font typeface="VNI-Juni"/>
      <p:regular r:id="rId19"/>
    </p:embeddedFont>
    <p:embeddedFont>
      <p:font typeface="Calibri" pitchFamily="34" charset="0"/>
      <p:regular r:id="rId20"/>
      <p:bold r:id="rId21"/>
      <p:italic r:id="rId22"/>
      <p:boldItalic r:id="rId23"/>
    </p:embeddedFont>
    <p:embeddedFont>
      <p:font typeface="宋体" pitchFamily="2" charset="-122"/>
      <p:regular r:id="rId24"/>
    </p:embeddedFont>
    <p:embeddedFont>
      <p:font typeface=".VnAvant" pitchFamily="34" charset="0"/>
      <p:regular r:id="rId25"/>
      <p:bold r:id="rId26"/>
      <p:italic r:id="rId27"/>
      <p:boldItalic r:id="rId28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FF99"/>
    <a:srgbClr val="99FFCC"/>
    <a:srgbClr val="FF33CC"/>
    <a:srgbClr val="FF0066"/>
    <a:srgbClr val="FF66CC"/>
    <a:srgbClr val="FF66FF"/>
    <a:srgbClr val="0066CC"/>
    <a:srgbClr val="FFCC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48" autoAdjust="0"/>
    <p:restoredTop sz="88455" autoAdjust="0"/>
  </p:normalViewPr>
  <p:slideViewPr>
    <p:cSldViewPr snapToGrid="0">
      <p:cViewPr>
        <p:scale>
          <a:sx n="66" d="100"/>
          <a:sy n="66" d="100"/>
        </p:scale>
        <p:origin x="-1674" y="-312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41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41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41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41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41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41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468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2)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=""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  <p:sp>
        <p:nvSpPr>
          <p:cNvPr id="102" name="Text Box 99"/>
          <p:cNvSpPr txBox="1">
            <a:spLocks noChangeArrowheads="1"/>
          </p:cNvSpPr>
          <p:nvPr/>
        </p:nvSpPr>
        <p:spPr bwMode="auto">
          <a:xfrm>
            <a:off x="854558" y="152996"/>
            <a:ext cx="7358683" cy="707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PHÒNG GIÁO DỤC VÀ ĐÀO TẠO QUẬN LONG BIÊN</a:t>
            </a:r>
          </a:p>
          <a:p>
            <a:pPr algn="ctr"/>
            <a:r>
              <a:rPr lang="en-US" sz="2000" b="1" dirty="0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TRƯỜNG TIỂU HỌC ÁI MỘ B</a:t>
            </a:r>
            <a:endParaRPr lang="en-US" sz="20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41614"/>
            <a:ext cx="8868228" cy="470081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8" y="128599"/>
            <a:ext cx="403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¶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lêi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c©u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hái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7595" y="4030342"/>
            <a:ext cx="8667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B¸c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có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b¶o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: “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MÌo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con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h·y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ch¹y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theo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b¸c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b¸c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sÏ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t×m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ưîc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µ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ch¸u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”.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108" y="1349946"/>
            <a:ext cx="3259269" cy="2549768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3452046" y="128599"/>
            <a:ext cx="2820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MÌo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con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bÞ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l¹c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16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41614"/>
            <a:ext cx="8868228" cy="470081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8" y="128599"/>
            <a:ext cx="403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¶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lêi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c©u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hái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7595" y="4030342"/>
            <a:ext cx="86677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MÌo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con ch¹y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theo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b¸c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có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Cuèi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cïng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nã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vÒ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đưîc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µ vµ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ngñ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mét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giÊc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ngon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lµnh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trong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ng«i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µ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Êm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¸p.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52046" y="128599"/>
            <a:ext cx="2820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MÌo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con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bÞ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l¹c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2" y="1144906"/>
            <a:ext cx="3236682" cy="2596786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29278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>
            <p:custDataLst>
              <p:tags r:id="rId1"/>
            </p:custDataLst>
          </p:nvPr>
        </p:nvSpPr>
        <p:spPr>
          <a:xfrm>
            <a:off x="417285" y="1620400"/>
            <a:ext cx="8269515" cy="1543713"/>
          </a:xfrm>
          <a:prstGeom prst="roundRect">
            <a:avLst/>
          </a:prstGeom>
          <a:solidFill>
            <a:srgbClr val="00206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50000"/>
              </a:lnSpc>
            </a:pP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Em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h·y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kÓ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l¹i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c©u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chuyÖn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cho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b¹n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cïng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bµn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. Qua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c©u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chuyÖn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gióp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em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hiÓu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ra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iÒu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g×?</a:t>
            </a:r>
            <a:endParaRPr lang="vi-VN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71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94732" y="1079946"/>
            <a:ext cx="454297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C©u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chuyÖn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ca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gîi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sù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quan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t©m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,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lßng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tèt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cña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nh÷ng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người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xung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quanh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®·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gióp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mÌo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con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bÞ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l¹c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t×m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ưîc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vÒ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ng«i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nh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µ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Êm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¸p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cña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m×nh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.</a:t>
            </a:r>
          </a:p>
          <a:p>
            <a:pPr algn="just"/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Khi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gÆp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khã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kh¨n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,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cã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mäi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người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tËn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t×nh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gióp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®ì, b¹n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bÌ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sÏ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vưît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qua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khã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kh¨n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.</a:t>
            </a:r>
            <a:endParaRPr lang="en-US" sz="2400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94629" y="25177"/>
            <a:ext cx="2013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u="sng" dirty="0" err="1" smtClean="0">
                <a:solidFill>
                  <a:srgbClr val="C00000"/>
                </a:solidFill>
                <a:latin typeface=".VnAvant" pitchFamily="34" charset="0"/>
              </a:rPr>
              <a:t>KÕt</a:t>
            </a:r>
            <a:r>
              <a:rPr lang="en-US" sz="3600" b="1" u="sng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3600" b="1" u="sng" dirty="0" err="1" smtClean="0">
                <a:solidFill>
                  <a:srgbClr val="C00000"/>
                </a:solidFill>
                <a:latin typeface=".VnAvant" pitchFamily="34" charset="0"/>
              </a:rPr>
              <a:t>luËn</a:t>
            </a:r>
            <a:endParaRPr lang="en-US" sz="3600" b="1" u="sng" dirty="0">
              <a:solidFill>
                <a:srgbClr val="C0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78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WordArt 3"/>
          <p:cNvSpPr>
            <a:spLocks noChangeArrowheads="1" noChangeShapeType="1" noTextEdit="1"/>
          </p:cNvSpPr>
          <p:nvPr/>
        </p:nvSpPr>
        <p:spPr bwMode="auto">
          <a:xfrm>
            <a:off x="1341438" y="1841500"/>
            <a:ext cx="6553200" cy="1608667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it-IT" sz="3600" kern="10" spc="-360" dirty="0" smtClean="0">
                <a:ln w="12700">
                  <a:solidFill>
                    <a:srgbClr val="CCFFCC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VNI-Juni" pitchFamily="2" charset="0"/>
              </a:rPr>
              <a:t>TRAÂN TROÏNG CAÙM ÔN</a:t>
            </a:r>
            <a:endParaRPr lang="en-US" sz="3600" kern="10" spc="-360" dirty="0">
              <a:ln w="12700">
                <a:solidFill>
                  <a:srgbClr val="CCFFCC"/>
                </a:solidFill>
                <a:round/>
                <a:headEnd/>
                <a:tailEnd/>
              </a:ln>
              <a:solidFill>
                <a:srgbClr val="FF0000"/>
              </a:solidFill>
              <a:latin typeface="VNI-Juni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72013" y="3829183"/>
            <a:ext cx="46038" cy="383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000625" y="2440782"/>
            <a:ext cx="71438" cy="383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7715250" y="476250"/>
            <a:ext cx="914400" cy="762000"/>
          </a:xfrm>
          <a:prstGeom prst="star5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7786688" y="4762500"/>
            <a:ext cx="914400" cy="76200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6600"/>
              </a:solidFill>
            </a:endParaRPr>
          </a:p>
        </p:txBody>
      </p:sp>
      <p:pic>
        <p:nvPicPr>
          <p:cNvPr id="8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43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2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1" y="3668669"/>
            <a:ext cx="1979613" cy="20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763" y="3698655"/>
            <a:ext cx="2000250" cy="203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3481">
            <a:off x="7779016" y="74348"/>
            <a:ext cx="1439333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557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805543" y="1538513"/>
            <a:ext cx="7532913" cy="2162628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97</a:t>
            </a:r>
          </a:p>
          <a:p>
            <a:pPr algn="ctr"/>
            <a:r>
              <a:rPr lang="en-US" sz="8800" b="1" dirty="0" err="1" smtClean="0">
                <a:solidFill>
                  <a:srgbClr val="FFFF00"/>
                </a:solidFill>
                <a:latin typeface=".VnAvant" pitchFamily="34" charset="0"/>
              </a:rPr>
              <a:t>ai</a:t>
            </a:r>
            <a:r>
              <a:rPr lang="en-US" sz="8800" b="1" dirty="0" smtClean="0">
                <a:solidFill>
                  <a:srgbClr val="FFFF00"/>
                </a:solidFill>
                <a:latin typeface=".VnAvant" pitchFamily="34" charset="0"/>
              </a:rPr>
              <a:t> - ay</a:t>
            </a:r>
            <a:endParaRPr lang="en-US" sz="8800" b="1" dirty="0" smtClean="0">
              <a:solidFill>
                <a:srgbClr val="FFFF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643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0811" y="2940245"/>
            <a:ext cx="55330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C00000"/>
                </a:solidFill>
                <a:latin typeface=".VnAvant" pitchFamily="34" charset="0"/>
              </a:rPr>
              <a:t>Bµi</a:t>
            </a:r>
            <a:r>
              <a:rPr lang="en-US" sz="5400" b="1" dirty="0" smtClean="0">
                <a:solidFill>
                  <a:srgbClr val="C00000"/>
                </a:solidFill>
                <a:latin typeface=".VnAvant" pitchFamily="34" charset="0"/>
              </a:rPr>
              <a:t> 110</a:t>
            </a:r>
          </a:p>
          <a:p>
            <a:pPr algn="ctr"/>
            <a:r>
              <a:rPr lang="en-US" sz="5400" b="1" dirty="0" err="1" smtClean="0">
                <a:solidFill>
                  <a:srgbClr val="C00000"/>
                </a:solidFill>
                <a:latin typeface=".VnAvant" pitchFamily="34" charset="0"/>
              </a:rPr>
              <a:t>MÌo</a:t>
            </a:r>
            <a:r>
              <a:rPr lang="en-US" sz="5400" b="1" dirty="0" smtClean="0">
                <a:solidFill>
                  <a:srgbClr val="C00000"/>
                </a:solidFill>
                <a:latin typeface=".VnAvant" pitchFamily="34" charset="0"/>
              </a:rPr>
              <a:t> con </a:t>
            </a:r>
            <a:r>
              <a:rPr lang="en-US" sz="5400" b="1" dirty="0" err="1" smtClean="0">
                <a:solidFill>
                  <a:srgbClr val="C00000"/>
                </a:solidFill>
                <a:latin typeface=".VnAvant" pitchFamily="34" charset="0"/>
              </a:rPr>
              <a:t>bÞ</a:t>
            </a:r>
            <a:r>
              <a:rPr lang="en-US" sz="5400" b="1" dirty="0" smtClean="0">
                <a:solidFill>
                  <a:srgbClr val="C00000"/>
                </a:solidFill>
                <a:latin typeface=".VnAvant" pitchFamily="34" charset="0"/>
              </a:rPr>
              <a:t> l¹c</a:t>
            </a:r>
            <a:endParaRPr lang="en-US" sz="5400" b="1" dirty="0">
              <a:solidFill>
                <a:srgbClr val="C0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1403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568232"/>
            <a:ext cx="9141569" cy="514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3681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16115" y="694274"/>
            <a:ext cx="8868228" cy="494815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52046" y="1472"/>
            <a:ext cx="2820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MÌo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con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bÞ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l¹c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0629" y="652601"/>
            <a:ext cx="8868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C¸c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con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h·y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quan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s¸t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tranh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vµ ®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o¸n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c«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néi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dung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c©u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chuyÖn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nµy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!</a:t>
            </a:r>
            <a:endParaRPr lang="en-US" sz="2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349" y="19485"/>
            <a:ext cx="3251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Quan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s¸t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tranh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09"/>
          <a:stretch/>
        </p:blipFill>
        <p:spPr>
          <a:xfrm>
            <a:off x="208210" y="1578994"/>
            <a:ext cx="2791248" cy="1910762"/>
          </a:xfrm>
          <a:prstGeom prst="rect">
            <a:avLst/>
          </a:prstGeom>
          <a:solidFill>
            <a:srgbClr val="FFFF00"/>
          </a:solidFill>
          <a:ln w="28575">
            <a:solidFill>
              <a:srgbClr val="00B05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29"/>
          <a:stretch/>
        </p:blipFill>
        <p:spPr>
          <a:xfrm>
            <a:off x="3115570" y="1599710"/>
            <a:ext cx="2843298" cy="1890046"/>
          </a:xfrm>
          <a:prstGeom prst="rect">
            <a:avLst/>
          </a:prstGeom>
          <a:solidFill>
            <a:srgbClr val="FFFF00"/>
          </a:solidFill>
          <a:ln w="28575">
            <a:solidFill>
              <a:srgbClr val="00B05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66"/>
          <a:stretch/>
        </p:blipFill>
        <p:spPr>
          <a:xfrm>
            <a:off x="6081478" y="1638264"/>
            <a:ext cx="2830286" cy="1851492"/>
          </a:xfrm>
          <a:prstGeom prst="rect">
            <a:avLst/>
          </a:prstGeom>
          <a:solidFill>
            <a:srgbClr val="FFFF00"/>
          </a:solidFill>
          <a:ln w="28575">
            <a:solidFill>
              <a:srgbClr val="00B05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28"/>
          <a:stretch/>
        </p:blipFill>
        <p:spPr>
          <a:xfrm>
            <a:off x="203199" y="3731103"/>
            <a:ext cx="2796259" cy="1752762"/>
          </a:xfrm>
          <a:prstGeom prst="rect">
            <a:avLst/>
          </a:prstGeom>
          <a:solidFill>
            <a:srgbClr val="FFFF00"/>
          </a:solidFill>
          <a:ln w="28575">
            <a:solidFill>
              <a:srgbClr val="00B050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16"/>
          <a:stretch/>
        </p:blipFill>
        <p:spPr>
          <a:xfrm>
            <a:off x="3101166" y="3734320"/>
            <a:ext cx="2857702" cy="1752761"/>
          </a:xfrm>
          <a:prstGeom prst="rect">
            <a:avLst/>
          </a:prstGeom>
          <a:solidFill>
            <a:srgbClr val="FFFF00"/>
          </a:solidFill>
          <a:ln w="28575">
            <a:solidFill>
              <a:srgbClr val="00B050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63"/>
          <a:stretch/>
        </p:blipFill>
        <p:spPr>
          <a:xfrm>
            <a:off x="6110518" y="3734320"/>
            <a:ext cx="2801246" cy="1749545"/>
          </a:xfrm>
          <a:prstGeom prst="rect">
            <a:avLst/>
          </a:prstGeom>
          <a:solidFill>
            <a:srgbClr val="FFFF00"/>
          </a:solidFill>
          <a:ln w="28575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04003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593276"/>
            <a:ext cx="9141569" cy="512172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87087" y="689323"/>
            <a:ext cx="8868228" cy="4924079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349" y="48513"/>
            <a:ext cx="3251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Quan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s¸t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tranh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52046" y="1472"/>
            <a:ext cx="2820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MÌo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con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bÞ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l¹c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40" y="840200"/>
            <a:ext cx="2779521" cy="2228027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810" y="840201"/>
            <a:ext cx="2738531" cy="2256462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324" y="840201"/>
            <a:ext cx="2785699" cy="2241367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40" y="3223933"/>
            <a:ext cx="2775704" cy="2201420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408" y="3223932"/>
            <a:ext cx="2813989" cy="2201420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367" y="3223932"/>
            <a:ext cx="2775704" cy="2226944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68009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568232"/>
            <a:ext cx="9141569" cy="514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3681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694274"/>
            <a:ext cx="8868228" cy="494815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349" y="19485"/>
            <a:ext cx="3012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2. KÓ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theo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tranh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09"/>
          <a:stretch/>
        </p:blipFill>
        <p:spPr>
          <a:xfrm>
            <a:off x="208210" y="954892"/>
            <a:ext cx="2791248" cy="1910762"/>
          </a:xfrm>
          <a:prstGeom prst="rect">
            <a:avLst/>
          </a:prstGeom>
          <a:solidFill>
            <a:srgbClr val="FFFF00"/>
          </a:solidFill>
          <a:ln w="28575">
            <a:solidFill>
              <a:srgbClr val="00B050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29"/>
          <a:stretch/>
        </p:blipFill>
        <p:spPr>
          <a:xfrm>
            <a:off x="3115570" y="975608"/>
            <a:ext cx="2843298" cy="1890046"/>
          </a:xfrm>
          <a:prstGeom prst="rect">
            <a:avLst/>
          </a:prstGeom>
          <a:solidFill>
            <a:srgbClr val="FFFF00"/>
          </a:solidFill>
          <a:ln w="28575">
            <a:solidFill>
              <a:srgbClr val="00B050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66"/>
          <a:stretch/>
        </p:blipFill>
        <p:spPr>
          <a:xfrm>
            <a:off x="6081478" y="954892"/>
            <a:ext cx="2830286" cy="1910762"/>
          </a:xfrm>
          <a:prstGeom prst="rect">
            <a:avLst/>
          </a:prstGeom>
          <a:solidFill>
            <a:srgbClr val="FFFF00"/>
          </a:solidFill>
          <a:ln w="28575">
            <a:solidFill>
              <a:srgbClr val="00B050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28"/>
          <a:stretch/>
        </p:blipFill>
        <p:spPr>
          <a:xfrm>
            <a:off x="203199" y="3411795"/>
            <a:ext cx="2796259" cy="1752762"/>
          </a:xfrm>
          <a:prstGeom prst="rect">
            <a:avLst/>
          </a:prstGeom>
          <a:solidFill>
            <a:srgbClr val="FFFF00"/>
          </a:solidFill>
          <a:ln w="28575">
            <a:solidFill>
              <a:srgbClr val="00B050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16"/>
          <a:stretch/>
        </p:blipFill>
        <p:spPr>
          <a:xfrm>
            <a:off x="3101166" y="3415012"/>
            <a:ext cx="2857702" cy="1752761"/>
          </a:xfrm>
          <a:prstGeom prst="rect">
            <a:avLst/>
          </a:prstGeom>
          <a:solidFill>
            <a:srgbClr val="FFFF00"/>
          </a:solidFill>
          <a:ln w="28575">
            <a:solidFill>
              <a:srgbClr val="00B050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63"/>
          <a:stretch/>
        </p:blipFill>
        <p:spPr>
          <a:xfrm>
            <a:off x="6110518" y="3415012"/>
            <a:ext cx="2801246" cy="1749545"/>
          </a:xfrm>
          <a:prstGeom prst="rect">
            <a:avLst/>
          </a:prstGeom>
          <a:solidFill>
            <a:srgbClr val="FFFF00"/>
          </a:solidFill>
          <a:ln w="28575">
            <a:solidFill>
              <a:srgbClr val="00B050"/>
            </a:solidFill>
          </a:ln>
        </p:spPr>
      </p:pic>
      <p:sp>
        <p:nvSpPr>
          <p:cNvPr id="27" name="TextBox 26"/>
          <p:cNvSpPr txBox="1"/>
          <p:nvPr/>
        </p:nvSpPr>
        <p:spPr>
          <a:xfrm>
            <a:off x="3452046" y="1472"/>
            <a:ext cx="2820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MÌo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con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bÞ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l¹c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15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41614"/>
            <a:ext cx="8868228" cy="470081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8" y="128599"/>
            <a:ext cx="403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¶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lêi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c©u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hái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1137" y="4349645"/>
            <a:ext cx="8667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ThÊy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mÌo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con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bÞ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l¹c,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chÞ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thá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b¶o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mÌo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õng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lo,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chÞ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sÏ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ưa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mÌo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vÒ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µ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chÞ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52046" y="128599"/>
            <a:ext cx="2820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MÌo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con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bÞ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l¹c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934" y="1229364"/>
            <a:ext cx="3634560" cy="2913415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67799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41614"/>
            <a:ext cx="8868228" cy="470081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8" y="128599"/>
            <a:ext cx="403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¶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lêi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c©u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hái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8567" y="4102907"/>
            <a:ext cx="86677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ChÞ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thá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lÊy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cµ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rèt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mÌo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con ¨n.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MÌo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con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kªu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: “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Em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kh«ng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¨n cµ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rèt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”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ChÞ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thá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®µ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ưa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mÌo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con sang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µ c«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sãc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324" y="1137159"/>
            <a:ext cx="3264725" cy="2690029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3452046" y="128599"/>
            <a:ext cx="2820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MÌo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con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bÞ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l¹c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89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41614"/>
            <a:ext cx="8868228" cy="470081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8" y="128599"/>
            <a:ext cx="403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¶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lêi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c©u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hái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432" y="3908997"/>
            <a:ext cx="866772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C«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sãc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©n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cÇn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mêi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mÌo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con ¨n h¹t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dÎ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</a:p>
          <a:p>
            <a:pPr algn="ctr"/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MÌo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con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rªn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rØ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: “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Ch¸u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kh«ng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¨n h¹t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dÎ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®©u”. V×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thÕ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mäi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người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l¹i ®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ưa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mÌo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con sang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µ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chó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nhÝm</a:t>
            </a:r>
            <a:endParaRPr lang="en-US" sz="26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383" y="1108711"/>
            <a:ext cx="3303246" cy="2657784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3452046" y="128599"/>
            <a:ext cx="2820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MÌo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con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bÞ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l¹c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00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41614"/>
            <a:ext cx="8868228" cy="470081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8" y="128599"/>
            <a:ext cx="403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¶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lêi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c©u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hái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5768" y="4389268"/>
            <a:ext cx="8667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Chó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nhÝm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nãi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: “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TiÕc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lµ ta ch¼ng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g×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ch¸u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¨n”.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MÌo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con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nghe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vËy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th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×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khãc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lãc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th¶m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thiÕt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668" y="1161912"/>
            <a:ext cx="3518446" cy="2790491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3452046" y="128599"/>
            <a:ext cx="2820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MÌo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con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bÞ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l¹c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14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1751</TotalTime>
  <Words>423</Words>
  <Application>Microsoft Office PowerPoint</Application>
  <PresentationFormat>On-screen Show (16:10)</PresentationFormat>
  <Paragraphs>47</Paragraphs>
  <Slides>14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Tahoma</vt:lpstr>
      <vt:lpstr>VNI-Juni</vt:lpstr>
      <vt:lpstr>Calibri</vt:lpstr>
      <vt:lpstr>宋体</vt:lpstr>
      <vt:lpstr>.VnAvant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Administrator</cp:lastModifiedBy>
  <cp:revision>261</cp:revision>
  <dcterms:created xsi:type="dcterms:W3CDTF">2020-02-10T09:35:50Z</dcterms:created>
  <dcterms:modified xsi:type="dcterms:W3CDTF">2021-01-24T23:22:53Z</dcterms:modified>
</cp:coreProperties>
</file>