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80" r:id="rId2"/>
    <p:sldId id="256" r:id="rId3"/>
    <p:sldId id="355" r:id="rId4"/>
    <p:sldId id="257" r:id="rId5"/>
    <p:sldId id="389" r:id="rId6"/>
    <p:sldId id="351" r:id="rId7"/>
    <p:sldId id="394" r:id="rId8"/>
    <p:sldId id="360" r:id="rId9"/>
    <p:sldId id="359" r:id="rId10"/>
    <p:sldId id="395" r:id="rId11"/>
    <p:sldId id="370" r:id="rId12"/>
    <p:sldId id="397" r:id="rId13"/>
    <p:sldId id="323" r:id="rId14"/>
    <p:sldId id="393" r:id="rId15"/>
    <p:sldId id="391" r:id="rId16"/>
    <p:sldId id="392" r:id="rId17"/>
    <p:sldId id="308" r:id="rId18"/>
  </p:sldIdLst>
  <p:sldSz cx="9144000" cy="5715000" type="screen16x10"/>
  <p:notesSz cx="6858000" cy="9144000"/>
  <p:embeddedFontLst>
    <p:embeddedFont>
      <p:font typeface="Tahoma" pitchFamily="34" charset="0"/>
      <p:regular r:id="rId20"/>
      <p:bold r:id="rId21"/>
    </p:embeddedFont>
    <p:embeddedFont>
      <p:font typeface="Arial Black" pitchFamily="34" charset="0"/>
      <p:bold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宋体" pitchFamily="2" charset="-122"/>
      <p:regular r:id="rId27"/>
    </p:embeddedFont>
    <p:embeddedFont>
      <p:font typeface=".VnAvant" pitchFamily="34" charset="0"/>
      <p:regular r:id="rId28"/>
      <p:bold r:id="rId29"/>
      <p:italic r:id="rId30"/>
      <p:boldItalic r:id="rId31"/>
    </p:embeddedFont>
    <p:embeddedFont>
      <p:font typeface="VNI-Thufap2" pitchFamily="2" charset="0"/>
      <p:regular r:id="rId3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FF33CC"/>
    <a:srgbClr val="FF7C80"/>
    <a:srgbClr val="0000CC"/>
    <a:srgbClr val="FFCCFF"/>
    <a:srgbClr val="CCFFFF"/>
    <a:srgbClr val="99FFCC"/>
    <a:srgbClr val="CC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>
                <a:latin typeface=".VnAvant" pitchFamily="34" charset="0"/>
              </a:rPr>
              <a:t>iêu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sz="1200" b="1" baseline="0" dirty="0" err="1" smtClean="0">
                <a:latin typeface="Arial" pitchFamily="34" charset="0"/>
                <a:cs typeface="Arial" pitchFamily="34" charset="0"/>
              </a:rPr>
              <a:t>yêu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audio" Target="../media/audio3.wav"/><Relationship Id="rId18" Type="http://schemas.openxmlformats.org/officeDocument/2006/relationships/image" Target="../media/image29.gif"/><Relationship Id="rId26" Type="http://schemas.openxmlformats.org/officeDocument/2006/relationships/image" Target="../media/image37.gif"/><Relationship Id="rId3" Type="http://schemas.openxmlformats.org/officeDocument/2006/relationships/tags" Target="../tags/tag4.xml"/><Relationship Id="rId21" Type="http://schemas.openxmlformats.org/officeDocument/2006/relationships/image" Target="../media/image32.gif"/><Relationship Id="rId7" Type="http://schemas.openxmlformats.org/officeDocument/2006/relationships/tags" Target="../tags/tag8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6.gif"/><Relationship Id="rId2" Type="http://schemas.openxmlformats.org/officeDocument/2006/relationships/tags" Target="../tags/tag3.xml"/><Relationship Id="rId16" Type="http://schemas.openxmlformats.org/officeDocument/2006/relationships/audio" Target="../media/audio6.wav"/><Relationship Id="rId20" Type="http://schemas.openxmlformats.org/officeDocument/2006/relationships/image" Target="../media/image31.gif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audio" Target="../media/audio1.wav"/><Relationship Id="rId24" Type="http://schemas.openxmlformats.org/officeDocument/2006/relationships/image" Target="../media/image35.gif"/><Relationship Id="rId5" Type="http://schemas.openxmlformats.org/officeDocument/2006/relationships/tags" Target="../tags/tag6.xml"/><Relationship Id="rId15" Type="http://schemas.openxmlformats.org/officeDocument/2006/relationships/audio" Target="../media/audio5.wav"/><Relationship Id="rId23" Type="http://schemas.openxmlformats.org/officeDocument/2006/relationships/image" Target="../media/image34.gif"/><Relationship Id="rId10" Type="http://schemas.openxmlformats.org/officeDocument/2006/relationships/notesSlide" Target="../notesSlides/notesSlide8.xml"/><Relationship Id="rId19" Type="http://schemas.openxmlformats.org/officeDocument/2006/relationships/image" Target="../media/image30.gif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audio" Target="../media/audio3.wav"/><Relationship Id="rId18" Type="http://schemas.openxmlformats.org/officeDocument/2006/relationships/image" Target="../media/image29.gif"/><Relationship Id="rId26" Type="http://schemas.openxmlformats.org/officeDocument/2006/relationships/image" Target="../media/image37.gif"/><Relationship Id="rId3" Type="http://schemas.openxmlformats.org/officeDocument/2006/relationships/tags" Target="../tags/tag12.xml"/><Relationship Id="rId21" Type="http://schemas.openxmlformats.org/officeDocument/2006/relationships/image" Target="../media/image32.gif"/><Relationship Id="rId7" Type="http://schemas.openxmlformats.org/officeDocument/2006/relationships/tags" Target="../tags/tag16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6.gif"/><Relationship Id="rId2" Type="http://schemas.openxmlformats.org/officeDocument/2006/relationships/tags" Target="../tags/tag11.xml"/><Relationship Id="rId16" Type="http://schemas.openxmlformats.org/officeDocument/2006/relationships/audio" Target="../media/audio6.wav"/><Relationship Id="rId20" Type="http://schemas.openxmlformats.org/officeDocument/2006/relationships/image" Target="../media/image31.gif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audio" Target="../media/audio1.wav"/><Relationship Id="rId24" Type="http://schemas.openxmlformats.org/officeDocument/2006/relationships/image" Target="../media/image35.gif"/><Relationship Id="rId5" Type="http://schemas.openxmlformats.org/officeDocument/2006/relationships/tags" Target="../tags/tag14.xml"/><Relationship Id="rId15" Type="http://schemas.openxmlformats.org/officeDocument/2006/relationships/audio" Target="../media/audio5.wav"/><Relationship Id="rId23" Type="http://schemas.openxmlformats.org/officeDocument/2006/relationships/image" Target="../media/image34.gif"/><Relationship Id="rId10" Type="http://schemas.openxmlformats.org/officeDocument/2006/relationships/notesSlide" Target="../notesSlides/notesSlide9.xml"/><Relationship Id="rId19" Type="http://schemas.openxmlformats.org/officeDocument/2006/relationships/image" Target="../media/image30.gif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  <p:sp>
        <p:nvSpPr>
          <p:cNvPr id="101" name="Text Box 99"/>
          <p:cNvSpPr txBox="1">
            <a:spLocks noChangeArrowheads="1"/>
          </p:cNvSpPr>
          <p:nvPr/>
        </p:nvSpPr>
        <p:spPr bwMode="auto">
          <a:xfrm>
            <a:off x="854558" y="152996"/>
            <a:ext cx="7358683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42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0681" y="682170"/>
            <a:ext cx="3599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Gi¶i</a:t>
            </a:r>
            <a:r>
              <a:rPr lang="en-US" sz="32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nghÜa</a:t>
            </a:r>
            <a:r>
              <a:rPr lang="en-US" sz="32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32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khã</a:t>
            </a:r>
            <a:endParaRPr lang="en-US" sz="32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7640" y="1452125"/>
            <a:ext cx="56296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Gi¶I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nghÜa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: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tiÒu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phu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; (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ngưêi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®µn «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nghÒ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èn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cñi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trong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rõng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)</a:t>
            </a:r>
            <a:endParaRPr lang="en-US" sz="32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7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1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7607" y="754742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tiÒu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phu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783772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÷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¬i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×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b¹c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754742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lÆn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xuèng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099135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l¾c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Çu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059221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reo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lªn</a:t>
            </a:r>
            <a:endParaRPr lang="en-US" sz="24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38606" y="2080995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yªu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quý</a:t>
            </a:r>
            <a:endParaRPr lang="en-US" sz="24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7607" y="3458043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tóng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thiÕu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54378" y="3414499"/>
            <a:ext cx="2827109" cy="925273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kh«ng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tham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46374" y="3487069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thưëng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-43275" y="2975"/>
            <a:ext cx="9118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S¾p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xÕp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óng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néi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dung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chuyÖn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42" name="Line 45"/>
          <p:cNvSpPr>
            <a:spLocks noChangeShapeType="1"/>
          </p:cNvSpPr>
          <p:nvPr/>
        </p:nvSpPr>
        <p:spPr bwMode="auto">
          <a:xfrm>
            <a:off x="14516" y="547708"/>
            <a:ext cx="914400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2" y="764230"/>
            <a:ext cx="2867025" cy="2228850"/>
          </a:xfrm>
          <a:prstGeom prst="rect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991" y="764230"/>
            <a:ext cx="2924175" cy="2228850"/>
          </a:xfrm>
          <a:prstGeom prst="rect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6" y="3297974"/>
            <a:ext cx="2657475" cy="2209800"/>
          </a:xfrm>
          <a:prstGeom prst="rect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78" y="3297973"/>
            <a:ext cx="2657475" cy="2200275"/>
          </a:xfrm>
          <a:prstGeom prst="rect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735" y="3297974"/>
            <a:ext cx="2667000" cy="2209800"/>
          </a:xfrm>
          <a:prstGeom prst="rect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268908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8734E-6 L -0.34375 2.7873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444 L 0.33907 -0.0008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5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" y="1440659"/>
            <a:ext cx="9040343" cy="130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iªu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00660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Quen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thuéc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283056" y="1813719"/>
            <a:ext cx="2895600" cy="724378"/>
          </a:xfrm>
          <a:prstGeom prst="flowChartTerminator">
            <a:avLst/>
          </a:prstGeom>
          <a:solidFill>
            <a:srgbClr val="00660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Rùc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rì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41573" y="2963605"/>
            <a:ext cx="2895600" cy="670780"/>
          </a:xfrm>
          <a:prstGeom prst="flowChartTerminator">
            <a:avLst/>
          </a:prstGeom>
          <a:solidFill>
            <a:srgbClr val="00660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Tiªu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chuÈn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98341" y="1844147"/>
            <a:ext cx="2869975" cy="706714"/>
          </a:xfrm>
          <a:prstGeom prst="flowChartTerminator">
            <a:avLst/>
          </a:prstGeom>
          <a:solidFill>
            <a:srgbClr val="00660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M«n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häc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6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76224" y="3013793"/>
            <a:ext cx="2869975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ThËt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th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µ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797177" cy="62345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Ch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¨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chØ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17525" y="3013793"/>
            <a:ext cx="2895600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YÕu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ít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29" y="2070517"/>
            <a:ext cx="2869975" cy="59994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KhoÎ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m¹nh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70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yªu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9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15875"/>
            <a:ext cx="9134475" cy="5699125"/>
          </a:xfrm>
          <a:prstGeom prst="rect">
            <a:avLst/>
          </a:prstGeom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382265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66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0" grpId="1"/>
      <p:bldP spid="3380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73449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3256" y="2249710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109</a:t>
            </a:r>
          </a:p>
          <a:p>
            <a:pPr algn="ctr"/>
            <a:r>
              <a:rPr lang="en-US" sz="8800" b="1" dirty="0" err="1">
                <a:solidFill>
                  <a:srgbClr val="0000CC"/>
                </a:solidFill>
                <a:latin typeface=".VnAvant" pitchFamily="34" charset="0"/>
              </a:rPr>
              <a:t>i</a:t>
            </a:r>
            <a:r>
              <a:rPr lang="en-US" sz="8800" b="1" dirty="0" err="1" smtClean="0">
                <a:solidFill>
                  <a:srgbClr val="0000CC"/>
                </a:solidFill>
                <a:latin typeface=".VnAvant" pitchFamily="34" charset="0"/>
              </a:rPr>
              <a:t>ªu</a:t>
            </a:r>
            <a:r>
              <a:rPr lang="en-US" sz="8800" b="1" dirty="0" smtClean="0">
                <a:solidFill>
                  <a:srgbClr val="0000CC"/>
                </a:solidFill>
                <a:latin typeface=".VnAvant" pitchFamily="34" charset="0"/>
              </a:rPr>
              <a:t> – </a:t>
            </a:r>
            <a:r>
              <a:rPr lang="en-US" sz="8800" b="1" dirty="0" err="1" smtClean="0">
                <a:solidFill>
                  <a:srgbClr val="0000CC"/>
                </a:solidFill>
                <a:latin typeface=".VnAvant" pitchFamily="34" charset="0"/>
              </a:rPr>
              <a:t>yªu</a:t>
            </a:r>
            <a:endParaRPr lang="en-US" sz="8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109: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iªu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–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yªu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4935" y="4626571"/>
            <a:ext cx="30396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v¶i</a:t>
            </a:r>
            <a:r>
              <a:rPr lang="en-US" sz="5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iÒu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24" y="1281548"/>
            <a:ext cx="2749237" cy="342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9100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0344" y="4163487"/>
            <a:ext cx="414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®¸</a:t>
            </a:r>
            <a:r>
              <a:rPr lang="en-US" sz="5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</a:t>
            </a:r>
            <a:r>
              <a:rPr lang="en-US" sz="5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yªu</a:t>
            </a:r>
            <a:endParaRPr lang="en-US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109: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iªu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–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yªu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94" y="1153509"/>
            <a:ext cx="25050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iªu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yªu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7074" y="2569447"/>
            <a:ext cx="2125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.VnAvant" pitchFamily="34" charset="0"/>
              </a:rPr>
              <a:t>niªu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c¬m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49866" y="2490045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diÒu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s¸o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90386" y="2493991"/>
            <a:ext cx="1821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.VnAvant" pitchFamily="34" charset="0"/>
              </a:rPr>
              <a:t>yªu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quý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395" y="5082184"/>
            <a:ext cx="2209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chuèi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tiªu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7405" y="5035395"/>
            <a:ext cx="1944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yÓu</a:t>
            </a:r>
            <a:r>
              <a:rPr lang="en-US" sz="3200" b="1" dirty="0" smtClean="0">
                <a:latin typeface=".VnAvant" pitchFamily="34" charset="0"/>
              </a:rPr>
              <a:t> ®</a:t>
            </a:r>
            <a:r>
              <a:rPr lang="en-US" sz="3200" b="1" dirty="0" err="1" smtClean="0">
                <a:latin typeface=".VnAvant" pitchFamily="34" charset="0"/>
              </a:rPr>
              <a:t>iÖu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17530" y="5035396"/>
            <a:ext cx="2125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c¸i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chiÕu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46" y="748023"/>
            <a:ext cx="1777621" cy="1869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825" y="582168"/>
            <a:ext cx="2252674" cy="19078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063" y="551519"/>
            <a:ext cx="2030472" cy="19385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81" y="3234408"/>
            <a:ext cx="1861904" cy="18925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99" y="3110678"/>
            <a:ext cx="1938526" cy="1953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03" y="3081546"/>
            <a:ext cx="1976836" cy="19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iªu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3362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2927" y="2338132"/>
            <a:ext cx="2348044" cy="646331"/>
          </a:xfrm>
          <a:prstGeom prst="rect">
            <a:avLst/>
          </a:prstGeom>
          <a:solidFill>
            <a:srgbClr val="0066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n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iªu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c¬m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02071" y="2332639"/>
            <a:ext cx="2368889" cy="646331"/>
          </a:xfrm>
          <a:prstGeom prst="rect">
            <a:avLst/>
          </a:prstGeom>
          <a:solidFill>
            <a:srgbClr val="0066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d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iÒu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s¸o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0457" y="2294589"/>
            <a:ext cx="2409367" cy="646331"/>
          </a:xfrm>
          <a:prstGeom prst="rect">
            <a:avLst/>
          </a:prstGeom>
          <a:solidFill>
            <a:srgbClr val="0066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chuèi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t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iªu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47" y="557499"/>
            <a:ext cx="1599970" cy="16827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161" y="624117"/>
            <a:ext cx="1877541" cy="15901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653" y="566061"/>
            <a:ext cx="1623018" cy="16497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73" y="3093494"/>
            <a:ext cx="1938526" cy="1953850"/>
          </a:xfrm>
          <a:prstGeom prst="rect">
            <a:avLst/>
          </a:prstGeom>
          <a:solidFill>
            <a:srgbClr val="006600"/>
          </a:solidFill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230" y="3093494"/>
            <a:ext cx="1976836" cy="1953850"/>
          </a:xfrm>
          <a:prstGeom prst="rect">
            <a:avLst/>
          </a:prstGeom>
          <a:solidFill>
            <a:srgbClr val="006600"/>
          </a:solidFill>
        </p:spPr>
      </p:pic>
      <p:sp>
        <p:nvSpPr>
          <p:cNvPr id="21" name="TextBox 20"/>
          <p:cNvSpPr txBox="1"/>
          <p:nvPr/>
        </p:nvSpPr>
        <p:spPr>
          <a:xfrm>
            <a:off x="1927717" y="5047343"/>
            <a:ext cx="2368889" cy="646331"/>
          </a:xfrm>
          <a:prstGeom prst="rect">
            <a:avLst/>
          </a:prstGeom>
          <a:solidFill>
            <a:srgbClr val="0066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yÓu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iÖu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9489" y="5032830"/>
            <a:ext cx="2405651" cy="646331"/>
          </a:xfrm>
          <a:prstGeom prst="rect">
            <a:avLst/>
          </a:prstGeom>
          <a:solidFill>
            <a:srgbClr val="0066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c¸i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ch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iÕu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9" grpId="0" animBg="1"/>
      <p:bldP spid="29" grpId="1" animBg="1"/>
      <p:bldP spid="15" grpId="0" animBg="1"/>
      <p:bldP spid="15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yªu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403148" y="3523511"/>
            <a:ext cx="3052532" cy="707886"/>
          </a:xfrm>
          <a:prstGeom prst="rect">
            <a:avLst/>
          </a:prstGeom>
          <a:solidFill>
            <a:srgbClr val="0066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yªu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quý</a:t>
            </a:r>
            <a:endParaRPr lang="en-US" sz="4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148" y="815728"/>
            <a:ext cx="2707365" cy="258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5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1204686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iªu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yªu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4"/>
          <a:stretch/>
        </p:blipFill>
        <p:spPr>
          <a:xfrm>
            <a:off x="500742" y="1957899"/>
            <a:ext cx="8128000" cy="37571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47606"/>
            <a:ext cx="91294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Chµng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tiÒu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phu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nhËn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lưỡi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r×u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b¹c lµ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m×nh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¤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l·o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l¹i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lÆn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s«ng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mang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lưỡi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r×u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vµng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vÉn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l¾c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Çu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Cuèi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cïng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«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mang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lưỡi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r×u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s¾t.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reo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nhËn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®ã lµ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chiÕc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r×u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yªu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quý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m×nh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¤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l·o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nãi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“Ta lµ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bôt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”. Con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tóng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thiÕu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mµ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tham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 Ta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thưëng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lưìi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r×u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vµng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vµ b¹c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nµy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				</a:t>
            </a:r>
            <a:r>
              <a:rPr lang="vi-VN" sz="2400" dirty="0"/>
              <a:t>Truyện dân gian Việt Nam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490685" y="-24394"/>
            <a:ext cx="349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Ba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lưìi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r×u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(2)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4881</TotalTime>
  <Words>358</Words>
  <Application>Microsoft Office PowerPoint</Application>
  <PresentationFormat>On-screen Show (16:10)</PresentationFormat>
  <Paragraphs>74</Paragraphs>
  <Slides>17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Tahoma</vt:lpstr>
      <vt:lpstr>Arial Black</vt:lpstr>
      <vt:lpstr>Calibri</vt:lpstr>
      <vt:lpstr>宋体</vt:lpstr>
      <vt:lpstr>.VnAvant</vt:lpstr>
      <vt:lpstr>Times New Roman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Administrator</cp:lastModifiedBy>
  <cp:revision>518</cp:revision>
  <dcterms:created xsi:type="dcterms:W3CDTF">2020-02-10T09:35:50Z</dcterms:created>
  <dcterms:modified xsi:type="dcterms:W3CDTF">2021-01-24T23:21:53Z</dcterms:modified>
</cp:coreProperties>
</file>