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256" r:id="rId3"/>
    <p:sldId id="285" r:id="rId4"/>
    <p:sldId id="295" r:id="rId5"/>
    <p:sldId id="296" r:id="rId6"/>
    <p:sldId id="298" r:id="rId7"/>
    <p:sldId id="297" r:id="rId8"/>
    <p:sldId id="303" r:id="rId9"/>
    <p:sldId id="299" r:id="rId10"/>
    <p:sldId id="302" r:id="rId11"/>
    <p:sldId id="294" r:id="rId12"/>
  </p:sldIdLst>
  <p:sldSz cx="9144000" cy="5715000" type="screen16x10"/>
  <p:notesSz cx="6858000" cy="9144000"/>
  <p:embeddedFontLst>
    <p:embeddedFont>
      <p:font typeface="VNI-Thufap2" pitchFamily="2" charset="0"/>
      <p:regular r:id="rId14"/>
    </p:embeddedFont>
    <p:embeddedFont>
      <p:font typeface="宋体" panose="02010600030101010101" pitchFamily="2" charset="-12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.VnAvant" panose="020B7200000000000000" pitchFamily="34" charset="0"/>
      <p:regular r:id="rId20"/>
      <p:bold r:id="rId21"/>
      <p:italic r:id="rId22"/>
    </p:embeddedFont>
    <p:embeddedFont>
      <p:font typeface="Arial Black" panose="020B0A04020102020204" pitchFamily="34" charset="0"/>
      <p:bold r:id="rId2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00"/>
    <a:srgbClr val="FF33CC"/>
    <a:srgbClr val="0000CC"/>
    <a:srgbClr val="CCFFFF"/>
    <a:srgbClr val="FF7C80"/>
    <a:srgbClr val="99FFCC"/>
    <a:srgbClr val="FFCCFF"/>
    <a:srgbClr val="CC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75" d="100"/>
          <a:sy n="75" d="100"/>
        </p:scale>
        <p:origin x="492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4.gif"/><Relationship Id="rId18" Type="http://schemas.openxmlformats.org/officeDocument/2006/relationships/image" Target="../media/image19.gif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12" Type="http://schemas.openxmlformats.org/officeDocument/2006/relationships/image" Target="../media/image13.gif"/><Relationship Id="rId17" Type="http://schemas.openxmlformats.org/officeDocument/2006/relationships/image" Target="../media/image18.gif"/><Relationship Id="rId2" Type="http://schemas.openxmlformats.org/officeDocument/2006/relationships/tags" Target="../tags/tag2.xml"/><Relationship Id="rId16" Type="http://schemas.openxmlformats.org/officeDocument/2006/relationships/image" Target="../media/image17.gif"/><Relationship Id="rId20" Type="http://schemas.openxmlformats.org/officeDocument/2006/relationships/image" Target="../media/image21.png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16.gif"/><Relationship Id="rId10" Type="http://schemas.openxmlformats.org/officeDocument/2006/relationships/audio" Target="../media/audio6.wav"/><Relationship Id="rId19" Type="http://schemas.openxmlformats.org/officeDocument/2006/relationships/image" Target="../media/image20.png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5.wav"/><Relationship Id="rId1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B05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Néi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dung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8629" y="1327719"/>
            <a:ext cx="7939313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err="1" smtClean="0">
                <a:solidFill>
                  <a:srgbClr val="FF0000"/>
                </a:solidFill>
                <a:latin typeface=".VnAvant" pitchFamily="34" charset="0"/>
              </a:rPr>
              <a:t>C©u</a:t>
            </a:r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.VnAvant" pitchFamily="34" charset="0"/>
              </a:rPr>
              <a:t>chuyÖn</a:t>
            </a:r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.VnAvant" pitchFamily="34" charset="0"/>
              </a:rPr>
              <a:t>gióp</a:t>
            </a:r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 em </a:t>
            </a:r>
            <a:r>
              <a:rPr lang="en-US" sz="3000" b="1" dirty="0" err="1" smtClean="0">
                <a:solidFill>
                  <a:srgbClr val="FF0000"/>
                </a:solidFill>
                <a:latin typeface=".VnAvant" pitchFamily="34" charset="0"/>
              </a:rPr>
              <a:t>hiÓu</a:t>
            </a:r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3000" b="1" dirty="0" err="1" smtClean="0">
                <a:solidFill>
                  <a:srgbClr val="FF0000"/>
                </a:solidFill>
                <a:latin typeface=".VnAvant" pitchFamily="34" charset="0"/>
              </a:rPr>
              <a:t>iÒu</a:t>
            </a:r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 g</a:t>
            </a:r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×?</a:t>
            </a:r>
            <a:endParaRPr lang="en-US" sz="3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133" y="2242751"/>
            <a:ext cx="8600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nói về tình cảm của anh em trong gia đình. Anh em sẽ yêu thương, nhường nhịn nhau khiến sẻ mẹ rất vui, gia đình đầm ấm</a:t>
            </a:r>
            <a:endParaRPr lang="vi-VN" sz="3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98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385265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078" y="895646"/>
            <a:ext cx="785984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  <a:p>
            <a:pPr algn="ctr"/>
            <a:r>
              <a:rPr lang="en-US" sz="8800" b="1" dirty="0" smtClean="0">
                <a:solidFill>
                  <a:srgbClr val="0000CC"/>
                </a:solidFill>
                <a:latin typeface=".VnAvant" pitchFamily="34" charset="0"/>
              </a:rPr>
              <a:t>SÎ </a:t>
            </a:r>
            <a:r>
              <a:rPr lang="en-US" sz="8800" b="1" dirty="0" smtClean="0">
                <a:solidFill>
                  <a:srgbClr val="0000CC"/>
                </a:solidFill>
                <a:latin typeface=".VnAvant" pitchFamily="34" charset="0"/>
              </a:rPr>
              <a:t>anh, </a:t>
            </a:r>
            <a:r>
              <a:rPr lang="en-US" sz="8800" b="1" dirty="0" err="1" smtClean="0">
                <a:solidFill>
                  <a:srgbClr val="0000CC"/>
                </a:solidFill>
                <a:latin typeface=".VnAvant" pitchFamily="34" charset="0"/>
              </a:rPr>
              <a:t>sÎ</a:t>
            </a:r>
            <a:r>
              <a:rPr lang="en-US" sz="8800" b="1" dirty="0" smtClean="0">
                <a:solidFill>
                  <a:srgbClr val="0000CC"/>
                </a:solidFill>
                <a:latin typeface=".VnAvant" pitchFamily="34" charset="0"/>
              </a:rPr>
              <a:t> em</a:t>
            </a:r>
            <a:endParaRPr lang="en-US" sz="88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-4057"/>
            <a:ext cx="91440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24260"/>
            <a:ext cx="9144000" cy="0"/>
          </a:xfrm>
          <a:prstGeom prst="line">
            <a:avLst/>
          </a:prstGeom>
          <a:ln w="5715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39" y="862239"/>
            <a:ext cx="8515350" cy="405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-4057"/>
            <a:ext cx="9144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Kh¸m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ph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¸: </a:t>
            </a:r>
            <a:endParaRPr lang="en-US" sz="2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522662"/>
            <a:ext cx="9144000" cy="0"/>
          </a:xfrm>
          <a:prstGeom prst="line">
            <a:avLst/>
          </a:prstGeom>
          <a:ln w="5715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524389"/>
            <a:ext cx="1943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§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mÉu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7223" y="552564"/>
            <a:ext cx="3709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SÎ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anh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sÎ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324" y="1047609"/>
            <a:ext cx="89006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Trong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vưên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tæ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Trêi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rÐt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hai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nhá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n»m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 ro.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Thư¬ng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cè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søc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kÐo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nh÷ng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cäng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r¬m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nhá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trong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tæ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che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GÇn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trưa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bay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</a:t>
            </a:r>
          </a:p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- MÑ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s©u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 SÎ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¨n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trưíc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nhÐ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!</a:t>
            </a:r>
          </a:p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SÎ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vui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vÎ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v©ng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¹”.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Nhưng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l¾c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Çu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“MÑ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ưa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¨n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trưíc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®i”.</a:t>
            </a:r>
          </a:p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SÎ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bÌn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chia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mçi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phÇn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ThÕ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lµ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hai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¨n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ngon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lµnh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smtClean="0">
                <a:solidFill>
                  <a:srgbClr val="006600"/>
                </a:solidFill>
                <a:latin typeface=".VnAvant" pitchFamily="34" charset="0"/>
              </a:rPr>
              <a:t>c¸c 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con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thư¬ng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yªu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nhau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quªn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c¶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mÖt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l¹i bay ®i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kiÕm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måi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81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-4057"/>
            <a:ext cx="91440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§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÷</a:t>
            </a:r>
            <a:endParaRPr lang="en-US" sz="32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0718"/>
            <a:ext cx="9144000" cy="51342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1544" y="1850563"/>
            <a:ext cx="5856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2060"/>
                </a:solidFill>
                <a:latin typeface=".VnAvant" pitchFamily="34" charset="0"/>
              </a:rPr>
              <a:t>Vưên</a:t>
            </a:r>
            <a:r>
              <a:rPr lang="en-US" sz="3600" b="1" dirty="0" smtClean="0">
                <a:solidFill>
                  <a:srgbClr val="002060"/>
                </a:solidFill>
                <a:latin typeface=".VnAvant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.VnAvant" pitchFamily="34" charset="0"/>
              </a:rPr>
              <a:t>rÐt</a:t>
            </a:r>
            <a:r>
              <a:rPr lang="en-US" sz="3600" b="1" dirty="0" smtClean="0">
                <a:solidFill>
                  <a:srgbClr val="002060"/>
                </a:solidFill>
                <a:latin typeface=".VnAvant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.VnAvant" pitchFamily="34" charset="0"/>
              </a:rPr>
              <a:t>n»m</a:t>
            </a:r>
            <a:r>
              <a:rPr lang="en-US" sz="3600" b="1" dirty="0" smtClean="0">
                <a:solidFill>
                  <a:srgbClr val="002060"/>
                </a:solidFill>
                <a:latin typeface=".VnAvant" pitchFamily="34" charset="0"/>
              </a:rPr>
              <a:t> co </a:t>
            </a:r>
            <a:r>
              <a:rPr lang="en-US" sz="3600" b="1" dirty="0" err="1" smtClean="0">
                <a:solidFill>
                  <a:srgbClr val="002060"/>
                </a:solidFill>
                <a:latin typeface=".VnAvant" pitchFamily="34" charset="0"/>
              </a:rPr>
              <a:t>ro</a:t>
            </a:r>
            <a:r>
              <a:rPr lang="en-US" sz="3600" b="1" dirty="0" smtClean="0">
                <a:solidFill>
                  <a:srgbClr val="002060"/>
                </a:solidFill>
                <a:latin typeface=".VnAvant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.VnAvant" pitchFamily="34" charset="0"/>
              </a:rPr>
              <a:t>cè</a:t>
            </a:r>
            <a:r>
              <a:rPr lang="en-US" sz="3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.VnAvant" pitchFamily="34" charset="0"/>
              </a:rPr>
              <a:t>søc</a:t>
            </a:r>
            <a:r>
              <a:rPr lang="en-US" sz="3600" b="1" dirty="0" smtClean="0">
                <a:solidFill>
                  <a:srgbClr val="002060"/>
                </a:solidFill>
                <a:latin typeface=".VnAvant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.VnAvant" pitchFamily="34" charset="0"/>
              </a:rPr>
              <a:t>cäng</a:t>
            </a:r>
            <a:r>
              <a:rPr lang="en-US" sz="3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.VnAvant" pitchFamily="34" charset="0"/>
              </a:rPr>
              <a:t>r¬m</a:t>
            </a:r>
            <a:r>
              <a:rPr lang="en-US" sz="3600" b="1" dirty="0" smtClean="0">
                <a:solidFill>
                  <a:srgbClr val="002060"/>
                </a:solidFill>
                <a:latin typeface=".VnAvant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.VnAvant" pitchFamily="34" charset="0"/>
              </a:rPr>
              <a:t>thư¬ng</a:t>
            </a:r>
            <a:r>
              <a:rPr lang="en-US" sz="3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.VnAvant" pitchFamily="34" charset="0"/>
              </a:rPr>
              <a:t>yªu</a:t>
            </a:r>
            <a:r>
              <a:rPr lang="en-US" sz="3600" b="1" dirty="0" smtClean="0">
                <a:solidFill>
                  <a:srgbClr val="002060"/>
                </a:solidFill>
                <a:latin typeface=".VnAvant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.VnAvant" pitchFamily="34" charset="0"/>
              </a:rPr>
              <a:t>mÖt</a:t>
            </a:r>
            <a:r>
              <a:rPr lang="en-US" sz="3600" b="1" dirty="0" smtClean="0">
                <a:solidFill>
                  <a:srgbClr val="002060"/>
                </a:solidFill>
                <a:latin typeface=".VnAvant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3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-4057"/>
            <a:ext cx="9144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endParaRPr lang="en-US" sz="2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522662"/>
            <a:ext cx="9144000" cy="0"/>
          </a:xfrm>
          <a:prstGeom prst="line">
            <a:avLst/>
          </a:prstGeom>
          <a:ln w="5715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17223" y="552564"/>
            <a:ext cx="3709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SÎ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anh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sÎ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324" y="1047609"/>
            <a:ext cx="89006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Trong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vưên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tæ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Trêi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rÐt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hai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nhá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n»m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 ro.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Thư¬ng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cè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søc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kÐo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nh÷ng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cäng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r¬m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nhá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trong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tæ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che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GÇn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trưa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bay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</a:t>
            </a:r>
          </a:p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- MÑ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s©u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 SÎ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¨n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trưíc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nhÐ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!</a:t>
            </a:r>
          </a:p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SÎ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vui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vÎ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v©ng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¹”.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Nhưng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l¾c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Çu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“MÑ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ưa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¨n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trưíc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®i”.</a:t>
            </a:r>
          </a:p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SÎ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bÌn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chia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mçi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phÇn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ThÕ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lµ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hai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¨n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ngon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lµnh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smtClean="0">
                <a:solidFill>
                  <a:srgbClr val="006600"/>
                </a:solidFill>
                <a:latin typeface=".VnAvant" pitchFamily="34" charset="0"/>
              </a:rPr>
              <a:t>c¸c 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con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thư¬ng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yªu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nhau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quªn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c¶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mÖt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l¹i bay ®i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kiÕm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måi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-4057"/>
            <a:ext cx="91440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Thi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äc</a:t>
            </a:r>
            <a:endParaRPr lang="en-US" sz="32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47" y="740375"/>
            <a:ext cx="7054908" cy="472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70C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hiÓu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bµi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81200" y="1123562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V×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sÎ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mÑ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quªn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c¶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mÖt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554515" y="3229271"/>
            <a:ext cx="5954487" cy="119073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 smtClean="0">
                <a:latin typeface=".VnAvant" pitchFamily="34" charset="0"/>
              </a:rPr>
              <a:t>B. V× </a:t>
            </a:r>
            <a:r>
              <a:rPr lang="en-US" sz="2800" b="1" dirty="0" err="1" smtClean="0">
                <a:latin typeface=".VnAvant" pitchFamily="34" charset="0"/>
              </a:rPr>
              <a:t>sÎ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mÑ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thÊy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c¸c</a:t>
            </a:r>
            <a:r>
              <a:rPr lang="en-US" sz="2800" b="1" dirty="0" smtClean="0">
                <a:latin typeface=".VnAvant" pitchFamily="34" charset="0"/>
              </a:rPr>
              <a:t> con </a:t>
            </a:r>
            <a:r>
              <a:rPr lang="en-US" sz="2800" b="1" dirty="0" err="1" smtClean="0">
                <a:latin typeface=".VnAvant" pitchFamily="34" charset="0"/>
              </a:rPr>
              <a:t>rÊt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thư¬ng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yªu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nhau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2529115" y="1829595"/>
            <a:ext cx="6005288" cy="1105844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.VnAvant" pitchFamily="34" charset="0"/>
              </a:rPr>
              <a:t>A. V× </a:t>
            </a:r>
            <a:r>
              <a:rPr lang="en-US" sz="2800" b="1" dirty="0" err="1">
                <a:latin typeface=".VnAvant" pitchFamily="34" charset="0"/>
              </a:rPr>
              <a:t>sao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sÎ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mÑ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kiÕm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smtClean="0">
                <a:latin typeface=".VnAvant" pitchFamily="34" charset="0"/>
              </a:rPr>
              <a:t>®</a:t>
            </a:r>
            <a:r>
              <a:rPr lang="en-US" sz="2800" b="1" dirty="0" err="1" smtClean="0">
                <a:latin typeface=".VnAvant" pitchFamily="34" charset="0"/>
              </a:rPr>
              <a:t>ưîc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nhiÒu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thøc</a:t>
            </a:r>
            <a:r>
              <a:rPr lang="en-US" sz="2800" b="1" dirty="0">
                <a:latin typeface=".VnAvant" pitchFamily="34" charset="0"/>
              </a:rPr>
              <a:t> ¨n </a:t>
            </a:r>
            <a:r>
              <a:rPr lang="en-US" sz="2800" b="1" dirty="0" err="1">
                <a:latin typeface=".VnAvant" pitchFamily="34" charset="0"/>
              </a:rPr>
              <a:t>cho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c¸c</a:t>
            </a:r>
            <a:r>
              <a:rPr lang="en-US" sz="2800" b="1" dirty="0">
                <a:latin typeface=".VnAvant" pitchFamily="34" charset="0"/>
              </a:rPr>
              <a:t> con</a:t>
            </a: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1" y="391200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7" y="2721271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98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hiÓu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bµi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6937" y="774455"/>
            <a:ext cx="5995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thÝch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sÎ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anh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hay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sÎ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571" y="1359230"/>
            <a:ext cx="802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thÝch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v×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thư¬ng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cè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kÐo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nh÷ng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cäng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r¬m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che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khái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l¹nh.</a:t>
            </a:r>
          </a:p>
        </p:txBody>
      </p:sp>
      <p:pic>
        <p:nvPicPr>
          <p:cNvPr id="1026" name="Picture 2" descr="C:\Users\admin\Desktop\Package - Lesson\Data\tv1b138tr113h01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127" y="3073039"/>
            <a:ext cx="3523798" cy="246547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49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4714</TotalTime>
  <Words>198</Words>
  <Application>Microsoft Office PowerPoint</Application>
  <PresentationFormat>On-screen Show (16:10)</PresentationFormat>
  <Paragraphs>39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VNI-Thufap2</vt:lpstr>
      <vt:lpstr>宋体</vt:lpstr>
      <vt:lpstr>Calibri</vt:lpstr>
      <vt:lpstr>Times New Roman</vt:lpstr>
      <vt:lpstr>.VnAvant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SONGNGOC</cp:lastModifiedBy>
  <cp:revision>528</cp:revision>
  <dcterms:created xsi:type="dcterms:W3CDTF">2020-02-10T09:35:50Z</dcterms:created>
  <dcterms:modified xsi:type="dcterms:W3CDTF">2021-04-08T08:56:41Z</dcterms:modified>
</cp:coreProperties>
</file>