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2"/>
  </p:notesMasterIdLst>
  <p:sldIdLst>
    <p:sldId id="280" r:id="rId2"/>
    <p:sldId id="281" r:id="rId3"/>
    <p:sldId id="282" r:id="rId4"/>
    <p:sldId id="283" r:id="rId5"/>
    <p:sldId id="307" r:id="rId6"/>
    <p:sldId id="286" r:id="rId7"/>
    <p:sldId id="319" r:id="rId8"/>
    <p:sldId id="320" r:id="rId9"/>
    <p:sldId id="321" r:id="rId10"/>
    <p:sldId id="322" r:id="rId11"/>
    <p:sldId id="323" r:id="rId12"/>
    <p:sldId id="291" r:id="rId13"/>
    <p:sldId id="293" r:id="rId14"/>
    <p:sldId id="313" r:id="rId15"/>
    <p:sldId id="314" r:id="rId16"/>
    <p:sldId id="315" r:id="rId17"/>
    <p:sldId id="316" r:id="rId18"/>
    <p:sldId id="317" r:id="rId19"/>
    <p:sldId id="318" r:id="rId20"/>
    <p:sldId id="301" r:id="rId21"/>
  </p:sldIdLst>
  <p:sldSz cx="9144000" cy="5715000" type="screen16x10"/>
  <p:notesSz cx="6858000" cy="9144000"/>
  <p:embeddedFontLst>
    <p:embeddedFont>
      <p:font typeface=".VnTifani Heavy" panose="020B7200000000000000"/>
      <p:regular r:id="rId23"/>
    </p:embeddedFont>
    <p:embeddedFont>
      <p:font typeface="SimSun" panose="02010600030101010101" pitchFamily="2" charset="-122"/>
      <p:regular r:id="rId24"/>
    </p:embeddedFont>
    <p:embeddedFont>
      <p:font typeface=".VnAvant" panose="020B7200000000000000"/>
      <p:regular r:id="rId25"/>
      <p:bold r:id="rId26"/>
      <p:italic r:id="rId27"/>
    </p:embeddedFont>
    <p:embeddedFont>
      <p:font typeface="VNI-Juni" panose="020B0604020202020204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99"/>
    <a:srgbClr val="006600"/>
    <a:srgbClr val="FF33CC"/>
    <a:srgbClr val="FF0066"/>
    <a:srgbClr val="FF66CC"/>
    <a:srgbClr val="FF66FF"/>
    <a:srgbClr val="0066CC"/>
    <a:srgbClr val="FFCC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82" d="100"/>
          <a:sy n="82" d="100"/>
        </p:scale>
        <p:origin x="1056" y="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68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421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tags" Target="../tags/tag3.xml"/><Relationship Id="rId7" Type="http://schemas.openxmlformats.org/officeDocument/2006/relationships/audio" Target="../media/audio2.wav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jpeg"/><Relationship Id="rId7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5.wav"/><Relationship Id="rId7" Type="http://schemas.microsoft.com/office/2007/relationships/hdphoto" Target="../media/hdphoto4.wdp"/><Relationship Id="rId12" Type="http://schemas.openxmlformats.org/officeDocument/2006/relationships/image" Target="../media/image2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11" Type="http://schemas.openxmlformats.org/officeDocument/2006/relationships/image" Target="../media/image28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24.jpe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5.wav"/><Relationship Id="rId7" Type="http://schemas.microsoft.com/office/2007/relationships/hdphoto" Target="../media/hdphoto4.wdp"/><Relationship Id="rId12" Type="http://schemas.openxmlformats.org/officeDocument/2006/relationships/image" Target="../media/image2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11" Type="http://schemas.openxmlformats.org/officeDocument/2006/relationships/image" Target="../media/image28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24.jpe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5.wav"/><Relationship Id="rId7" Type="http://schemas.microsoft.com/office/2007/relationships/hdphoto" Target="../media/hdphoto4.wdp"/><Relationship Id="rId12" Type="http://schemas.openxmlformats.org/officeDocument/2006/relationships/image" Target="../media/image2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11" Type="http://schemas.openxmlformats.org/officeDocument/2006/relationships/image" Target="../media/image28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24.jpe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5.wav"/><Relationship Id="rId7" Type="http://schemas.microsoft.com/office/2007/relationships/hdphoto" Target="../media/hdphoto4.wdp"/><Relationship Id="rId12" Type="http://schemas.openxmlformats.org/officeDocument/2006/relationships/image" Target="../media/image2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11" Type="http://schemas.openxmlformats.org/officeDocument/2006/relationships/image" Target="../media/image28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24.jpe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68848" y="146610"/>
            <a:ext cx="3594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¤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l·o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vµ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sÕu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nhá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057" y="1117601"/>
            <a:ext cx="3015372" cy="245250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331137" y="3986790"/>
            <a:ext cx="8667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§Ó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c¶m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¬n «ng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l·o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s¸ng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mïa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xu©n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gia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®×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sÕu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bay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vÒ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¶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xuèng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s©n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µ «ng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l·o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chiÕc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tói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nhá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ùng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ưíc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k×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diÖu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000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68848" y="146610"/>
            <a:ext cx="3594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¤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l·o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vµ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sÕu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nhá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825" y="1069025"/>
            <a:ext cx="3230777" cy="2598823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230883" y="3841599"/>
            <a:ext cx="8667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¤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l·o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ưíc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rõng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c©y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ång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ruéng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xanh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tư¬i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s«ng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ngßi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Çy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t«m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c¸.</a:t>
            </a:r>
          </a:p>
          <a:p>
            <a:pPr marL="457200" indent="-457200" algn="just">
              <a:buFontTx/>
              <a:buChar char="-"/>
            </a:pP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¤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l·o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võa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døt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lêi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,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iÒu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ưíc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®·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biÕn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thµnh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sù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thùc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Tõ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Êy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«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vµ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d©n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sèng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Êm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no, h¹nh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phóc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286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19742" y="1547830"/>
            <a:ext cx="5386388" cy="2298455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n-US" sz="2800" dirty="0" err="1">
                <a:solidFill>
                  <a:srgbClr val="FFFF00"/>
                </a:solidFill>
                <a:latin typeface=".VnAvant" pitchFamily="34" charset="0"/>
              </a:rPr>
              <a:t>Em</a:t>
            </a:r>
            <a:r>
              <a:rPr lang="en-US" sz="2800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Avant" pitchFamily="34" charset="0"/>
              </a:rPr>
              <a:t>h·y</a:t>
            </a:r>
            <a:r>
              <a:rPr lang="en-US" sz="2800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Avant" pitchFamily="34" charset="0"/>
              </a:rPr>
              <a:t>kÓ</a:t>
            </a:r>
            <a:r>
              <a:rPr lang="en-US" sz="2800" dirty="0">
                <a:solidFill>
                  <a:srgbClr val="FFFF00"/>
                </a:solidFill>
                <a:latin typeface=".VnAvant" pitchFamily="34" charset="0"/>
              </a:rPr>
              <a:t> l¹i </a:t>
            </a:r>
            <a:r>
              <a:rPr lang="en-US" sz="2800" dirty="0" err="1">
                <a:solidFill>
                  <a:srgbClr val="FFFF00"/>
                </a:solidFill>
                <a:latin typeface=".VnAvant" pitchFamily="34" charset="0"/>
              </a:rPr>
              <a:t>c©u</a:t>
            </a:r>
            <a:r>
              <a:rPr lang="en-US" sz="2800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Avant" pitchFamily="34" charset="0"/>
              </a:rPr>
              <a:t>chuyÖn</a:t>
            </a:r>
            <a:r>
              <a:rPr lang="en-US" sz="2800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Avant" pitchFamily="34" charset="0"/>
              </a:rPr>
              <a:t>cho</a:t>
            </a:r>
            <a:r>
              <a:rPr lang="en-US" sz="2800" dirty="0">
                <a:solidFill>
                  <a:srgbClr val="FFFF00"/>
                </a:solidFill>
                <a:latin typeface=".VnAvant" pitchFamily="34" charset="0"/>
              </a:rPr>
              <a:t> b¹n </a:t>
            </a:r>
            <a:r>
              <a:rPr lang="en-US" sz="2800" dirty="0" err="1">
                <a:solidFill>
                  <a:srgbClr val="FFFF00"/>
                </a:solidFill>
                <a:latin typeface=".VnAvant" pitchFamily="34" charset="0"/>
              </a:rPr>
              <a:t>cïng</a:t>
            </a:r>
            <a:r>
              <a:rPr lang="en-US" sz="2800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Avant" pitchFamily="34" charset="0"/>
              </a:rPr>
              <a:t>bµn</a:t>
            </a:r>
            <a:r>
              <a:rPr lang="en-US" sz="2800" dirty="0">
                <a:solidFill>
                  <a:srgbClr val="FFFF00"/>
                </a:solidFill>
                <a:latin typeface=".VnAvant" pitchFamily="34" charset="0"/>
              </a:rPr>
              <a:t>. Qua </a:t>
            </a:r>
            <a:r>
              <a:rPr lang="en-US" sz="2800" dirty="0" err="1">
                <a:solidFill>
                  <a:srgbClr val="FFFF00"/>
                </a:solidFill>
                <a:latin typeface=".VnAvant" pitchFamily="34" charset="0"/>
              </a:rPr>
              <a:t>c©u</a:t>
            </a:r>
            <a:r>
              <a:rPr lang="en-US" sz="2800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Avant" pitchFamily="34" charset="0"/>
              </a:rPr>
              <a:t>chuyÖn</a:t>
            </a:r>
            <a:r>
              <a:rPr lang="en-US" sz="2800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Avant" pitchFamily="34" charset="0"/>
              </a:rPr>
              <a:t>em</a:t>
            </a:r>
            <a:r>
              <a:rPr lang="en-US" sz="2800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Avant" pitchFamily="34" charset="0"/>
              </a:rPr>
              <a:t>nhËn</a:t>
            </a:r>
            <a:r>
              <a:rPr lang="en-US" sz="2800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Avant" pitchFamily="34" charset="0"/>
              </a:rPr>
              <a:t>xÐt</a:t>
            </a:r>
            <a:r>
              <a:rPr lang="en-US" sz="2800" dirty="0">
                <a:solidFill>
                  <a:srgbClr val="FFFF00"/>
                </a:solidFill>
                <a:latin typeface=".VnAvant" pitchFamily="34" charset="0"/>
              </a:rPr>
              <a:t> g× </a:t>
            </a:r>
            <a:r>
              <a:rPr lang="en-US" sz="2800" dirty="0" err="1">
                <a:solidFill>
                  <a:srgbClr val="FFFF00"/>
                </a:solidFill>
                <a:latin typeface=".VnAvant" pitchFamily="34" charset="0"/>
              </a:rPr>
              <a:t>vÒ</a:t>
            </a:r>
            <a:r>
              <a:rPr lang="en-US" sz="2800" dirty="0">
                <a:solidFill>
                  <a:srgbClr val="FFFF00"/>
                </a:solidFill>
                <a:latin typeface=".VnAvant" pitchFamily="34" charset="0"/>
              </a:rPr>
              <a:t> «</a:t>
            </a:r>
            <a:r>
              <a:rPr lang="en-US" sz="2800" dirty="0" err="1">
                <a:solidFill>
                  <a:srgbClr val="FFFF00"/>
                </a:solidFill>
                <a:latin typeface=".VnAvant" pitchFamily="34" charset="0"/>
              </a:rPr>
              <a:t>ng</a:t>
            </a:r>
            <a:r>
              <a:rPr lang="en-US" sz="2800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Avant" pitchFamily="34" charset="0"/>
              </a:rPr>
              <a:t>l·o</a:t>
            </a:r>
            <a:r>
              <a:rPr lang="en-US" sz="2800" dirty="0">
                <a:solidFill>
                  <a:srgbClr val="FFFF00"/>
                </a:solidFill>
                <a:latin typeface=".VnAvant" pitchFamily="34" charset="0"/>
              </a:rPr>
              <a:t>?</a:t>
            </a:r>
            <a:endParaRPr lang="vi-VN" sz="2800" dirty="0">
              <a:solidFill>
                <a:srgbClr val="FFFF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4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chia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cặp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kể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nghe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câu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chuyện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.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Cử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đại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diện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kể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trước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lớp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.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Giao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lưu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với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khác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rút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ra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bài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học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53"/>
          <a:stretch/>
        </p:blipFill>
        <p:spPr>
          <a:xfrm>
            <a:off x="5729288" y="1652397"/>
            <a:ext cx="3026765" cy="208932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4771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199" y="1341201"/>
            <a:ext cx="547188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>
                <a:solidFill>
                  <a:srgbClr val="0000CC"/>
                </a:solidFill>
                <a:latin typeface=".VnAvant" pitchFamily="34" charset="0"/>
              </a:rPr>
              <a:t>C©u</a:t>
            </a:r>
            <a:r>
              <a:rPr lang="en-US" sz="26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.VnAvant" pitchFamily="34" charset="0"/>
              </a:rPr>
              <a:t>chuyÖn</a:t>
            </a:r>
            <a:r>
              <a:rPr lang="en-US" sz="26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.VnAvant" pitchFamily="34" charset="0"/>
              </a:rPr>
              <a:t>ca</a:t>
            </a:r>
            <a:r>
              <a:rPr lang="en-US" sz="26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.VnAvant" pitchFamily="34" charset="0"/>
              </a:rPr>
              <a:t>ngîi</a:t>
            </a:r>
            <a:r>
              <a:rPr lang="en-US" sz="2600" dirty="0">
                <a:solidFill>
                  <a:srgbClr val="0000CC"/>
                </a:solidFill>
                <a:latin typeface=".VnAvant" pitchFamily="34" charset="0"/>
              </a:rPr>
              <a:t> «</a:t>
            </a:r>
            <a:r>
              <a:rPr lang="en-US" sz="2600" dirty="0" err="1">
                <a:solidFill>
                  <a:srgbClr val="0000CC"/>
                </a:solidFill>
                <a:latin typeface=".VnAvant" pitchFamily="34" charset="0"/>
              </a:rPr>
              <a:t>ng</a:t>
            </a:r>
            <a:r>
              <a:rPr lang="en-US" sz="26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.VnAvant" pitchFamily="34" charset="0"/>
              </a:rPr>
              <a:t>l·o</a:t>
            </a:r>
            <a:r>
              <a:rPr lang="en-US" sz="26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.VnAvant" pitchFamily="34" charset="0"/>
              </a:rPr>
              <a:t>nh©n</a:t>
            </a:r>
            <a:r>
              <a:rPr lang="en-US" sz="26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.VnAvant" pitchFamily="34" charset="0"/>
              </a:rPr>
              <a:t>hËu</a:t>
            </a:r>
            <a:r>
              <a:rPr lang="en-US" sz="2600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600" dirty="0" err="1">
                <a:solidFill>
                  <a:srgbClr val="0000CC"/>
                </a:solidFill>
                <a:latin typeface=".VnAvant" pitchFamily="34" charset="0"/>
              </a:rPr>
              <a:t>tèt</a:t>
            </a:r>
            <a:r>
              <a:rPr lang="en-US" sz="26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.VnAvant" pitchFamily="34" charset="0"/>
              </a:rPr>
              <a:t>bông</a:t>
            </a:r>
            <a:r>
              <a:rPr lang="en-US" sz="2600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600" dirty="0" err="1">
                <a:solidFill>
                  <a:srgbClr val="0000CC"/>
                </a:solidFill>
                <a:latin typeface=".VnAvant" pitchFamily="34" charset="0"/>
              </a:rPr>
              <a:t>biÕt</a:t>
            </a:r>
            <a:r>
              <a:rPr lang="en-US" sz="26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.VnAvant" pitchFamily="34" charset="0"/>
              </a:rPr>
              <a:t>yªu</a:t>
            </a:r>
            <a:r>
              <a:rPr lang="en-US" sz="26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.VnAvant" pitchFamily="34" charset="0"/>
              </a:rPr>
              <a:t>thư¬ng</a:t>
            </a:r>
            <a:r>
              <a:rPr lang="en-US" sz="26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.VnAvant" pitchFamily="34" charset="0"/>
              </a:rPr>
              <a:t>gióp</a:t>
            </a:r>
            <a:r>
              <a:rPr lang="en-US" sz="2600" dirty="0">
                <a:solidFill>
                  <a:srgbClr val="0000CC"/>
                </a:solidFill>
                <a:latin typeface=".VnAvant" pitchFamily="34" charset="0"/>
              </a:rPr>
              <a:t> ®ì </a:t>
            </a:r>
            <a:r>
              <a:rPr lang="en-US" sz="2600" dirty="0" err="1">
                <a:solidFill>
                  <a:srgbClr val="0000CC"/>
                </a:solidFill>
                <a:latin typeface=".VnAvant" pitchFamily="34" charset="0"/>
              </a:rPr>
              <a:t>loµi</a:t>
            </a:r>
            <a:r>
              <a:rPr lang="en-US" sz="26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.VnAvant" pitchFamily="34" charset="0"/>
              </a:rPr>
              <a:t>vËt</a:t>
            </a:r>
            <a:r>
              <a:rPr lang="en-US" sz="2600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600" dirty="0" err="1">
                <a:solidFill>
                  <a:srgbClr val="0000CC"/>
                </a:solidFill>
                <a:latin typeface=".VnAvant" pitchFamily="34" charset="0"/>
              </a:rPr>
              <a:t>b¶o</a:t>
            </a:r>
            <a:r>
              <a:rPr lang="en-US" sz="26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.VnAvant" pitchFamily="34" charset="0"/>
              </a:rPr>
              <a:t>vÖ</a:t>
            </a:r>
            <a:r>
              <a:rPr lang="en-US" sz="26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.VnAvant" pitchFamily="34" charset="0"/>
              </a:rPr>
              <a:t>m«I</a:t>
            </a:r>
            <a:r>
              <a:rPr lang="en-US" sz="26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.VnAvant" pitchFamily="34" charset="0"/>
              </a:rPr>
              <a:t>tr­êng</a:t>
            </a:r>
            <a:r>
              <a:rPr lang="en-US" sz="26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.VnAvant" pitchFamily="34" charset="0"/>
              </a:rPr>
              <a:t>thiªn</a:t>
            </a:r>
            <a:r>
              <a:rPr lang="en-US" sz="26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.VnAvant" pitchFamily="34" charset="0"/>
              </a:rPr>
              <a:t>nhiªn</a:t>
            </a:r>
            <a:r>
              <a:rPr lang="en-US" sz="2600" dirty="0">
                <a:solidFill>
                  <a:srgbClr val="0000CC"/>
                </a:solidFill>
                <a:latin typeface=".VnAvant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94629" y="25177"/>
            <a:ext cx="2013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srgbClr val="C00000"/>
                </a:solidFill>
                <a:latin typeface=".VnAvant" pitchFamily="34" charset="0"/>
              </a:rPr>
              <a:t>KÕt</a:t>
            </a:r>
            <a:r>
              <a:rPr lang="en-US" sz="3600" b="1" u="sng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latin typeface=".VnAvant" pitchFamily="34" charset="0"/>
              </a:rPr>
              <a:t>luËn</a:t>
            </a:r>
            <a:endParaRPr lang="en-US" sz="3600" b="1" u="sng" dirty="0">
              <a:solidFill>
                <a:srgbClr val="C0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78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4" y="1971676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17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0 Redondear rectángulo de esquina del mismo lado"/>
          <p:cNvSpPr/>
          <p:nvPr/>
        </p:nvSpPr>
        <p:spPr>
          <a:xfrm>
            <a:off x="3275856" y="1597360"/>
            <a:ext cx="2448272" cy="18002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27 Rectángulo"/>
          <p:cNvSpPr/>
          <p:nvPr/>
        </p:nvSpPr>
        <p:spPr>
          <a:xfrm>
            <a:off x="5724128" y="2857500"/>
            <a:ext cx="3419872" cy="5400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5 Rectángulo"/>
          <p:cNvSpPr/>
          <p:nvPr/>
        </p:nvSpPr>
        <p:spPr>
          <a:xfrm>
            <a:off x="-32467" y="2813288"/>
            <a:ext cx="3308323" cy="5400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345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576724" y="1119518"/>
            <a:ext cx="6567276" cy="378565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Jerry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Tom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3074" name="Picture 2" descr="HÃ¬nh áº£nh cÃ³ liÃªn qu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1841" y="2778982"/>
            <a:ext cx="2560241" cy="284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1168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FF00"/>
                </a:solidFill>
                <a:latin typeface="VNI-Juni" pitchFamily="2" charset="0"/>
              </a:rPr>
              <a:t>Troø</a:t>
            </a:r>
            <a:r>
              <a:rPr lang="en-US" sz="4800" b="1" dirty="0">
                <a:solidFill>
                  <a:srgbClr val="FFFF00"/>
                </a:solidFill>
                <a:latin typeface="VNI-Juni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VNI-Juni" pitchFamily="2" charset="0"/>
              </a:rPr>
              <a:t>chôi</a:t>
            </a:r>
            <a:r>
              <a:rPr lang="en-US" sz="4800" b="1" dirty="0">
                <a:solidFill>
                  <a:srgbClr val="FFFF00"/>
                </a:solidFill>
                <a:latin typeface="VNI-Juni" pitchFamily="2" charset="0"/>
              </a:rPr>
              <a:t> Tom </a:t>
            </a:r>
            <a:r>
              <a:rPr lang="en-US" sz="4800" b="1" dirty="0" err="1">
                <a:solidFill>
                  <a:srgbClr val="FFFF00"/>
                </a:solidFill>
                <a:latin typeface="VNI-Juni" pitchFamily="2" charset="0"/>
              </a:rPr>
              <a:t>vaø</a:t>
            </a:r>
            <a:r>
              <a:rPr lang="en-US" sz="4800" b="1" dirty="0">
                <a:solidFill>
                  <a:srgbClr val="FFFF00"/>
                </a:solidFill>
                <a:latin typeface="VNI-Juni" pitchFamily="2" charset="0"/>
              </a:rPr>
              <a:t> jerry</a:t>
            </a:r>
          </a:p>
        </p:txBody>
      </p:sp>
    </p:spTree>
    <p:extLst>
      <p:ext uri="{BB962C8B-B14F-4D97-AF65-F5344CB8AC3E}">
        <p14:creationId xmlns:p14="http://schemas.microsoft.com/office/powerpoint/2010/main" val="258817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39592E-6 L 0.36927 -0.098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5" y="-4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414" y="2801956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716925" y="62285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  <a:latin typeface=".VnAvant" pitchFamily="34" charset="0"/>
              </a:rPr>
              <a:t>C. </a:t>
            </a:r>
            <a:r>
              <a:rPr lang="es-ES_tradnl" sz="2000" b="1" dirty="0" err="1">
                <a:solidFill>
                  <a:srgbClr val="0000CC"/>
                </a:solidFill>
                <a:latin typeface=".VnAvant" pitchFamily="34" charset="0"/>
              </a:rPr>
              <a:t>SÕu</a:t>
            </a:r>
            <a:r>
              <a:rPr lang="es-ES_tradnl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  <a:latin typeface=".VnAvant" pitchFamily="34" charset="0"/>
              </a:rPr>
              <a:t>nhá</a:t>
            </a:r>
            <a:endParaRPr lang="es-ES" sz="2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6872642" y="620419"/>
            <a:ext cx="2242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b="1" dirty="0">
                <a:solidFill>
                  <a:srgbClr val="0000CC"/>
                </a:solidFill>
                <a:latin typeface=".VnAvant" pitchFamily="34" charset="0"/>
              </a:rPr>
              <a:t>D. ¤</a:t>
            </a:r>
            <a:r>
              <a:rPr lang="es-ES_tradnl" sz="1800" b="1" dirty="0" err="1">
                <a:solidFill>
                  <a:srgbClr val="0000CC"/>
                </a:solidFill>
                <a:latin typeface=".VnAvant" pitchFamily="34" charset="0"/>
              </a:rPr>
              <a:t>ng</a:t>
            </a:r>
            <a:r>
              <a:rPr lang="es-ES_tradnl" sz="1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s-ES_tradnl" sz="1800" b="1" dirty="0" err="1">
                <a:solidFill>
                  <a:srgbClr val="0000CC"/>
                </a:solidFill>
                <a:latin typeface=".VnAvant" pitchFamily="34" charset="0"/>
              </a:rPr>
              <a:t>l·o</a:t>
            </a:r>
            <a:endParaRPr lang="es-ES" sz="1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586596" y="634933"/>
            <a:ext cx="1833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  <a:latin typeface=".VnAvant" pitchFamily="34" charset="0"/>
              </a:rPr>
              <a:t>B. </a:t>
            </a:r>
            <a:r>
              <a:rPr lang="es-ES_tradnl" sz="2000" b="1" dirty="0" err="1">
                <a:solidFill>
                  <a:srgbClr val="0000CC"/>
                </a:solidFill>
                <a:latin typeface=".VnAvant" pitchFamily="34" charset="0"/>
              </a:rPr>
              <a:t>SÕu</a:t>
            </a:r>
            <a:r>
              <a:rPr lang="es-ES_tradnl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  <a:latin typeface=".VnAvant" pitchFamily="34" charset="0"/>
              </a:rPr>
              <a:t>lín</a:t>
            </a:r>
            <a:endParaRPr lang="es-ES" sz="2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148598" y="622857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  <a:latin typeface=".VnAvant" pitchFamily="34" charset="0"/>
              </a:rPr>
              <a:t>A. </a:t>
            </a:r>
            <a:r>
              <a:rPr lang="es-ES_tradnl" sz="2000" b="1" dirty="0" err="1">
                <a:solidFill>
                  <a:srgbClr val="0000CC"/>
                </a:solidFill>
                <a:latin typeface=".VnAvant" pitchFamily="34" charset="0"/>
              </a:rPr>
              <a:t>Sẻ</a:t>
            </a:r>
            <a:endParaRPr lang="es-ES" sz="2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/>
                <a:t>Câu</a:t>
              </a:r>
              <a:r>
                <a:rPr lang="en-US" sz="2800" b="1" dirty="0"/>
                <a:t> 1: </a:t>
              </a:r>
              <a:r>
                <a:rPr lang="en-US" sz="2800" b="1" dirty="0" err="1"/>
                <a:t>Nhân</a:t>
              </a:r>
              <a:r>
                <a:rPr lang="en-US" sz="2800" b="1" dirty="0"/>
                <a:t> </a:t>
              </a:r>
              <a:r>
                <a:rPr lang="en-US" sz="2800" b="1" dirty="0" err="1"/>
                <a:t>vật</a:t>
              </a:r>
              <a:r>
                <a:rPr lang="en-US" sz="2800" b="1" dirty="0"/>
                <a:t> </a:t>
              </a:r>
              <a:r>
                <a:rPr lang="en-US" sz="2800" b="1" dirty="0" err="1"/>
                <a:t>chính</a:t>
              </a:r>
              <a:r>
                <a:rPr lang="en-US" sz="2800" b="1" dirty="0"/>
                <a:t> </a:t>
              </a:r>
              <a:r>
                <a:rPr lang="en-US" sz="2800" b="1" dirty="0" err="1"/>
                <a:t>trong</a:t>
              </a:r>
              <a:r>
                <a:rPr lang="en-US" sz="2800" b="1" dirty="0"/>
                <a:t> </a:t>
              </a:r>
              <a:r>
                <a:rPr lang="en-US" sz="2800" b="1" dirty="0" err="1"/>
                <a:t>câu</a:t>
              </a:r>
              <a:r>
                <a:rPr lang="en-US" sz="2800" b="1" dirty="0"/>
                <a:t> </a:t>
              </a:r>
              <a:r>
                <a:rPr lang="en-US" sz="2800" b="1" dirty="0" err="1"/>
                <a:t>chuyện</a:t>
              </a:r>
              <a:r>
                <a:rPr lang="en-US" sz="2800" b="1" dirty="0"/>
                <a:t> </a:t>
              </a:r>
              <a:r>
                <a:rPr lang="en-US" sz="2800" b="1" dirty="0" err="1"/>
                <a:t>em</a:t>
              </a:r>
              <a:r>
                <a:rPr lang="en-US" sz="2800" b="1" dirty="0"/>
                <a:t> </a:t>
              </a:r>
              <a:r>
                <a:rPr lang="en-US" sz="2800" b="1" dirty="0" err="1"/>
                <a:t>vừa</a:t>
              </a:r>
              <a:r>
                <a:rPr lang="en-US" sz="2800" b="1" dirty="0"/>
                <a:t> </a:t>
              </a:r>
              <a:r>
                <a:rPr lang="en-US" sz="2800" b="1" dirty="0" err="1"/>
                <a:t>nghe</a:t>
              </a:r>
              <a:r>
                <a:rPr lang="en-US" sz="2800" b="1" dirty="0"/>
                <a:t> </a:t>
              </a:r>
              <a:r>
                <a:rPr lang="en-US" sz="2800" b="1" dirty="0" err="1"/>
                <a:t>là</a:t>
              </a:r>
              <a:r>
                <a:rPr lang="en-US" sz="2800" b="1" dirty="0"/>
                <a:t> </a:t>
              </a:r>
              <a:r>
                <a:rPr lang="en-US" sz="2800" b="1" dirty="0" err="1"/>
                <a:t>ai</a:t>
              </a:r>
              <a:r>
                <a:rPr lang="en-US" sz="2800" b="1" dirty="0"/>
                <a:t>?</a:t>
              </a:r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>
            <a:off x="7315203" y="1890340"/>
            <a:ext cx="1027325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41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35191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7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38" y="2772834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716925" y="62285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</a:rPr>
              <a:t>C. </a:t>
            </a:r>
            <a:r>
              <a:rPr lang="es-ES_tradnl" sz="2000" b="1" dirty="0" err="1">
                <a:solidFill>
                  <a:srgbClr val="0000CC"/>
                </a:solidFill>
              </a:rPr>
              <a:t>Sếu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lớn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205460" y="591391"/>
            <a:ext cx="1884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 </a:t>
            </a:r>
            <a:r>
              <a:rPr lang="es-ES_tradnl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s-ES_tradnl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lão</a:t>
            </a:r>
            <a:endParaRPr lang="es-ES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586596" y="634933"/>
            <a:ext cx="1833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</a:rPr>
              <a:t>B. </a:t>
            </a:r>
            <a:r>
              <a:rPr lang="es-ES_tradnl" sz="2000" b="1" dirty="0" err="1">
                <a:solidFill>
                  <a:srgbClr val="0000CC"/>
                </a:solidFill>
              </a:rPr>
              <a:t>Bạn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nhím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6907560" y="634933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</a:rPr>
              <a:t>D. </a:t>
            </a:r>
            <a:r>
              <a:rPr lang="es-ES_tradnl" sz="2000" b="1" dirty="0" err="1">
                <a:solidFill>
                  <a:srgbClr val="0000CC"/>
                </a:solidFill>
              </a:rPr>
              <a:t>Không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có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ai</a:t>
            </a:r>
            <a:endParaRPr lang="es-ES" sz="2000" b="1" dirty="0">
              <a:solidFill>
                <a:srgbClr val="0000CC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0" y="4552950"/>
              <a:ext cx="91440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hỏi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2: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Sếu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nhỏ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bị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gãy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cánh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. Ai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là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người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cứu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? </a:t>
              </a:r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762003" y="1921726"/>
            <a:ext cx="1037133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66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-0.35642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0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28" y="2770571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228600" y="63419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1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18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ô</a:t>
            </a:r>
            <a:r>
              <a:rPr lang="en-US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tâm</a:t>
            </a:r>
            <a:endParaRPr lang="es-ES" sz="1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4611497" y="664993"/>
            <a:ext cx="216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1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hậu</a:t>
            </a:r>
            <a:endParaRPr lang="es-ES" sz="1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473232" y="634933"/>
            <a:ext cx="2059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1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Ích</a:t>
            </a:r>
            <a:r>
              <a:rPr lang="en-US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kỉ</a:t>
            </a:r>
            <a:endParaRPr lang="es-ES" sz="1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6907560" y="533335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vi-VN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hông biết giúp đỡ ai</a:t>
            </a:r>
            <a:endParaRPr lang="es-ES" sz="1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hỏi</a:t>
              </a:r>
              <a:r>
                <a:rPr lang="en-US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3: </a:t>
              </a:r>
              <a:r>
                <a:rPr lang="vi-VN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Ông lão là người như thế nào?</a:t>
              </a:r>
              <a:endPara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5083850" y="1921726"/>
            <a:ext cx="1037133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62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11858 -0.3131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0" y="-156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042" y="2757036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648200" y="656167"/>
            <a:ext cx="2100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s-ES_tradnl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Phong</a:t>
            </a:r>
            <a:r>
              <a:rPr lang="es-ES_tradnl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Nhã</a:t>
            </a:r>
            <a:endParaRPr lang="es-ES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2464453" y="656167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s-ES_tradnl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Lê</a:t>
            </a:r>
            <a:r>
              <a:rPr lang="es-ES_tradnl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Châu</a:t>
            </a:r>
            <a:endParaRPr lang="es-ES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7010400" y="656167"/>
            <a:ext cx="1833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s-ES_tradnl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Tô</a:t>
            </a:r>
            <a:r>
              <a:rPr lang="es-ES_tradnl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Hoài</a:t>
            </a:r>
            <a:endParaRPr lang="es-ES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148598" y="656167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s-ES_tradnl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Lân</a:t>
            </a:r>
            <a:r>
              <a:rPr lang="es-ES_tradnl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Hùng</a:t>
            </a:r>
            <a:endParaRPr lang="es-ES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hỏi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4: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Chuyện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“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Hàng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xóm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” do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ai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kể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chuyện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2832138" y="1934827"/>
            <a:ext cx="1277068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47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-0.12309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63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32585" y="643540"/>
            <a:ext cx="34398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6600"/>
                </a:solidFill>
                <a:latin typeface=".VnAvant" pitchFamily="34" charset="0"/>
              </a:rPr>
              <a:t>BÀI 92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85387" y="3350698"/>
            <a:ext cx="1569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.VnAvant" pitchFamily="34" charset="0"/>
                <a:cs typeface="Arial" pitchFamily="34" charset="0"/>
              </a:rPr>
              <a:t>Lª </a:t>
            </a:r>
            <a:r>
              <a:rPr lang="en-US" sz="2800" b="1" dirty="0" err="1">
                <a:latin typeface=".VnAvant" pitchFamily="34" charset="0"/>
                <a:cs typeface="Arial" pitchFamily="34" charset="0"/>
              </a:rPr>
              <a:t>ch©u</a:t>
            </a:r>
            <a:endParaRPr lang="en-US" sz="2800" b="1" dirty="0">
              <a:latin typeface=".VnAvant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486" y="1936403"/>
            <a:ext cx="8650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LÃO VÀ SẾU NHỎ</a:t>
            </a:r>
          </a:p>
        </p:txBody>
      </p:sp>
    </p:spTree>
    <p:extLst>
      <p:ext uri="{BB962C8B-B14F-4D97-AF65-F5344CB8AC3E}">
        <p14:creationId xmlns:p14="http://schemas.microsoft.com/office/powerpoint/2010/main" val="1061508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1341438" y="1841500"/>
            <a:ext cx="6553200" cy="1608667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it-IT" sz="3600" kern="10" spc="-360" dirty="0">
                <a:ln w="1270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Juni" pitchFamily="2" charset="0"/>
              </a:rPr>
              <a:t>TRAÂN TROÏNG CAÙM ÔN</a:t>
            </a:r>
            <a:endParaRPr lang="en-US" sz="3600" kern="10" spc="-360" dirty="0">
              <a:ln w="12700">
                <a:solidFill>
                  <a:srgbClr val="CCFFCC"/>
                </a:solidFill>
                <a:round/>
                <a:headEnd/>
                <a:tailEnd/>
              </a:ln>
              <a:solidFill>
                <a:srgbClr val="FF0000"/>
              </a:solidFill>
              <a:latin typeface="VNI-Juni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72013" y="3829183"/>
            <a:ext cx="46038" cy="38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00625" y="2440782"/>
            <a:ext cx="71438" cy="383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7715250" y="476250"/>
            <a:ext cx="914400" cy="762000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7786688" y="4762500"/>
            <a:ext cx="914400" cy="7620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8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2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1" y="3668669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3" y="3698655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57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568232"/>
            <a:ext cx="9141569" cy="514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3681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694274"/>
            <a:ext cx="8868228" cy="494815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0629" y="652601"/>
            <a:ext cx="8868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con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h·y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quan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s¸t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tranh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vµ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o¸n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c«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néi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dung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c©u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chuyÖn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nµy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349" y="19485"/>
            <a:ext cx="3251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71"/>
          <a:stretch/>
        </p:blipFill>
        <p:spPr>
          <a:xfrm>
            <a:off x="352271" y="1613586"/>
            <a:ext cx="2521841" cy="180550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26"/>
          <a:stretch/>
        </p:blipFill>
        <p:spPr>
          <a:xfrm>
            <a:off x="3382425" y="1613586"/>
            <a:ext cx="2499755" cy="1793703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81"/>
          <a:stretch/>
        </p:blipFill>
        <p:spPr>
          <a:xfrm>
            <a:off x="6325619" y="1613586"/>
            <a:ext cx="2494162" cy="1716013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01"/>
          <a:stretch/>
        </p:blipFill>
        <p:spPr>
          <a:xfrm>
            <a:off x="351989" y="3726277"/>
            <a:ext cx="2522123" cy="172950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33"/>
          <a:stretch/>
        </p:blipFill>
        <p:spPr>
          <a:xfrm>
            <a:off x="3397876" y="3726277"/>
            <a:ext cx="2516531" cy="173109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33"/>
          <a:stretch/>
        </p:blipFill>
        <p:spPr>
          <a:xfrm>
            <a:off x="6309226" y="3697249"/>
            <a:ext cx="2544493" cy="173109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F9A0C8E-CDE2-4400-B312-05F0D9FD6DDB}"/>
              </a:ext>
            </a:extLst>
          </p:cNvPr>
          <p:cNvSpPr txBox="1"/>
          <p:nvPr/>
        </p:nvSpPr>
        <p:spPr>
          <a:xfrm>
            <a:off x="3037395" y="49748"/>
            <a:ext cx="4406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LÃO VÀ SẾU NHỎ</a:t>
            </a:r>
          </a:p>
        </p:txBody>
      </p:sp>
    </p:spTree>
    <p:extLst>
      <p:ext uri="{BB962C8B-B14F-4D97-AF65-F5344CB8AC3E}">
        <p14:creationId xmlns:p14="http://schemas.microsoft.com/office/powerpoint/2010/main" val="204003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593276"/>
            <a:ext cx="9141569" cy="51217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8351"/>
            <a:ext cx="8868228" cy="4924079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349" y="48513"/>
            <a:ext cx="3251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26" y="971902"/>
            <a:ext cx="2534273" cy="213109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962" y="954395"/>
            <a:ext cx="2574590" cy="2119573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507" y="1016379"/>
            <a:ext cx="2568831" cy="208501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1" y="3409394"/>
            <a:ext cx="2569358" cy="207371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426" y="3357334"/>
            <a:ext cx="2563662" cy="208511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080" y="3397421"/>
            <a:ext cx="2592146" cy="208511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8009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568232"/>
            <a:ext cx="9141569" cy="514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3681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694274"/>
            <a:ext cx="8868228" cy="494815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349" y="19485"/>
            <a:ext cx="3012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2. KÓ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theo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84960" y="45012"/>
            <a:ext cx="3594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¤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l·o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vµ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sÕu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nhá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71"/>
          <a:stretch/>
        </p:blipFill>
        <p:spPr>
          <a:xfrm>
            <a:off x="352271" y="1033026"/>
            <a:ext cx="2521841" cy="180550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26"/>
          <a:stretch/>
        </p:blipFill>
        <p:spPr>
          <a:xfrm>
            <a:off x="3382425" y="1033026"/>
            <a:ext cx="2499755" cy="1793703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81"/>
          <a:stretch/>
        </p:blipFill>
        <p:spPr>
          <a:xfrm>
            <a:off x="6325619" y="1033026"/>
            <a:ext cx="2494162" cy="1716013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01"/>
          <a:stretch/>
        </p:blipFill>
        <p:spPr>
          <a:xfrm>
            <a:off x="351989" y="3450511"/>
            <a:ext cx="2522123" cy="172950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33"/>
          <a:stretch/>
        </p:blipFill>
        <p:spPr>
          <a:xfrm>
            <a:off x="3397876" y="3450511"/>
            <a:ext cx="2516531" cy="173109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33"/>
          <a:stretch/>
        </p:blipFill>
        <p:spPr>
          <a:xfrm>
            <a:off x="6309226" y="3421483"/>
            <a:ext cx="2544493" cy="173109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9815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1137" y="4349645"/>
            <a:ext cx="8667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s¸ng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mïa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hÌ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khi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«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l·o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®i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vµo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rõng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×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nghe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thÊy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sÕu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“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cøu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cµ,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cøu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cµ”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Çm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Ü.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68848" y="146610"/>
            <a:ext cx="3594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¤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l·o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vµ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sÕu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nhá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369" y="1247673"/>
            <a:ext cx="3087022" cy="259590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7799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1137" y="3986790"/>
            <a:ext cx="8667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Khi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thÊy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«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l·o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hai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con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sÕu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lín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sî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h·i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bay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vôt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lªn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®Ó l¹i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sÕu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con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n»m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bÑp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ë ®¸m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cá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×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ra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sÕu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con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bÞ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g·y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c¸nh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68848" y="146610"/>
            <a:ext cx="3594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¤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l·o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vµ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sÕu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nhá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495" y="999670"/>
            <a:ext cx="3297524" cy="271474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8200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1137" y="3986790"/>
            <a:ext cx="8667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¤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l·o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«m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sÕu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nhá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vÒ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µ,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b¨ng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bã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ch¨m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sãc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68848" y="146610"/>
            <a:ext cx="3594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¤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l·o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vµ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sÕu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nhá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495" y="999670"/>
            <a:ext cx="3297524" cy="271474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2813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1137" y="3986790"/>
            <a:ext cx="8667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Khi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vÕt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thư¬ng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cña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sÕu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nhá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®·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lµnh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, «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l·o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mang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ra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s©n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¶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sÕu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nhá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tung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c¸nh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cïng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bè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mÑ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bay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vÒ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phư¬ng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nam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68848" y="146610"/>
            <a:ext cx="3594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¤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l·o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vµ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sÕu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nhá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041" y="1058281"/>
            <a:ext cx="3396345" cy="274117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0243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1461</TotalTime>
  <Words>840</Words>
  <Application>Microsoft Office PowerPoint</Application>
  <PresentationFormat>On-screen Show (16:10)</PresentationFormat>
  <Paragraphs>97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.VnTifani Heavy</vt:lpstr>
      <vt:lpstr>SimSun</vt:lpstr>
      <vt:lpstr>.VnAvant</vt:lpstr>
      <vt:lpstr>VNI-Juni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Workstation Z600</cp:lastModifiedBy>
  <cp:revision>231</cp:revision>
  <dcterms:created xsi:type="dcterms:W3CDTF">2020-02-10T09:35:50Z</dcterms:created>
  <dcterms:modified xsi:type="dcterms:W3CDTF">2020-12-27T09:27:36Z</dcterms:modified>
</cp:coreProperties>
</file>