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8"/>
  </p:notesMasterIdLst>
  <p:sldIdLst>
    <p:sldId id="280" r:id="rId2"/>
    <p:sldId id="309" r:id="rId3"/>
    <p:sldId id="284" r:id="rId4"/>
    <p:sldId id="256" r:id="rId5"/>
    <p:sldId id="285" r:id="rId6"/>
    <p:sldId id="339" r:id="rId7"/>
    <p:sldId id="340" r:id="rId8"/>
    <p:sldId id="341" r:id="rId9"/>
    <p:sldId id="342" r:id="rId10"/>
    <p:sldId id="344" r:id="rId11"/>
    <p:sldId id="343" r:id="rId12"/>
    <p:sldId id="346" r:id="rId13"/>
    <p:sldId id="345" r:id="rId14"/>
    <p:sldId id="354" r:id="rId15"/>
    <p:sldId id="353" r:id="rId16"/>
    <p:sldId id="299" r:id="rId17"/>
    <p:sldId id="355" r:id="rId18"/>
    <p:sldId id="357" r:id="rId19"/>
    <p:sldId id="358" r:id="rId20"/>
    <p:sldId id="359" r:id="rId21"/>
    <p:sldId id="360" r:id="rId22"/>
    <p:sldId id="361" r:id="rId23"/>
    <p:sldId id="362" r:id="rId24"/>
    <p:sldId id="363" r:id="rId25"/>
    <p:sldId id="370" r:id="rId26"/>
    <p:sldId id="308" r:id="rId27"/>
  </p:sldIdLst>
  <p:sldSz cx="9144000" cy="5715000" type="screen16x10"/>
  <p:notesSz cx="6858000" cy="9144000"/>
  <p:embeddedFontLs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.VnTifani Heavy" pitchFamily="34" charset="0"/>
      <p:regular r:id="rId33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00CCFF"/>
    <a:srgbClr val="FF6600"/>
    <a:srgbClr val="FF9393"/>
    <a:srgbClr val="FFAEFF"/>
    <a:srgbClr val="2E3B39"/>
    <a:srgbClr val="E9E532"/>
    <a:srgbClr val="EEBD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71" autoAdjust="0"/>
    <p:restoredTop sz="94660"/>
  </p:normalViewPr>
  <p:slideViewPr>
    <p:cSldViewPr snapToGrid="0">
      <p:cViewPr>
        <p:scale>
          <a:sx n="66" d="100"/>
          <a:sy n="66" d="100"/>
        </p:scale>
        <p:origin x="-1436" y="-36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04648-48F7-4124-8AB9-3E445AF72B9A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11EB1-EC3C-48DA-A6E5-0B20D59D4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4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4.xml"/><Relationship Id="rId7" Type="http://schemas.openxmlformats.org/officeDocument/2006/relationships/image" Target="../media/image18.gi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267619" y="1557845"/>
            <a:ext cx="67818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 NHIÊN XÃ HỘI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30626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QUANG CẢNH NƠI EM SỐNG: </a:t>
            </a:r>
            <a:r>
              <a:rPr lang="en-US" sz="2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Nơi</a:t>
            </a:r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Hà</a:t>
            </a:r>
            <a:endParaRPr lang="en-US" sz="2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Bài 27-28: Tỉnh ( thành phố ) nơi bạn đang sống | Tự nhiên và xã hội lớp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96" y="934357"/>
            <a:ext cx="6477000" cy="3257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580571" y="4455886"/>
            <a:ext cx="8287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6600"/>
                </a:solidFill>
              </a:rPr>
              <a:t>      </a:t>
            </a:r>
            <a:r>
              <a:rPr lang="en-US" sz="2400" b="1" dirty="0" err="1" smtClean="0">
                <a:solidFill>
                  <a:srgbClr val="006600"/>
                </a:solidFill>
              </a:rPr>
              <a:t>Những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nơi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sống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khác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nhau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có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quang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cảnh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khác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nhau</a:t>
            </a:r>
            <a:r>
              <a:rPr lang="en-US" sz="2400" b="1" dirty="0" smtClean="0">
                <a:solidFill>
                  <a:srgbClr val="006600"/>
                </a:solidFill>
              </a:rPr>
              <a:t>. Ở </a:t>
            </a:r>
            <a:r>
              <a:rPr lang="en-US" sz="2400" b="1" dirty="0" err="1" smtClean="0">
                <a:solidFill>
                  <a:srgbClr val="006600"/>
                </a:solidFill>
              </a:rPr>
              <a:t>đó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có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các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hoạt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động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sinh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sống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của</a:t>
            </a:r>
            <a:r>
              <a:rPr lang="en-US" sz="2400" b="1" dirty="0" smtClean="0">
                <a:solidFill>
                  <a:srgbClr val="006600"/>
                </a:solidFill>
              </a:rPr>
              <a:t> con </a:t>
            </a:r>
            <a:r>
              <a:rPr lang="en-US" sz="2400" b="1" dirty="0" err="1" smtClean="0">
                <a:solidFill>
                  <a:srgbClr val="006600"/>
                </a:solidFill>
              </a:rPr>
              <a:t>người</a:t>
            </a:r>
            <a:r>
              <a:rPr lang="en-US" sz="2400" b="1" dirty="0" smtClean="0">
                <a:solidFill>
                  <a:srgbClr val="006600"/>
                </a:solidFill>
              </a:rPr>
              <a:t>.</a:t>
            </a:r>
            <a:endParaRPr lang="en-US" sz="24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23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3062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NƠI SỐNG CỦA EM: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Bài 27-28: Tỉnh ( thành phố ) nơi bạn đang sống | Tự nhiên và xã hội lớp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96" y="934357"/>
            <a:ext cx="6477000" cy="3257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1553028" y="4455886"/>
            <a:ext cx="6126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6600"/>
                </a:solidFill>
              </a:rPr>
              <a:t>Em</a:t>
            </a:r>
            <a:r>
              <a:rPr lang="en-US" sz="2400" b="1" dirty="0" smtClean="0">
                <a:solidFill>
                  <a:srgbClr val="006600"/>
                </a:solidFill>
              </a:rPr>
              <a:t>  </a:t>
            </a:r>
            <a:r>
              <a:rPr lang="en-US" sz="2400" b="1" dirty="0" err="1" smtClean="0">
                <a:solidFill>
                  <a:srgbClr val="006600"/>
                </a:solidFill>
              </a:rPr>
              <a:t>hãy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giới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thiêu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về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nơi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em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đang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sống</a:t>
            </a:r>
            <a:r>
              <a:rPr lang="en-US" sz="2400" b="1" dirty="0" smtClean="0">
                <a:solidFill>
                  <a:srgbClr val="006600"/>
                </a:solidFill>
              </a:rPr>
              <a:t>! </a:t>
            </a:r>
            <a:endParaRPr lang="en-US" sz="24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26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3062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NƠI SỐNG CỦA EM:</a:t>
            </a:r>
          </a:p>
        </p:txBody>
      </p:sp>
      <p:sp>
        <p:nvSpPr>
          <p:cNvPr id="4" name="AutoShape 2" descr="Trả lại vẻ đẹp cho phố cổ - Báo Nhân Dân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20" name="Picture 4" descr="Trả lại vẻ đẹp cho phố cổ - Báo Nhân Dâ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913948"/>
            <a:ext cx="8978900" cy="468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35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900906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lIns="71323" tIns="35662" rIns="71323" bIns="35662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5" y="897483"/>
            <a:ext cx="7153275" cy="41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76200" y="1403571"/>
            <a:ext cx="4103914" cy="2152429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just"/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hãy</a:t>
            </a:r>
            <a:r>
              <a:rPr lang="en-US" sz="2800" dirty="0" smtClean="0"/>
              <a:t> </a:t>
            </a:r>
            <a:r>
              <a:rPr lang="en-US" sz="2800" dirty="0" err="1" smtClean="0"/>
              <a:t>hỏi</a:t>
            </a:r>
            <a:r>
              <a:rPr lang="en-US" sz="2800" dirty="0" smtClean="0"/>
              <a:t> </a:t>
            </a:r>
            <a:r>
              <a:rPr lang="en-US" sz="2800" dirty="0" err="1" smtClean="0"/>
              <a:t>đáp</a:t>
            </a:r>
            <a:r>
              <a:rPr lang="en-US" sz="2800" dirty="0" smtClean="0"/>
              <a:t> </a:t>
            </a:r>
            <a:r>
              <a:rPr lang="en-US" sz="2800" dirty="0" err="1" smtClean="0"/>
              <a:t>với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bên</a:t>
            </a:r>
            <a:r>
              <a:rPr lang="en-US" sz="2800" dirty="0" smtClean="0"/>
              <a:t> </a:t>
            </a:r>
            <a:r>
              <a:rPr lang="en-US" sz="2800" dirty="0" err="1" smtClean="0"/>
              <a:t>cạnh</a:t>
            </a:r>
            <a:r>
              <a:rPr lang="en-US" sz="2800" dirty="0" smtClean="0"/>
              <a:t> </a:t>
            </a:r>
            <a:r>
              <a:rPr lang="en-US" sz="2800" dirty="0" err="1" smtClean="0"/>
              <a:t>để</a:t>
            </a:r>
            <a:r>
              <a:rPr lang="en-US" sz="2800" dirty="0" smtClean="0"/>
              <a:t> </a:t>
            </a:r>
            <a:r>
              <a:rPr lang="en-US" sz="2800" dirty="0" err="1" smtClean="0"/>
              <a:t>giới</a:t>
            </a:r>
            <a:r>
              <a:rPr lang="en-US" sz="2800" dirty="0" smtClean="0"/>
              <a:t> </a:t>
            </a:r>
            <a:r>
              <a:rPr lang="en-US" sz="2800" dirty="0" err="1" smtClean="0"/>
              <a:t>thiệu</a:t>
            </a:r>
            <a:r>
              <a:rPr lang="en-US" sz="2800" dirty="0" smtClean="0"/>
              <a:t> </a:t>
            </a:r>
            <a:r>
              <a:rPr lang="en-US" sz="2800" dirty="0" err="1" smtClean="0"/>
              <a:t>cho</a:t>
            </a:r>
            <a:r>
              <a:rPr lang="en-US" sz="2800" dirty="0" smtClean="0"/>
              <a:t> </a:t>
            </a:r>
            <a:r>
              <a:rPr lang="en-US" sz="2800" dirty="0" err="1" smtClean="0"/>
              <a:t>nhau</a:t>
            </a:r>
            <a:r>
              <a:rPr lang="en-US" sz="2800" dirty="0" smtClean="0"/>
              <a:t> </a:t>
            </a:r>
            <a:r>
              <a:rPr lang="en-US" sz="2800" dirty="0" err="1" smtClean="0"/>
              <a:t>về</a:t>
            </a:r>
            <a:r>
              <a:rPr lang="en-US" sz="2800" dirty="0" smtClean="0"/>
              <a:t> </a:t>
            </a:r>
            <a:r>
              <a:rPr lang="en-US" sz="2800" dirty="0" err="1" smtClean="0"/>
              <a:t>nơi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 ở!</a:t>
            </a:r>
            <a:endParaRPr lang="vi-VN" sz="2800" b="1" dirty="0"/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035673"/>
            <a:ext cx="8991600" cy="1533959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2</a:t>
            </a:r>
            <a:endParaRPr lang="en-US" altLang="en-US" sz="1900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19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trình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bày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ra</a:t>
            </a: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, </a:t>
            </a:r>
            <a:r>
              <a:rPr lang="en-US" altLang="en-US" sz="19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hình</a:t>
            </a: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thức</a:t>
            </a: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tranh</a:t>
            </a: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ảnh</a:t>
            </a: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, </a:t>
            </a:r>
            <a:r>
              <a:rPr lang="en-US" altLang="en-US" sz="19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sơ</a:t>
            </a: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đồ</a:t>
            </a:r>
            <a:endParaRPr lang="en-US" altLang="en-US" sz="1900" b="1" dirty="0" smtClean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Nếu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xong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trước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thời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gian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thì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trưng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bày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lên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xong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trước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lên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trình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bày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6" y="6706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1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1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2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1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1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1" y="27873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1" y="27873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1" y="27873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6" y="10264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1" y="27873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6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1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Tết Việt trong tim tô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32599"/>
            <a:ext cx="4302900" cy="241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42554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avel Drawing 577*500 transprent Png Free Download - Recreation, Play,  Cartoon. - CleanPNG / Kiss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400" b="82800" l="21111" r="70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80" t="21028" r="30873" b="18629"/>
          <a:stretch/>
        </p:blipFill>
        <p:spPr bwMode="auto">
          <a:xfrm>
            <a:off x="711199" y="661080"/>
            <a:ext cx="7431315" cy="498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610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/>
              <a:t>Học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sinh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làm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hướng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dẫn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viên</a:t>
            </a:r>
            <a:r>
              <a:rPr lang="en-US" sz="3600" b="1" dirty="0"/>
              <a:t> </a:t>
            </a:r>
            <a:r>
              <a:rPr lang="en-US" sz="3600" b="1" dirty="0" smtClean="0"/>
              <a:t>du </a:t>
            </a:r>
            <a:r>
              <a:rPr lang="en-US" sz="3600" b="1" dirty="0" err="1" smtClean="0"/>
              <a:t>lịch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8244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ắc màu quê hương từ trên cao - VnExpress Du lịc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8"/>
          <a:stretch/>
        </p:blipFill>
        <p:spPr bwMode="auto">
          <a:xfrm>
            <a:off x="-1" y="661080"/>
            <a:ext cx="9144001" cy="505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610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NƠI SINH SỐNG CỦA MỖI NGƯỜI</a:t>
            </a:r>
            <a:endParaRPr lang="en-US" sz="3600" b="1" dirty="0"/>
          </a:p>
        </p:txBody>
      </p:sp>
      <p:pic>
        <p:nvPicPr>
          <p:cNvPr id="1028" name="Picture 4" descr="Hà Nội sẽ là một “siêu thành phố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661080"/>
            <a:ext cx="9144002" cy="506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Đà Nẵng không tổ chức lễ kỷ niệm 45 năm ngày giải phóng – Cổng thông tin du  lịch thành phố Đà Nẵ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1080"/>
            <a:ext cx="9144000" cy="505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ương Nhớ Sài Gòn - Bộ Ảnh Nhân Văn - Bộ Ảnh - Nhật Báo Văn Hóa Onl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1080"/>
            <a:ext cx="9144000" cy="507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72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825500"/>
            <a:ext cx="9144000" cy="4889500"/>
          </a:xfrm>
          <a:prstGeom prst="rect">
            <a:avLst/>
          </a:prstGeom>
        </p:spPr>
      </p:pic>
      <p:pic>
        <p:nvPicPr>
          <p:cNvPr id="4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191659" y="1117600"/>
            <a:ext cx="6792684" cy="3599543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ts val="3900"/>
              </a:lnSpc>
            </a:pPr>
            <a:r>
              <a:rPr lang="en-US" sz="3600" b="1" dirty="0" smtClean="0">
                <a:solidFill>
                  <a:srgbClr val="006600"/>
                </a:solidFill>
              </a:rPr>
              <a:t>- </a:t>
            </a:r>
            <a:r>
              <a:rPr lang="en-US" sz="3600" b="1" dirty="0" err="1" smtClean="0">
                <a:solidFill>
                  <a:srgbClr val="006600"/>
                </a:solidFill>
              </a:rPr>
              <a:t>Những</a:t>
            </a:r>
            <a:r>
              <a:rPr lang="en-US" sz="3600" b="1" dirty="0" smtClean="0">
                <a:solidFill>
                  <a:srgbClr val="006600"/>
                </a:solidFill>
              </a:rPr>
              <a:t> </a:t>
            </a:r>
            <a:r>
              <a:rPr lang="en-US" sz="3600" b="1" dirty="0" err="1">
                <a:solidFill>
                  <a:srgbClr val="006600"/>
                </a:solidFill>
              </a:rPr>
              <a:t>nơi</a:t>
            </a:r>
            <a:r>
              <a:rPr lang="en-US" sz="3600" b="1" dirty="0">
                <a:solidFill>
                  <a:srgbClr val="006600"/>
                </a:solidFill>
              </a:rPr>
              <a:t> </a:t>
            </a:r>
            <a:r>
              <a:rPr lang="en-US" sz="3600" b="1" dirty="0" err="1">
                <a:solidFill>
                  <a:srgbClr val="006600"/>
                </a:solidFill>
              </a:rPr>
              <a:t>sống</a:t>
            </a:r>
            <a:r>
              <a:rPr lang="en-US" sz="3600" b="1" dirty="0">
                <a:solidFill>
                  <a:srgbClr val="006600"/>
                </a:solidFill>
              </a:rPr>
              <a:t> </a:t>
            </a:r>
            <a:r>
              <a:rPr lang="en-US" sz="3600" b="1" dirty="0" err="1">
                <a:solidFill>
                  <a:srgbClr val="006600"/>
                </a:solidFill>
              </a:rPr>
              <a:t>khác</a:t>
            </a:r>
            <a:r>
              <a:rPr lang="en-US" sz="3600" b="1" dirty="0">
                <a:solidFill>
                  <a:srgbClr val="006600"/>
                </a:solidFill>
              </a:rPr>
              <a:t> </a:t>
            </a:r>
            <a:r>
              <a:rPr lang="en-US" sz="3600" b="1" dirty="0" err="1">
                <a:solidFill>
                  <a:srgbClr val="006600"/>
                </a:solidFill>
              </a:rPr>
              <a:t>nhau</a:t>
            </a:r>
            <a:r>
              <a:rPr lang="en-US" sz="3600" b="1" dirty="0">
                <a:solidFill>
                  <a:srgbClr val="006600"/>
                </a:solidFill>
              </a:rPr>
              <a:t> </a:t>
            </a:r>
            <a:r>
              <a:rPr lang="en-US" sz="3600" b="1" dirty="0" err="1">
                <a:solidFill>
                  <a:srgbClr val="006600"/>
                </a:solidFill>
              </a:rPr>
              <a:t>có</a:t>
            </a:r>
            <a:r>
              <a:rPr lang="en-US" sz="3600" b="1" dirty="0">
                <a:solidFill>
                  <a:srgbClr val="006600"/>
                </a:solidFill>
              </a:rPr>
              <a:t> </a:t>
            </a:r>
            <a:r>
              <a:rPr lang="en-US" sz="3600" b="1" dirty="0" err="1">
                <a:solidFill>
                  <a:srgbClr val="006600"/>
                </a:solidFill>
              </a:rPr>
              <a:t>quang</a:t>
            </a:r>
            <a:r>
              <a:rPr lang="en-US" sz="3600" b="1" dirty="0">
                <a:solidFill>
                  <a:srgbClr val="006600"/>
                </a:solidFill>
              </a:rPr>
              <a:t> </a:t>
            </a:r>
            <a:r>
              <a:rPr lang="en-US" sz="3600" b="1" dirty="0" err="1">
                <a:solidFill>
                  <a:srgbClr val="006600"/>
                </a:solidFill>
              </a:rPr>
              <a:t>cảnh</a:t>
            </a:r>
            <a:r>
              <a:rPr lang="en-US" sz="3600" b="1" dirty="0">
                <a:solidFill>
                  <a:srgbClr val="006600"/>
                </a:solidFill>
              </a:rPr>
              <a:t> </a:t>
            </a:r>
            <a:r>
              <a:rPr lang="en-US" sz="3600" b="1" dirty="0" err="1">
                <a:solidFill>
                  <a:srgbClr val="006600"/>
                </a:solidFill>
              </a:rPr>
              <a:t>khác</a:t>
            </a:r>
            <a:r>
              <a:rPr lang="en-US" sz="3600" b="1" dirty="0">
                <a:solidFill>
                  <a:srgbClr val="006600"/>
                </a:solidFill>
              </a:rPr>
              <a:t> </a:t>
            </a:r>
            <a:r>
              <a:rPr lang="en-US" sz="3600" b="1" dirty="0" err="1">
                <a:solidFill>
                  <a:srgbClr val="006600"/>
                </a:solidFill>
              </a:rPr>
              <a:t>nhau</a:t>
            </a:r>
            <a:r>
              <a:rPr lang="en-US" sz="3600" b="1" dirty="0">
                <a:solidFill>
                  <a:srgbClr val="006600"/>
                </a:solidFill>
              </a:rPr>
              <a:t>. Ở </a:t>
            </a:r>
            <a:r>
              <a:rPr lang="en-US" sz="3600" b="1" dirty="0" err="1">
                <a:solidFill>
                  <a:srgbClr val="006600"/>
                </a:solidFill>
              </a:rPr>
              <a:t>đó</a:t>
            </a:r>
            <a:r>
              <a:rPr lang="en-US" sz="3600" b="1" dirty="0">
                <a:solidFill>
                  <a:srgbClr val="006600"/>
                </a:solidFill>
              </a:rPr>
              <a:t> </a:t>
            </a:r>
            <a:r>
              <a:rPr lang="en-US" sz="3600" b="1" dirty="0" err="1">
                <a:solidFill>
                  <a:srgbClr val="006600"/>
                </a:solidFill>
              </a:rPr>
              <a:t>có</a:t>
            </a:r>
            <a:r>
              <a:rPr lang="en-US" sz="3600" b="1" dirty="0">
                <a:solidFill>
                  <a:srgbClr val="006600"/>
                </a:solidFill>
              </a:rPr>
              <a:t> </a:t>
            </a:r>
            <a:r>
              <a:rPr lang="en-US" sz="3600" b="1" dirty="0" err="1">
                <a:solidFill>
                  <a:srgbClr val="006600"/>
                </a:solidFill>
              </a:rPr>
              <a:t>các</a:t>
            </a:r>
            <a:r>
              <a:rPr lang="en-US" sz="3600" b="1" dirty="0">
                <a:solidFill>
                  <a:srgbClr val="006600"/>
                </a:solidFill>
              </a:rPr>
              <a:t> </a:t>
            </a:r>
            <a:r>
              <a:rPr lang="en-US" sz="3600" b="1" dirty="0" err="1">
                <a:solidFill>
                  <a:srgbClr val="006600"/>
                </a:solidFill>
              </a:rPr>
              <a:t>hoạt</a:t>
            </a:r>
            <a:r>
              <a:rPr lang="en-US" sz="3600" b="1" dirty="0">
                <a:solidFill>
                  <a:srgbClr val="006600"/>
                </a:solidFill>
              </a:rPr>
              <a:t> </a:t>
            </a:r>
            <a:r>
              <a:rPr lang="en-US" sz="3600" b="1" dirty="0" err="1">
                <a:solidFill>
                  <a:srgbClr val="006600"/>
                </a:solidFill>
              </a:rPr>
              <a:t>động</a:t>
            </a:r>
            <a:r>
              <a:rPr lang="en-US" sz="3600" b="1" dirty="0">
                <a:solidFill>
                  <a:srgbClr val="006600"/>
                </a:solidFill>
              </a:rPr>
              <a:t> </a:t>
            </a:r>
            <a:r>
              <a:rPr lang="en-US" sz="3600" b="1" dirty="0" err="1">
                <a:solidFill>
                  <a:srgbClr val="006600"/>
                </a:solidFill>
              </a:rPr>
              <a:t>sinh</a:t>
            </a:r>
            <a:r>
              <a:rPr lang="en-US" sz="3600" b="1" dirty="0">
                <a:solidFill>
                  <a:srgbClr val="006600"/>
                </a:solidFill>
              </a:rPr>
              <a:t> </a:t>
            </a:r>
            <a:r>
              <a:rPr lang="en-US" sz="3600" b="1" dirty="0" err="1">
                <a:solidFill>
                  <a:srgbClr val="006600"/>
                </a:solidFill>
              </a:rPr>
              <a:t>sống</a:t>
            </a:r>
            <a:r>
              <a:rPr lang="en-US" sz="3600" b="1" dirty="0">
                <a:solidFill>
                  <a:srgbClr val="006600"/>
                </a:solidFill>
              </a:rPr>
              <a:t> </a:t>
            </a:r>
            <a:r>
              <a:rPr lang="en-US" sz="3600" b="1" dirty="0" err="1">
                <a:solidFill>
                  <a:srgbClr val="006600"/>
                </a:solidFill>
              </a:rPr>
              <a:t>của</a:t>
            </a:r>
            <a:r>
              <a:rPr lang="en-US" sz="3600" b="1" dirty="0">
                <a:solidFill>
                  <a:srgbClr val="006600"/>
                </a:solidFill>
              </a:rPr>
              <a:t> con </a:t>
            </a:r>
            <a:r>
              <a:rPr lang="en-US" sz="3600" b="1" dirty="0" err="1">
                <a:solidFill>
                  <a:srgbClr val="006600"/>
                </a:solidFill>
              </a:rPr>
              <a:t>người</a:t>
            </a:r>
            <a:r>
              <a:rPr lang="en-US" sz="3600" b="1" dirty="0" smtClean="0">
                <a:solidFill>
                  <a:srgbClr val="006600"/>
                </a:solidFill>
              </a:rPr>
              <a:t>.</a:t>
            </a:r>
          </a:p>
          <a:p>
            <a:pPr algn="just">
              <a:lnSpc>
                <a:spcPts val="3900"/>
              </a:lnSpc>
            </a:pPr>
            <a:r>
              <a:rPr lang="en-US" sz="3600" dirty="0" smtClean="0">
                <a:solidFill>
                  <a:srgbClr val="006600"/>
                </a:solidFill>
              </a:rPr>
              <a:t>- </a:t>
            </a:r>
            <a:r>
              <a:rPr lang="en-US" sz="3600" dirty="0" err="1" smtClean="0">
                <a:solidFill>
                  <a:srgbClr val="006600"/>
                </a:solidFill>
              </a:rPr>
              <a:t>Mỗi</a:t>
            </a:r>
            <a:r>
              <a:rPr lang="en-US" sz="3600" dirty="0" smtClean="0">
                <a:solidFill>
                  <a:srgbClr val="006600"/>
                </a:solidFill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</a:rPr>
              <a:t>người</a:t>
            </a:r>
            <a:r>
              <a:rPr lang="en-US" sz="3600" dirty="0" smtClean="0">
                <a:solidFill>
                  <a:srgbClr val="006600"/>
                </a:solidFill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</a:rPr>
              <a:t>đều</a:t>
            </a:r>
            <a:r>
              <a:rPr lang="en-US" sz="3600" dirty="0" smtClean="0">
                <a:solidFill>
                  <a:srgbClr val="006600"/>
                </a:solidFill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</a:rPr>
              <a:t>yêu</a:t>
            </a:r>
            <a:r>
              <a:rPr lang="en-US" sz="3600" dirty="0" smtClean="0">
                <a:solidFill>
                  <a:srgbClr val="006600"/>
                </a:solidFill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</a:rPr>
              <a:t>thích</a:t>
            </a:r>
            <a:r>
              <a:rPr lang="en-US" sz="3600" dirty="0" smtClean="0">
                <a:solidFill>
                  <a:srgbClr val="006600"/>
                </a:solidFill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</a:rPr>
              <a:t>nơi</a:t>
            </a:r>
            <a:r>
              <a:rPr lang="en-US" sz="3600" dirty="0" smtClean="0">
                <a:solidFill>
                  <a:srgbClr val="006600"/>
                </a:solidFill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</a:rPr>
              <a:t>mà</a:t>
            </a:r>
            <a:r>
              <a:rPr lang="en-US" sz="3600" dirty="0" smtClean="0">
                <a:solidFill>
                  <a:srgbClr val="006600"/>
                </a:solidFill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</a:rPr>
              <a:t>mình</a:t>
            </a:r>
            <a:r>
              <a:rPr lang="en-US" sz="3600" dirty="0" smtClean="0">
                <a:solidFill>
                  <a:srgbClr val="006600"/>
                </a:solidFill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</a:rPr>
              <a:t>đang</a:t>
            </a:r>
            <a:r>
              <a:rPr lang="en-US" sz="3600" dirty="0" smtClean="0">
                <a:solidFill>
                  <a:srgbClr val="006600"/>
                </a:solidFill>
              </a:rPr>
              <a:t> ở.</a:t>
            </a:r>
            <a:endParaRPr lang="vi-VN" sz="3600" dirty="0">
              <a:solidFill>
                <a:srgbClr val="0066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4168" y="128599"/>
            <a:ext cx="2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KẾT LUẬN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70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3062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CON NGƯỜI NƠI EM SỐNG: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2" descr="Trả lại vẻ đẹp cho phố cổ - Báo Nhân Dân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 descr="Làng quê Việt Nam qua các ảnh xuyên thế kỷ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2714"/>
            <a:ext cx="91440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84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54973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2902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CON NGƯỜI NƠI EM SỐNG: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2" descr="Trả lại vẻ đẹp cho phố cổ - Báo Nhân Dân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610285"/>
            <a:ext cx="5682774" cy="4295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500" y="4891314"/>
            <a:ext cx="8877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6600"/>
                </a:solidFill>
              </a:rPr>
              <a:t>Nói tên công việc của những người trong các </a:t>
            </a:r>
            <a:r>
              <a:rPr lang="vi-VN" sz="2400" b="1" dirty="0" smtClean="0">
                <a:solidFill>
                  <a:srgbClr val="006600"/>
                </a:solidFill>
              </a:rPr>
              <a:t>hình</a:t>
            </a:r>
            <a:r>
              <a:rPr lang="en-US" sz="2400" b="1" dirty="0" smtClean="0">
                <a:solidFill>
                  <a:srgbClr val="006600"/>
                </a:solidFill>
              </a:rPr>
              <a:t>.</a:t>
            </a:r>
            <a:r>
              <a:rPr lang="vi-VN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smtClean="0">
                <a:solidFill>
                  <a:srgbClr val="006600"/>
                </a:solidFill>
              </a:rPr>
              <a:t/>
            </a:r>
            <a:br>
              <a:rPr lang="en-US" sz="2400" b="1" dirty="0" smtClean="0">
                <a:solidFill>
                  <a:srgbClr val="006600"/>
                </a:solidFill>
              </a:rPr>
            </a:br>
            <a:r>
              <a:rPr lang="vi-VN" sz="2400" b="1" dirty="0" smtClean="0">
                <a:solidFill>
                  <a:srgbClr val="006600"/>
                </a:solidFill>
              </a:rPr>
              <a:t>Công </a:t>
            </a:r>
            <a:r>
              <a:rPr lang="vi-VN" sz="2400" b="1" dirty="0">
                <a:solidFill>
                  <a:srgbClr val="006600"/>
                </a:solidFill>
              </a:rPr>
              <a:t>việc của họ có đóng góp gì cho cộng </a:t>
            </a:r>
            <a:r>
              <a:rPr lang="vi-VN" sz="2400" b="1" dirty="0" smtClean="0">
                <a:solidFill>
                  <a:srgbClr val="006600"/>
                </a:solidFill>
              </a:rPr>
              <a:t>đồng?</a:t>
            </a:r>
            <a:endParaRPr lang="en-US" sz="24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88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54973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2902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CON NGƯỜI NƠI EM SỐNG: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2" descr="Trả lại vẻ đẹp cho phố cổ - Báo Nhân Dân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18" name="Picture 2" descr="C:\Users\HP\Desktop\Package - Lesson\Data\tx1b006tr048h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015" y="651332"/>
            <a:ext cx="3241983" cy="4071583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4472" y="4839025"/>
            <a:ext cx="9080500" cy="867229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/>
              <a:t>Thầy </a:t>
            </a:r>
            <a:r>
              <a:rPr lang="vi-VN" sz="2400" dirty="0" smtClean="0"/>
              <a:t>(cô giáo) </a:t>
            </a:r>
            <a:r>
              <a:rPr lang="vi-VN" sz="2400" dirty="0"/>
              <a:t>của em và những cán bộ công nhân viên trong trường giúp đỡ em trong học tập và các hoạt động </a:t>
            </a:r>
            <a:r>
              <a:rPr lang="en-US" sz="2400" dirty="0" err="1" smtClean="0"/>
              <a:t>khác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9867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535" y="1286213"/>
            <a:ext cx="66452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6297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54973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2902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CON NGƯỜI NƠI EM SỐNG: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2" descr="Trả lại vẻ đẹp cho phố cổ - Báo Nhân Dân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34472" y="4839025"/>
            <a:ext cx="9080500" cy="867229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/>
              <a:t>Những người nông dân trồng </a:t>
            </a:r>
            <a:r>
              <a:rPr lang="vi-VN" sz="2400" dirty="0" smtClean="0"/>
              <a:t>trọt, </a:t>
            </a:r>
            <a:r>
              <a:rPr lang="vi-VN" sz="2400" dirty="0"/>
              <a:t>chăn nuôi cung cấp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vi-VN" sz="2400" dirty="0" smtClean="0"/>
              <a:t>lương </a:t>
            </a:r>
            <a:r>
              <a:rPr lang="vi-VN" sz="2400" dirty="0"/>
              <a:t>thực cho chúng </a:t>
            </a:r>
            <a:r>
              <a:rPr lang="vi-VN" sz="2400" dirty="0" smtClean="0"/>
              <a:t>ta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8" name="Picture 3" descr="C:\Users\HP\Desktop\Package - Lesson\Data\tx1b006tr048h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6" y="674589"/>
            <a:ext cx="3359760" cy="404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06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54973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2902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CON NGƯỜI NƠI EM SỐNG: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2" descr="Trả lại vẻ đẹp cho phố cổ - Báo Nhân Dân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34472" y="4839025"/>
            <a:ext cx="9080500" cy="867229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Những người thợ </a:t>
            </a:r>
            <a:r>
              <a:rPr lang="vi-VN" sz="2800" dirty="0" smtClean="0"/>
              <a:t>xây, </a:t>
            </a:r>
            <a:r>
              <a:rPr lang="vi-VN" sz="2800" dirty="0"/>
              <a:t>xây nhà cho chúng ta </a:t>
            </a:r>
            <a:r>
              <a:rPr lang="vi-VN" sz="2800" dirty="0" smtClean="0"/>
              <a:t>ở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9" name="Picture 4" descr="C:\Users\HP\Desktop\Package - Lesson\Data\tx1b006tr048h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382" y="718133"/>
            <a:ext cx="3178075" cy="392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20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54973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2902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CON NGƯỜI NƠI EM SỐNG: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2" descr="Trả lại vẻ đẹp cho phố cổ - Báo Nhân Dân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34472" y="4839025"/>
            <a:ext cx="9080500" cy="867229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Cô</a:t>
            </a:r>
            <a:r>
              <a:rPr lang="en-US" sz="2800" dirty="0"/>
              <a:t> </a:t>
            </a:r>
            <a:r>
              <a:rPr lang="en-US" sz="2800" dirty="0" smtClean="0"/>
              <a:t>(</a:t>
            </a:r>
            <a:r>
              <a:rPr lang="en-US" sz="2800" dirty="0" err="1" smtClean="0"/>
              <a:t>hoặc</a:t>
            </a:r>
            <a:r>
              <a:rPr lang="en-US" sz="2800" dirty="0" smtClean="0"/>
              <a:t> </a:t>
            </a:r>
            <a:r>
              <a:rPr lang="en-US" sz="2800" dirty="0" err="1" smtClean="0"/>
              <a:t>chú</a:t>
            </a:r>
            <a:r>
              <a:rPr lang="en-US" sz="2800" dirty="0" smtClean="0"/>
              <a:t>) </a:t>
            </a:r>
            <a:r>
              <a:rPr lang="en-US" sz="2800" dirty="0" err="1"/>
              <a:t>công</a:t>
            </a:r>
            <a:r>
              <a:rPr lang="en-US" sz="2800" dirty="0"/>
              <a:t> an </a:t>
            </a:r>
            <a:r>
              <a:rPr lang="en-US" sz="2800" dirty="0" err="1"/>
              <a:t>bắt</a:t>
            </a:r>
            <a:r>
              <a:rPr lang="en-US" sz="2800" dirty="0"/>
              <a:t> </a:t>
            </a:r>
            <a:r>
              <a:rPr lang="en-US" sz="2800" dirty="0" err="1"/>
              <a:t>kẻ</a:t>
            </a:r>
            <a:r>
              <a:rPr lang="en-US" sz="2800" dirty="0"/>
              <a:t> </a:t>
            </a:r>
            <a:r>
              <a:rPr lang="en-US" sz="2800" dirty="0" err="1"/>
              <a:t>trộm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vệ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smtClean="0"/>
              <a:t>ta.</a:t>
            </a:r>
            <a:endParaRPr lang="en-US" sz="2800" dirty="0"/>
          </a:p>
        </p:txBody>
      </p:sp>
      <p:pic>
        <p:nvPicPr>
          <p:cNvPr id="8" name="Picture 5" descr="C:\Users\HP\Desktop\Package - Lesson\Data\tx1b006tr048h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677" y="624819"/>
            <a:ext cx="3359038" cy="410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8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54973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2902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CON NGƯỜI NƠI EM SỐNG: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2" descr="Trả lại vẻ đẹp cho phố cổ - Báo Nhân Dân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34472" y="4839025"/>
            <a:ext cx="9080500" cy="867229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Cô</a:t>
            </a:r>
            <a:r>
              <a:rPr lang="en-US" sz="2800" dirty="0"/>
              <a:t> </a:t>
            </a:r>
            <a:r>
              <a:rPr lang="en-US" sz="2800" dirty="0" smtClean="0"/>
              <a:t>(</a:t>
            </a:r>
            <a:r>
              <a:rPr lang="en-US" sz="2800" dirty="0" err="1" smtClean="0"/>
              <a:t>hoặc</a:t>
            </a:r>
            <a:r>
              <a:rPr lang="en-US" sz="2800" dirty="0" smtClean="0"/>
              <a:t> </a:t>
            </a:r>
            <a:r>
              <a:rPr lang="en-US" sz="2800" dirty="0" err="1" smtClean="0"/>
              <a:t>chú</a:t>
            </a:r>
            <a:r>
              <a:rPr lang="en-US" sz="2800" dirty="0"/>
              <a:t>) </a:t>
            </a:r>
            <a:r>
              <a:rPr lang="en-US" sz="2800" dirty="0" err="1"/>
              <a:t>bác</a:t>
            </a:r>
            <a:r>
              <a:rPr lang="en-US" sz="2800" dirty="0"/>
              <a:t> </a:t>
            </a:r>
            <a:r>
              <a:rPr lang="en-US" sz="2800" dirty="0" err="1"/>
              <a:t>sĩ</a:t>
            </a:r>
            <a:r>
              <a:rPr lang="en-US" sz="2800" dirty="0"/>
              <a:t> </a:t>
            </a:r>
            <a:r>
              <a:rPr lang="en-US" sz="2800" dirty="0" err="1"/>
              <a:t>khám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chữa</a:t>
            </a:r>
            <a:r>
              <a:rPr lang="en-US" sz="2800" dirty="0"/>
              <a:t> </a:t>
            </a:r>
            <a:r>
              <a:rPr lang="en-US" sz="2800" dirty="0" err="1"/>
              <a:t>bệnh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ốm</a:t>
            </a:r>
            <a:r>
              <a:rPr lang="en-US" sz="2800" dirty="0"/>
              <a:t>.</a:t>
            </a:r>
          </a:p>
        </p:txBody>
      </p:sp>
      <p:pic>
        <p:nvPicPr>
          <p:cNvPr id="9" name="Picture 6" descr="C:\Users\HP\Desktop\Package - Lesson\Data\tx1b006tr048h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194" y="670012"/>
            <a:ext cx="3193143" cy="400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34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54973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2902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CON NGƯỜI NƠI EM SỐNG: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2" descr="Trả lại vẻ đẹp cho phố cổ - Báo Nhân Dân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34472" y="4839025"/>
            <a:ext cx="9080500" cy="867229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Cô</a:t>
            </a:r>
            <a:r>
              <a:rPr lang="en-US" sz="2800" dirty="0"/>
              <a:t> </a:t>
            </a:r>
            <a:r>
              <a:rPr lang="en-US" sz="2800" dirty="0" smtClean="0"/>
              <a:t>(</a:t>
            </a:r>
            <a:r>
              <a:rPr lang="en-US" sz="2800" dirty="0" err="1" smtClean="0"/>
              <a:t>hoặc</a:t>
            </a:r>
            <a:r>
              <a:rPr lang="en-US" sz="2800" dirty="0" smtClean="0"/>
              <a:t> </a:t>
            </a:r>
            <a:r>
              <a:rPr lang="en-US" sz="2800" dirty="0" err="1" smtClean="0"/>
              <a:t>chú</a:t>
            </a:r>
            <a:r>
              <a:rPr lang="en-US" sz="2800" dirty="0"/>
              <a:t>) </a:t>
            </a:r>
            <a:r>
              <a:rPr lang="en-US" sz="2800" dirty="0" err="1"/>
              <a:t>bác</a:t>
            </a:r>
            <a:r>
              <a:rPr lang="en-US" sz="2800" dirty="0"/>
              <a:t> </a:t>
            </a:r>
            <a:r>
              <a:rPr lang="en-US" sz="2800" dirty="0" err="1"/>
              <a:t>sĩ</a:t>
            </a:r>
            <a:r>
              <a:rPr lang="en-US" sz="2800" dirty="0"/>
              <a:t> </a:t>
            </a:r>
            <a:r>
              <a:rPr lang="en-US" sz="2800" dirty="0" err="1"/>
              <a:t>khám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chữa</a:t>
            </a:r>
            <a:r>
              <a:rPr lang="en-US" sz="2800" dirty="0"/>
              <a:t> </a:t>
            </a:r>
            <a:r>
              <a:rPr lang="en-US" sz="2800" dirty="0" err="1"/>
              <a:t>bệnh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ốm</a:t>
            </a:r>
            <a:r>
              <a:rPr lang="en-US" sz="2800" dirty="0"/>
              <a:t>.</a:t>
            </a:r>
          </a:p>
        </p:txBody>
      </p:sp>
      <p:pic>
        <p:nvPicPr>
          <p:cNvPr id="8" name="Picture 7" descr="C:\Users\HP\Desktop\Package - Lesson\Data\tx1b006tr048h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007" y="643950"/>
            <a:ext cx="3221621" cy="412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58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833"/>
            <a:ext cx="9296400" cy="6058238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39" y="1527857"/>
            <a:ext cx="7688263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6589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086"/>
            <a:ext cx="9144000" cy="511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188685" y="696686"/>
            <a:ext cx="8824685" cy="4931230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64343" y="0"/>
            <a:ext cx="6865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CC"/>
                </a:solidFill>
              </a:rPr>
              <a:t>BÀI HÁT: QUÊ HƯƠNG TƯƠI ĐẸP</a:t>
            </a:r>
            <a:endParaRPr lang="en-US" sz="3200" b="1" dirty="0">
              <a:solidFill>
                <a:srgbClr val="0000CC"/>
              </a:solidFill>
            </a:endParaRPr>
          </a:p>
        </p:txBody>
      </p:sp>
      <p:pic>
        <p:nvPicPr>
          <p:cNvPr id="2" name="Bai hat_Que huong tuoi de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371" y="837068"/>
            <a:ext cx="8519886" cy="471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95960" y="2728227"/>
            <a:ext cx="2496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6600"/>
                </a:solidFill>
              </a:rPr>
              <a:t>(3 </a:t>
            </a:r>
            <a:r>
              <a:rPr lang="en-US" sz="2400" b="1" dirty="0" err="1" smtClean="0">
                <a:solidFill>
                  <a:srgbClr val="006600"/>
                </a:solidFill>
              </a:rPr>
              <a:t>Tiết</a:t>
            </a:r>
            <a:r>
              <a:rPr lang="en-US" sz="2400" b="1" dirty="0" smtClean="0">
                <a:solidFill>
                  <a:srgbClr val="006600"/>
                </a:solidFill>
              </a:rPr>
              <a:t>)</a:t>
            </a:r>
            <a:endParaRPr lang="en-US" sz="2400" b="1" dirty="0">
              <a:solidFill>
                <a:srgbClr val="0066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84935" y="1742172"/>
            <a:ext cx="49185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4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4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3062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QUANG CẢNH NƠI EM SỐNG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8374"/>
            <a:ext cx="9146761" cy="474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398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>
            <p:custDataLst>
              <p:tags r:id="rId1"/>
            </p:custDataLst>
          </p:nvPr>
        </p:nvSpPr>
        <p:spPr>
          <a:xfrm>
            <a:off x="3046192" y="898872"/>
            <a:ext cx="3051615" cy="3179642"/>
          </a:xfrm>
          <a:prstGeom prst="roundRect">
            <a:avLst/>
          </a:prstGeom>
          <a:solidFill>
            <a:srgbClr val="0033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spcBef>
                <a:spcPct val="50000"/>
              </a:spcBef>
              <a:defRPr/>
            </a:pP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sát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vi-VN" sz="2000" dirty="0"/>
              <a:t>bức tranh</a:t>
            </a:r>
            <a:r>
              <a:rPr lang="en-US" sz="2000" dirty="0"/>
              <a:t> </a:t>
            </a:r>
            <a:r>
              <a:rPr lang="en-US" sz="2000" dirty="0" err="1"/>
              <a:t>trang</a:t>
            </a:r>
            <a:r>
              <a:rPr lang="en-US" sz="2000" dirty="0"/>
              <a:t> 44-45 </a:t>
            </a:r>
            <a:r>
              <a:rPr lang="en-US" sz="2000" dirty="0" err="1"/>
              <a:t>và</a:t>
            </a:r>
            <a:r>
              <a:rPr lang="en-US" sz="2000" dirty="0"/>
              <a:t> 46 – 47, </a:t>
            </a: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trình</a:t>
            </a:r>
            <a:r>
              <a:rPr lang="en-US" sz="2000" dirty="0"/>
              <a:t> </a:t>
            </a:r>
            <a:r>
              <a:rPr lang="en-US" sz="2000" dirty="0" err="1"/>
              <a:t>bày</a:t>
            </a:r>
            <a:r>
              <a:rPr lang="en-US" sz="2000" dirty="0"/>
              <a:t> </a:t>
            </a:r>
            <a:r>
              <a:rPr lang="vi-VN" sz="2000" dirty="0"/>
              <a:t>vị trí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trường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, b</a:t>
            </a:r>
            <a:r>
              <a:rPr lang="vi-VN" sz="2000" dirty="0"/>
              <a:t>ưu điện, trạm y tế xã ở đâu</a:t>
            </a:r>
            <a:r>
              <a:rPr lang="en-US" sz="2000" dirty="0"/>
              <a:t>, </a:t>
            </a:r>
            <a:r>
              <a:rPr lang="en-US" sz="2000" dirty="0" err="1"/>
              <a:t>nơi</a:t>
            </a:r>
            <a:r>
              <a:rPr lang="en-US" sz="2000" dirty="0"/>
              <a:t> </a:t>
            </a:r>
            <a:r>
              <a:rPr lang="vi-VN" sz="2000" dirty="0"/>
              <a:t>mua bán thực phẩm, hàng</a:t>
            </a:r>
            <a:r>
              <a:rPr lang="en-US" sz="2000" dirty="0"/>
              <a:t>,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khu</a:t>
            </a:r>
            <a:r>
              <a:rPr lang="en-US" sz="2000" dirty="0"/>
              <a:t> </a:t>
            </a:r>
            <a:r>
              <a:rPr lang="en-US" sz="2000" dirty="0" err="1"/>
              <a:t>vực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phòng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t</a:t>
            </a:r>
            <a:r>
              <a:rPr lang="vi-VN" sz="2000" dirty="0"/>
              <a:t>rường của bạn </a:t>
            </a:r>
            <a:r>
              <a:rPr lang="en-US" sz="2000" dirty="0"/>
              <a:t>An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Hà</a:t>
            </a:r>
            <a:r>
              <a:rPr lang="en-US" sz="2000" dirty="0"/>
              <a:t>. 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0" y="4180114"/>
            <a:ext cx="9144000" cy="1534885"/>
          </a:xfrm>
          <a:prstGeom prst="roundRect">
            <a:avLst/>
          </a:prstGeom>
          <a:solidFill>
            <a:srgbClr val="66003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Yêu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cầu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</a:p>
          <a:p>
            <a:pPr algn="just" eaLnBrk="1" hangingPunct="1"/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-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Lớp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chia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thành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các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nhóm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4,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dựa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vào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hình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ảnh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lên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giới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thiệu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và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giao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lưu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.</a:t>
            </a:r>
            <a:endParaRPr lang="en-US" altLang="en-US" sz="2000" b="1" dirty="0" smtClean="0">
              <a:solidFill>
                <a:schemeClr val="bg1"/>
              </a:solidFill>
              <a:cs typeface="Arial" charset="0"/>
            </a:endParaRPr>
          </a:p>
          <a:p>
            <a:pPr algn="just" eaLnBrk="1" hangingPunct="1"/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-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Trình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bày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theo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tranh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ảnh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,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sơ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đồ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….</a:t>
            </a:r>
          </a:p>
          <a:p>
            <a:pPr algn="just" eaLnBrk="1" hangingPunct="1"/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-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Đại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diện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trình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bày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(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ngắn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gọn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,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mạch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lạc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),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giao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lưu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các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nhóm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.</a:t>
            </a:r>
            <a:endParaRPr lang="en-US" altLang="en-US" sz="20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" name="Flowchart: Terminator 2"/>
          <p:cNvSpPr/>
          <p:nvPr/>
        </p:nvSpPr>
        <p:spPr bwMode="auto">
          <a:xfrm>
            <a:off x="457200" y="170156"/>
            <a:ext cx="8686800" cy="432594"/>
          </a:xfrm>
          <a:prstGeom prst="flowChartTerminator">
            <a:avLst/>
          </a:prstGeom>
          <a:solidFill>
            <a:srgbClr val="FF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prstShdw prst="shdw17" dist="17961" dir="13500000">
              <a:schemeClr val="bg2"/>
            </a:prst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000" b="1" smtClean="0">
                <a:solidFill>
                  <a:schemeClr val="bg1"/>
                </a:solidFill>
                <a:cs typeface="Arial" charset="0"/>
              </a:rPr>
              <a:t>BÁO CÁO BÀI TẬP DỰ ÁN</a:t>
            </a:r>
            <a:endParaRPr lang="en-US" altLang="en-US" sz="2000" b="1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7" y="937639"/>
            <a:ext cx="2878318" cy="314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755" y="895977"/>
            <a:ext cx="2786131" cy="318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634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3062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QUANG CẢNH NƠI EM SỐNG: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Nơi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An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8374"/>
            <a:ext cx="9146761" cy="474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ine Callout 1 3"/>
          <p:cNvSpPr/>
          <p:nvPr/>
        </p:nvSpPr>
        <p:spPr>
          <a:xfrm>
            <a:off x="7367090" y="1843313"/>
            <a:ext cx="1834970" cy="595087"/>
          </a:xfrm>
          <a:prstGeom prst="borderCallout1">
            <a:avLst>
              <a:gd name="adj1" fmla="val 56250"/>
              <a:gd name="adj2" fmla="val -10860"/>
              <a:gd name="adj3" fmla="val 459358"/>
              <a:gd name="adj4" fmla="val -100856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CC"/>
                </a:solidFill>
              </a:rPr>
              <a:t>TRƯỜNG HỌC</a:t>
            </a:r>
            <a:endParaRPr lang="en-US" sz="1600" b="1" dirty="0">
              <a:solidFill>
                <a:srgbClr val="0000CC"/>
              </a:solidFill>
            </a:endParaRPr>
          </a:p>
        </p:txBody>
      </p:sp>
      <p:sp>
        <p:nvSpPr>
          <p:cNvPr id="6" name="Line Callout 1 5"/>
          <p:cNvSpPr/>
          <p:nvPr/>
        </p:nvSpPr>
        <p:spPr>
          <a:xfrm>
            <a:off x="3803833" y="968374"/>
            <a:ext cx="1834970" cy="595087"/>
          </a:xfrm>
          <a:prstGeom prst="borderCallout1">
            <a:avLst>
              <a:gd name="adj1" fmla="val 56250"/>
              <a:gd name="adj2" fmla="val -10860"/>
              <a:gd name="adj3" fmla="val 303261"/>
              <a:gd name="adj4" fmla="val -67635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0000CC"/>
                </a:solidFill>
              </a:rPr>
              <a:t>TRẠM Y TẾ</a:t>
            </a:r>
            <a:endParaRPr lang="en-US" sz="1800" b="1" dirty="0">
              <a:solidFill>
                <a:srgbClr val="0000CC"/>
              </a:solidFill>
            </a:endParaRPr>
          </a:p>
        </p:txBody>
      </p:sp>
      <p:sp>
        <p:nvSpPr>
          <p:cNvPr id="8" name="Line Callout 1 7"/>
          <p:cNvSpPr/>
          <p:nvPr/>
        </p:nvSpPr>
        <p:spPr>
          <a:xfrm>
            <a:off x="6742977" y="968374"/>
            <a:ext cx="1834970" cy="595087"/>
          </a:xfrm>
          <a:prstGeom prst="borderCallout1">
            <a:avLst>
              <a:gd name="adj1" fmla="val 56250"/>
              <a:gd name="adj2" fmla="val -10860"/>
              <a:gd name="adj3" fmla="val 220334"/>
              <a:gd name="adj4" fmla="val -6209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0000CC"/>
                </a:solidFill>
              </a:rPr>
              <a:t>CHỢ</a:t>
            </a:r>
            <a:endParaRPr lang="en-US" sz="1800" b="1" dirty="0">
              <a:solidFill>
                <a:srgbClr val="0000CC"/>
              </a:solidFill>
            </a:endParaRPr>
          </a:p>
        </p:txBody>
      </p:sp>
      <p:sp>
        <p:nvSpPr>
          <p:cNvPr id="9" name="Line Callout 1 8"/>
          <p:cNvSpPr/>
          <p:nvPr/>
        </p:nvSpPr>
        <p:spPr>
          <a:xfrm>
            <a:off x="1467034" y="968373"/>
            <a:ext cx="1834970" cy="595087"/>
          </a:xfrm>
          <a:prstGeom prst="borderCallout1">
            <a:avLst>
              <a:gd name="adj1" fmla="val 56250"/>
              <a:gd name="adj2" fmla="val -10860"/>
              <a:gd name="adj3" fmla="val 310578"/>
              <a:gd name="adj4" fmla="val -2334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0000CC"/>
                </a:solidFill>
              </a:rPr>
              <a:t>BƯU ĐIỆN</a:t>
            </a:r>
            <a:endParaRPr lang="en-US" sz="1800" b="1" dirty="0">
              <a:solidFill>
                <a:srgbClr val="0000CC"/>
              </a:solidFill>
            </a:endParaRPr>
          </a:p>
        </p:txBody>
      </p:sp>
      <p:sp>
        <p:nvSpPr>
          <p:cNvPr id="10" name="Line Callout 1 9"/>
          <p:cNvSpPr/>
          <p:nvPr/>
        </p:nvSpPr>
        <p:spPr>
          <a:xfrm>
            <a:off x="2170977" y="3167288"/>
            <a:ext cx="1834970" cy="595087"/>
          </a:xfrm>
          <a:prstGeom prst="borderCallout1">
            <a:avLst>
              <a:gd name="adj1" fmla="val 56250"/>
              <a:gd name="adj2" fmla="val -10860"/>
              <a:gd name="adj3" fmla="val 69115"/>
              <a:gd name="adj4" fmla="val -95319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0000CC"/>
                </a:solidFill>
              </a:rPr>
              <a:t>HIỆU SÁCH</a:t>
            </a:r>
            <a:endParaRPr lang="en-US" sz="1800" b="1" dirty="0">
              <a:solidFill>
                <a:srgbClr val="0000CC"/>
              </a:solidFill>
            </a:endParaRPr>
          </a:p>
        </p:txBody>
      </p:sp>
      <p:sp>
        <p:nvSpPr>
          <p:cNvPr id="11" name="Line Callout 1 10"/>
          <p:cNvSpPr/>
          <p:nvPr/>
        </p:nvSpPr>
        <p:spPr>
          <a:xfrm>
            <a:off x="2737030" y="4684031"/>
            <a:ext cx="1834970" cy="595087"/>
          </a:xfrm>
          <a:prstGeom prst="borderCallout1">
            <a:avLst>
              <a:gd name="adj1" fmla="val 56250"/>
              <a:gd name="adj2" fmla="val -10860"/>
              <a:gd name="adj3" fmla="val 69115"/>
              <a:gd name="adj4" fmla="val -95319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0000CC"/>
                </a:solidFill>
              </a:rPr>
              <a:t>CỬA HÀNG</a:t>
            </a:r>
            <a:endParaRPr lang="en-US" sz="18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2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3062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QUANG CẢNH NƠI EM SỐNG: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Nơi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An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17" y="968375"/>
            <a:ext cx="7335765" cy="3806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04117" y="4891314"/>
            <a:ext cx="7335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</a:rPr>
              <a:t>Bạn</a:t>
            </a:r>
            <a:r>
              <a:rPr lang="en-US" sz="2800" b="1" dirty="0" smtClean="0">
                <a:solidFill>
                  <a:srgbClr val="006600"/>
                </a:solidFill>
              </a:rPr>
              <a:t> An </a:t>
            </a:r>
            <a:r>
              <a:rPr lang="en-US" sz="2800" b="1" dirty="0" err="1" smtClean="0">
                <a:solidFill>
                  <a:srgbClr val="006600"/>
                </a:solidFill>
              </a:rPr>
              <a:t>rất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yêu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thích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nơi</a:t>
            </a:r>
            <a:r>
              <a:rPr lang="en-US" sz="2800" b="1" dirty="0" smtClean="0">
                <a:solidFill>
                  <a:srgbClr val="006600"/>
                </a:solidFill>
              </a:rPr>
              <a:t> ở </a:t>
            </a:r>
            <a:r>
              <a:rPr lang="en-US" sz="2800" b="1" dirty="0" err="1" smtClean="0">
                <a:solidFill>
                  <a:srgbClr val="006600"/>
                </a:solidFill>
              </a:rPr>
              <a:t>của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bạn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ấy</a:t>
            </a:r>
            <a:r>
              <a:rPr lang="en-US" sz="2800" b="1" dirty="0" smtClean="0">
                <a:solidFill>
                  <a:srgbClr val="006600"/>
                </a:solidFill>
              </a:rPr>
              <a:t>!</a:t>
            </a:r>
            <a:endParaRPr lang="en-US" sz="28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25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5499"/>
            <a:ext cx="9202060" cy="4889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30626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QUANG CẢNH NƠI EM SỐNG: </a:t>
            </a:r>
            <a:r>
              <a:rPr lang="en-US" sz="2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Nơi</a:t>
            </a:r>
            <a:r>
              <a:rPr lang="en-US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Hà</a:t>
            </a:r>
            <a:endParaRPr lang="en-US" sz="2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Line Callout 1 3"/>
          <p:cNvSpPr/>
          <p:nvPr/>
        </p:nvSpPr>
        <p:spPr>
          <a:xfrm>
            <a:off x="7367090" y="2438400"/>
            <a:ext cx="1834970" cy="595087"/>
          </a:xfrm>
          <a:prstGeom prst="borderCallout1">
            <a:avLst>
              <a:gd name="adj1" fmla="val 56250"/>
              <a:gd name="adj2" fmla="val -10860"/>
              <a:gd name="adj3" fmla="val 127651"/>
              <a:gd name="adj4" fmla="val -1305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rgbClr val="0000CC"/>
                </a:solidFill>
              </a:rPr>
              <a:t>Ăn</a:t>
            </a:r>
            <a:r>
              <a:rPr lang="en-US" sz="1600" b="1" dirty="0" smtClean="0">
                <a:solidFill>
                  <a:srgbClr val="0000CC"/>
                </a:solidFill>
              </a:rPr>
              <a:t> </a:t>
            </a:r>
            <a:r>
              <a:rPr lang="en-US" sz="1600" b="1" dirty="0" err="1" smtClean="0">
                <a:solidFill>
                  <a:srgbClr val="0000CC"/>
                </a:solidFill>
              </a:rPr>
              <a:t>uống</a:t>
            </a:r>
            <a:r>
              <a:rPr lang="en-US" sz="1600" b="1" dirty="0" smtClean="0">
                <a:solidFill>
                  <a:srgbClr val="0000CC"/>
                </a:solidFill>
              </a:rPr>
              <a:t>, </a:t>
            </a:r>
          </a:p>
          <a:p>
            <a:pPr algn="ctr"/>
            <a:r>
              <a:rPr lang="en-US" sz="1600" b="1" dirty="0" err="1" smtClean="0">
                <a:solidFill>
                  <a:srgbClr val="0000CC"/>
                </a:solidFill>
              </a:rPr>
              <a:t>mua</a:t>
            </a:r>
            <a:r>
              <a:rPr lang="en-US" sz="1600" b="1" dirty="0" smtClean="0">
                <a:solidFill>
                  <a:srgbClr val="0000CC"/>
                </a:solidFill>
              </a:rPr>
              <a:t> </a:t>
            </a:r>
            <a:r>
              <a:rPr lang="en-US" sz="1600" b="1" dirty="0" err="1" smtClean="0">
                <a:solidFill>
                  <a:srgbClr val="0000CC"/>
                </a:solidFill>
              </a:rPr>
              <a:t>sắm</a:t>
            </a:r>
            <a:endParaRPr lang="en-US" sz="1600" b="1" dirty="0">
              <a:solidFill>
                <a:srgbClr val="0000CC"/>
              </a:solidFill>
            </a:endParaRPr>
          </a:p>
        </p:txBody>
      </p:sp>
      <p:sp>
        <p:nvSpPr>
          <p:cNvPr id="8" name="Line Callout 1 7"/>
          <p:cNvSpPr/>
          <p:nvPr/>
        </p:nvSpPr>
        <p:spPr>
          <a:xfrm>
            <a:off x="7244807" y="1563459"/>
            <a:ext cx="1834970" cy="595087"/>
          </a:xfrm>
          <a:prstGeom prst="borderCallout1">
            <a:avLst>
              <a:gd name="adj1" fmla="val 56250"/>
              <a:gd name="adj2" fmla="val -10860"/>
              <a:gd name="adj3" fmla="val 152041"/>
              <a:gd name="adj4" fmla="val -4153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 smtClean="0">
                <a:solidFill>
                  <a:srgbClr val="0000CC"/>
                </a:solidFill>
              </a:rPr>
              <a:t>Vui</a:t>
            </a:r>
            <a:r>
              <a:rPr lang="en-US" sz="1800" b="1" dirty="0" smtClean="0">
                <a:solidFill>
                  <a:srgbClr val="0000CC"/>
                </a:solidFill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</a:rPr>
              <a:t>chơi</a:t>
            </a:r>
            <a:r>
              <a:rPr lang="en-US" sz="1800" b="1" dirty="0" smtClean="0">
                <a:solidFill>
                  <a:srgbClr val="0000CC"/>
                </a:solidFill>
              </a:rPr>
              <a:t> </a:t>
            </a:r>
            <a:br>
              <a:rPr lang="en-US" sz="1800" b="1" dirty="0" smtClean="0">
                <a:solidFill>
                  <a:srgbClr val="0000CC"/>
                </a:solidFill>
              </a:rPr>
            </a:br>
            <a:r>
              <a:rPr lang="en-US" sz="1800" b="1" dirty="0" err="1" smtClean="0">
                <a:solidFill>
                  <a:srgbClr val="0000CC"/>
                </a:solidFill>
              </a:rPr>
              <a:t>giải</a:t>
            </a:r>
            <a:r>
              <a:rPr lang="en-US" sz="1800" b="1" dirty="0" smtClean="0">
                <a:solidFill>
                  <a:srgbClr val="0000CC"/>
                </a:solidFill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</a:rPr>
              <a:t>trí</a:t>
            </a:r>
            <a:endParaRPr lang="en-US" sz="1800" b="1" dirty="0">
              <a:solidFill>
                <a:srgbClr val="0000CC"/>
              </a:solidFill>
            </a:endParaRPr>
          </a:p>
        </p:txBody>
      </p:sp>
      <p:sp>
        <p:nvSpPr>
          <p:cNvPr id="9" name="Line Callout 1 8"/>
          <p:cNvSpPr/>
          <p:nvPr/>
        </p:nvSpPr>
        <p:spPr>
          <a:xfrm>
            <a:off x="1467034" y="968373"/>
            <a:ext cx="1834970" cy="595087"/>
          </a:xfrm>
          <a:prstGeom prst="borderCallout1">
            <a:avLst>
              <a:gd name="adj1" fmla="val 56250"/>
              <a:gd name="adj2" fmla="val -10860"/>
              <a:gd name="adj3" fmla="val 310578"/>
              <a:gd name="adj4" fmla="val -2334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 smtClean="0">
                <a:solidFill>
                  <a:srgbClr val="0000CC"/>
                </a:solidFill>
              </a:rPr>
              <a:t>Hoạt</a:t>
            </a:r>
            <a:r>
              <a:rPr lang="en-US" sz="1800" b="1" dirty="0" smtClean="0">
                <a:solidFill>
                  <a:srgbClr val="0000CC"/>
                </a:solidFill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</a:rPr>
              <a:t>động</a:t>
            </a:r>
            <a:r>
              <a:rPr lang="en-US" sz="1800" b="1" dirty="0" smtClean="0">
                <a:solidFill>
                  <a:srgbClr val="0000CC"/>
                </a:solidFill>
              </a:rPr>
              <a:t> </a:t>
            </a:r>
          </a:p>
          <a:p>
            <a:pPr algn="ctr"/>
            <a:r>
              <a:rPr lang="en-US" sz="1800" b="1" dirty="0" err="1" smtClean="0">
                <a:solidFill>
                  <a:srgbClr val="0000CC"/>
                </a:solidFill>
              </a:rPr>
              <a:t>học</a:t>
            </a:r>
            <a:r>
              <a:rPr lang="en-US" sz="1800" b="1" dirty="0" smtClean="0">
                <a:solidFill>
                  <a:srgbClr val="0000CC"/>
                </a:solidFill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</a:rPr>
              <a:t>tập</a:t>
            </a:r>
            <a:endParaRPr lang="en-US" sz="1800" b="1" dirty="0">
              <a:solidFill>
                <a:srgbClr val="0000CC"/>
              </a:solidFill>
            </a:endParaRPr>
          </a:p>
        </p:txBody>
      </p:sp>
      <p:sp>
        <p:nvSpPr>
          <p:cNvPr id="11" name="Line Callout 1 10"/>
          <p:cNvSpPr/>
          <p:nvPr/>
        </p:nvSpPr>
        <p:spPr>
          <a:xfrm>
            <a:off x="7128693" y="895802"/>
            <a:ext cx="1834970" cy="595087"/>
          </a:xfrm>
          <a:prstGeom prst="borderCallout1">
            <a:avLst>
              <a:gd name="adj1" fmla="val 56250"/>
              <a:gd name="adj2" fmla="val -10860"/>
              <a:gd name="adj3" fmla="val 108139"/>
              <a:gd name="adj4" fmla="val -73962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 smtClean="0">
                <a:solidFill>
                  <a:srgbClr val="0000CC"/>
                </a:solidFill>
              </a:rPr>
              <a:t>Cơ</a:t>
            </a:r>
            <a:r>
              <a:rPr lang="en-US" sz="1800" b="1" dirty="0" smtClean="0">
                <a:solidFill>
                  <a:srgbClr val="0000CC"/>
                </a:solidFill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</a:rPr>
              <a:t>quan</a:t>
            </a:r>
            <a:r>
              <a:rPr lang="en-US" sz="1800" b="1" dirty="0" smtClean="0">
                <a:solidFill>
                  <a:srgbClr val="0000CC"/>
                </a:solidFill>
              </a:rPr>
              <a:t> </a:t>
            </a:r>
            <a:br>
              <a:rPr lang="en-US" sz="1800" b="1" dirty="0" smtClean="0">
                <a:solidFill>
                  <a:srgbClr val="0000CC"/>
                </a:solidFill>
              </a:rPr>
            </a:br>
            <a:r>
              <a:rPr lang="en-US" sz="1800" b="1" dirty="0" err="1" smtClean="0">
                <a:solidFill>
                  <a:srgbClr val="0000CC"/>
                </a:solidFill>
              </a:rPr>
              <a:t>điều</a:t>
            </a:r>
            <a:r>
              <a:rPr lang="en-US" sz="1800" b="1" dirty="0" smtClean="0">
                <a:solidFill>
                  <a:srgbClr val="0000CC"/>
                </a:solidFill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</a:rPr>
              <a:t>hành</a:t>
            </a:r>
            <a:endParaRPr lang="en-US" sz="18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34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2690</TotalTime>
  <Words>598</Words>
  <Application>Microsoft Office PowerPoint</Application>
  <PresentationFormat>On-screen Show (16:10)</PresentationFormat>
  <Paragraphs>86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Times New Roman</vt:lpstr>
      <vt:lpstr>Calibri</vt:lpstr>
      <vt:lpstr>黑体</vt:lpstr>
      <vt:lpstr>.VnTifani 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DELL</cp:lastModifiedBy>
  <cp:revision>146</cp:revision>
  <dcterms:created xsi:type="dcterms:W3CDTF">2020-02-10T09:35:50Z</dcterms:created>
  <dcterms:modified xsi:type="dcterms:W3CDTF">2020-11-04T03:40:07Z</dcterms:modified>
</cp:coreProperties>
</file>