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8"/>
  </p:notesMasterIdLst>
  <p:sldIdLst>
    <p:sldId id="280" r:id="rId2"/>
    <p:sldId id="384" r:id="rId3"/>
    <p:sldId id="256" r:id="rId4"/>
    <p:sldId id="355" r:id="rId5"/>
    <p:sldId id="351" r:id="rId6"/>
    <p:sldId id="378" r:id="rId7"/>
    <p:sldId id="360" r:id="rId8"/>
    <p:sldId id="359" r:id="rId9"/>
    <p:sldId id="370" r:id="rId10"/>
    <p:sldId id="356" r:id="rId11"/>
    <p:sldId id="323" r:id="rId12"/>
    <p:sldId id="379" r:id="rId13"/>
    <p:sldId id="380" r:id="rId14"/>
    <p:sldId id="381" r:id="rId15"/>
    <p:sldId id="383" r:id="rId16"/>
    <p:sldId id="308" r:id="rId17"/>
  </p:sldIdLst>
  <p:sldSz cx="9144000" cy="5715000" type="screen16x10"/>
  <p:notesSz cx="6858000" cy="9144000"/>
  <p:embeddedFontLst>
    <p:embeddedFont>
      <p:font typeface="SimSun" panose="02010600030101010101" pitchFamily="2" charset="-122"/>
      <p:regular r:id="rId19"/>
    </p:embeddedFont>
    <p:embeddedFont>
      <p:font typeface=".VnAvant" panose="020B7200000000000000"/>
      <p:regular r:id="rId20"/>
      <p:bold r:id="rId21"/>
      <p:italic r:id="rId22"/>
    </p:embeddedFont>
    <p:embeddedFont>
      <p:font typeface="VNI-Thufap2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Tahoma" panose="020B0604030504040204" pitchFamily="34" charset="0"/>
      <p:regular r:id="rId28"/>
      <p:bold r:id="rId29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6600"/>
    <a:srgbClr val="FFCCFF"/>
    <a:srgbClr val="0000CC"/>
    <a:srgbClr val="CCFFCC"/>
    <a:srgbClr val="99FFCC"/>
    <a:srgbClr val="FF7C80"/>
    <a:srgbClr val="CCFFFF"/>
    <a:srgbClr val="FF505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82" d="100"/>
          <a:sy n="82" d="100"/>
        </p:scale>
        <p:origin x="474" y="7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C7AB53-3DFA-466F-8832-707AB88F9F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3832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</a:t>
            </a:r>
            <a:r>
              <a:rPr lang="en-US" baseline="0" dirty="0" err="1"/>
              <a:t>thích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, </a:t>
            </a:r>
            <a:r>
              <a:rPr lang="en-US" baseline="0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to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vần</a:t>
            </a:r>
            <a:r>
              <a:rPr lang="en-US" baseline="0" dirty="0"/>
              <a:t> </a:t>
            </a:r>
            <a:r>
              <a:rPr lang="en-US" baseline="0" dirty="0" err="1"/>
              <a:t>eng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vần</a:t>
            </a:r>
            <a:r>
              <a:rPr lang="en-US" baseline="0" dirty="0"/>
              <a:t> </a:t>
            </a:r>
            <a:r>
              <a:rPr lang="en-US" baseline="0" dirty="0" err="1"/>
              <a:t>ec.</a:t>
            </a:r>
            <a:r>
              <a:rPr lang="en-US" baseline="0" dirty="0"/>
              <a:t> </a:t>
            </a:r>
            <a:r>
              <a:rPr lang="en-US" baseline="0" dirty="0" err="1"/>
              <a:t>Muốn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</a:t>
            </a:r>
            <a:r>
              <a:rPr lang="en-US" baseline="0" dirty="0" err="1"/>
              <a:t>thích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, </a:t>
            </a:r>
            <a:r>
              <a:rPr lang="en-US" baseline="0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to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vần</a:t>
            </a:r>
            <a:r>
              <a:rPr lang="en-US" baseline="0" dirty="0"/>
              <a:t> </a:t>
            </a:r>
            <a:r>
              <a:rPr lang="en-US" baseline="0" dirty="0" err="1"/>
              <a:t>ieng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vần</a:t>
            </a:r>
            <a:r>
              <a:rPr lang="en-US" baseline="0" dirty="0"/>
              <a:t> </a:t>
            </a:r>
            <a:r>
              <a:rPr lang="en-US" baseline="0" dirty="0" err="1"/>
              <a:t>iec</a:t>
            </a:r>
            <a:r>
              <a:rPr lang="en-US" baseline="0" dirty="0"/>
              <a:t>. </a:t>
            </a:r>
            <a:r>
              <a:rPr lang="en-US" baseline="0" dirty="0" err="1"/>
              <a:t>Muốn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084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2020/12/27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wm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jpeg"/><Relationship Id="rId7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3.wav"/><Relationship Id="rId7" Type="http://schemas.microsoft.com/office/2007/relationships/hdphoto" Target="../media/hdphoto5.wdp"/><Relationship Id="rId12" Type="http://schemas.openxmlformats.org/officeDocument/2006/relationships/image" Target="../media/image2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jpeg"/><Relationship Id="rId11" Type="http://schemas.openxmlformats.org/officeDocument/2006/relationships/image" Target="../media/image30.png"/><Relationship Id="rId5" Type="http://schemas.microsoft.com/office/2007/relationships/hdphoto" Target="../media/hdphoto4.wdp"/><Relationship Id="rId10" Type="http://schemas.microsoft.com/office/2007/relationships/hdphoto" Target="../media/hdphoto6.wdp"/><Relationship Id="rId4" Type="http://schemas.openxmlformats.org/officeDocument/2006/relationships/image" Target="../media/image26.jpeg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3.wav"/><Relationship Id="rId7" Type="http://schemas.microsoft.com/office/2007/relationships/hdphoto" Target="../media/hdphoto5.wdp"/><Relationship Id="rId12" Type="http://schemas.openxmlformats.org/officeDocument/2006/relationships/image" Target="../media/image2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jpeg"/><Relationship Id="rId11" Type="http://schemas.openxmlformats.org/officeDocument/2006/relationships/image" Target="../media/image30.png"/><Relationship Id="rId5" Type="http://schemas.microsoft.com/office/2007/relationships/hdphoto" Target="../media/hdphoto4.wdp"/><Relationship Id="rId10" Type="http://schemas.microsoft.com/office/2007/relationships/hdphoto" Target="../media/hdphoto6.wdp"/><Relationship Id="rId4" Type="http://schemas.openxmlformats.org/officeDocument/2006/relationships/image" Target="../media/image26.jpeg"/><Relationship Id="rId9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4514" y="8409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ghÐp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h×nh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víi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ch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÷.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Nãi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l¹i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c©u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14514" y="607313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7726" y="927521"/>
            <a:ext cx="2220676" cy="461665"/>
          </a:xfrm>
          <a:prstGeom prst="rect">
            <a:avLst/>
          </a:prstGeom>
          <a:solidFill>
            <a:srgbClr val="92D050"/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.VnAvant" pitchFamily="34" charset="0"/>
              </a:rPr>
              <a:t>a) </a:t>
            </a:r>
            <a:r>
              <a:rPr lang="en-US" sz="2400" dirty="0" err="1">
                <a:latin typeface=".VnAvant" pitchFamily="34" charset="0"/>
              </a:rPr>
              <a:t>ch¨m</a:t>
            </a:r>
            <a:r>
              <a:rPr lang="en-US" sz="2400" dirty="0">
                <a:latin typeface=".VnAvant" pitchFamily="34" charset="0"/>
              </a:rPr>
              <a:t> </a:t>
            </a:r>
            <a:r>
              <a:rPr lang="en-US" sz="2400" dirty="0" err="1">
                <a:latin typeface=".VnAvant" pitchFamily="34" charset="0"/>
              </a:rPr>
              <a:t>chØ</a:t>
            </a:r>
            <a:endParaRPr lang="en-US" sz="2400" dirty="0"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9664" y="2260311"/>
            <a:ext cx="3004450" cy="830997"/>
          </a:xfrm>
          <a:prstGeom prst="rect">
            <a:avLst/>
          </a:prstGeom>
          <a:solidFill>
            <a:srgbClr val="92D050"/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.VnAvant" pitchFamily="34" charset="0"/>
              </a:rPr>
              <a:t>c) Th¾c m¾c:</a:t>
            </a:r>
          </a:p>
          <a:p>
            <a:pPr algn="just"/>
            <a:r>
              <a:rPr lang="en-US" sz="2400" dirty="0">
                <a:latin typeface=".VnAvant" pitchFamily="34" charset="0"/>
              </a:rPr>
              <a:t>“</a:t>
            </a:r>
            <a:r>
              <a:rPr lang="en-US" sz="2400" dirty="0" err="1">
                <a:latin typeface=".VnAvant" pitchFamily="34" charset="0"/>
              </a:rPr>
              <a:t>ChÞ</a:t>
            </a:r>
            <a:r>
              <a:rPr lang="en-US" sz="2400" dirty="0">
                <a:latin typeface=".VnAvant" pitchFamily="34" charset="0"/>
              </a:rPr>
              <a:t> </a:t>
            </a:r>
            <a:r>
              <a:rPr lang="en-US" sz="2400" dirty="0" err="1">
                <a:latin typeface=".VnAvant" pitchFamily="34" charset="0"/>
              </a:rPr>
              <a:t>vÊt</a:t>
            </a:r>
            <a:r>
              <a:rPr lang="en-US" sz="2400" dirty="0">
                <a:latin typeface=".VnAvant" pitchFamily="34" charset="0"/>
              </a:rPr>
              <a:t> v¶ </a:t>
            </a:r>
            <a:r>
              <a:rPr lang="en-US" sz="2400" dirty="0" err="1">
                <a:latin typeface=".VnAvant" pitchFamily="34" charset="0"/>
              </a:rPr>
              <a:t>lµm</a:t>
            </a:r>
            <a:r>
              <a:rPr lang="en-US" sz="2400" dirty="0">
                <a:latin typeface=".VnAvant" pitchFamily="34" charset="0"/>
              </a:rPr>
              <a:t> g×”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12114" y="870856"/>
            <a:ext cx="2518228" cy="461665"/>
          </a:xfrm>
          <a:prstGeom prst="rect">
            <a:avLst/>
          </a:prstGeom>
          <a:solidFill>
            <a:srgbClr val="92D050"/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.VnAvant" pitchFamily="34" charset="0"/>
              </a:rPr>
              <a:t>b) </a:t>
            </a:r>
            <a:r>
              <a:rPr lang="en-US" sz="2400" dirty="0" err="1">
                <a:latin typeface=".VnAvant" pitchFamily="34" charset="0"/>
              </a:rPr>
              <a:t>biÕng</a:t>
            </a:r>
            <a:r>
              <a:rPr lang="en-US" sz="2400" dirty="0">
                <a:latin typeface=".VnAvant" pitchFamily="34" charset="0"/>
              </a:rPr>
              <a:t> </a:t>
            </a:r>
            <a:r>
              <a:rPr lang="en-US" sz="2400" dirty="0" err="1">
                <a:latin typeface=".VnAvant" pitchFamily="34" charset="0"/>
              </a:rPr>
              <a:t>nh¸c</a:t>
            </a:r>
            <a:endParaRPr lang="en-US" sz="2400" dirty="0"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04853" y="2234462"/>
            <a:ext cx="2823029" cy="461665"/>
          </a:xfrm>
          <a:prstGeom prst="rect">
            <a:avLst/>
          </a:prstGeom>
          <a:solidFill>
            <a:srgbClr val="92D050"/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.VnAvant" pitchFamily="34" charset="0"/>
              </a:rPr>
              <a:t>d) </a:t>
            </a:r>
            <a:r>
              <a:rPr lang="en-US" sz="2400" dirty="0" err="1">
                <a:latin typeface=".VnAvant" pitchFamily="34" charset="0"/>
              </a:rPr>
              <a:t>nghe</a:t>
            </a:r>
            <a:r>
              <a:rPr lang="en-US" sz="2400" dirty="0">
                <a:latin typeface=".VnAvant" pitchFamily="34" charset="0"/>
              </a:rPr>
              <a:t> </a:t>
            </a:r>
            <a:r>
              <a:rPr lang="en-US" sz="2400" dirty="0" err="1">
                <a:latin typeface=".VnAvant" pitchFamily="34" charset="0"/>
              </a:rPr>
              <a:t>ngùa</a:t>
            </a:r>
            <a:r>
              <a:rPr lang="en-US" sz="2400" dirty="0">
                <a:latin typeface=".VnAvant" pitchFamily="34" charset="0"/>
              </a:rPr>
              <a:t> </a:t>
            </a:r>
            <a:r>
              <a:rPr lang="en-US" sz="2400" dirty="0" err="1">
                <a:latin typeface=".VnAvant" pitchFamily="34" charset="0"/>
              </a:rPr>
              <a:t>tÝa</a:t>
            </a:r>
            <a:endParaRPr lang="en-US" sz="2400" dirty="0">
              <a:latin typeface=".VnAvant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99564" l="10000" r="770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22" t="30786" r="23189"/>
          <a:stretch/>
        </p:blipFill>
        <p:spPr>
          <a:xfrm>
            <a:off x="3556000" y="881610"/>
            <a:ext cx="2061028" cy="121725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91888" y="3765065"/>
            <a:ext cx="3686622" cy="461665"/>
          </a:xfrm>
          <a:prstGeom prst="rect">
            <a:avLst/>
          </a:prstGeom>
          <a:solidFill>
            <a:srgbClr val="FF33CC"/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.VnAvant" pitchFamily="34" charset="0"/>
              </a:rPr>
              <a:t>a) </a:t>
            </a:r>
            <a:r>
              <a:rPr lang="en-US" sz="2400" dirty="0" err="1">
                <a:latin typeface=".VnAvant" pitchFamily="34" charset="0"/>
              </a:rPr>
              <a:t>Ngùa</a:t>
            </a:r>
            <a:r>
              <a:rPr lang="en-US" sz="2400" dirty="0">
                <a:latin typeface=".VnAvant" pitchFamily="34" charset="0"/>
              </a:rPr>
              <a:t> « </a:t>
            </a:r>
            <a:r>
              <a:rPr lang="en-US" sz="2400" dirty="0" err="1">
                <a:latin typeface=".VnAvant" pitchFamily="34" charset="0"/>
              </a:rPr>
              <a:t>ch¨m</a:t>
            </a:r>
            <a:r>
              <a:rPr lang="en-US" sz="2400" dirty="0">
                <a:latin typeface=".VnAvant" pitchFamily="34" charset="0"/>
              </a:rPr>
              <a:t> </a:t>
            </a:r>
            <a:r>
              <a:rPr lang="en-US" sz="2400" dirty="0" err="1">
                <a:latin typeface=".VnAvant" pitchFamily="34" charset="0"/>
              </a:rPr>
              <a:t>chØ</a:t>
            </a:r>
            <a:endParaRPr lang="en-US" sz="2400" dirty="0"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21939" y="3765064"/>
            <a:ext cx="3940628" cy="461665"/>
          </a:xfrm>
          <a:prstGeom prst="rect">
            <a:avLst/>
          </a:prstGeom>
          <a:solidFill>
            <a:srgbClr val="FF33CC"/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.VnAvant" pitchFamily="34" charset="0"/>
              </a:rPr>
              <a:t>b) </a:t>
            </a:r>
            <a:r>
              <a:rPr lang="en-US" sz="2400" dirty="0" err="1">
                <a:latin typeface=".VnAvant" pitchFamily="34" charset="0"/>
              </a:rPr>
              <a:t>Ngùa</a:t>
            </a:r>
            <a:r>
              <a:rPr lang="en-US" sz="2400" dirty="0">
                <a:latin typeface=".VnAvant" pitchFamily="34" charset="0"/>
              </a:rPr>
              <a:t> </a:t>
            </a:r>
            <a:r>
              <a:rPr lang="en-US" sz="2400" dirty="0" err="1">
                <a:latin typeface=".VnAvant" pitchFamily="34" charset="0"/>
              </a:rPr>
              <a:t>tÝa</a:t>
            </a:r>
            <a:r>
              <a:rPr lang="en-US" sz="2400" dirty="0">
                <a:latin typeface=".VnAvant" pitchFamily="34" charset="0"/>
              </a:rPr>
              <a:t> </a:t>
            </a:r>
            <a:r>
              <a:rPr lang="en-US" sz="2400" dirty="0" err="1">
                <a:latin typeface=".VnAvant" pitchFamily="34" charset="0"/>
              </a:rPr>
              <a:t>biÕng</a:t>
            </a:r>
            <a:r>
              <a:rPr lang="en-US" sz="2400" dirty="0">
                <a:latin typeface=".VnAvant" pitchFamily="34" charset="0"/>
              </a:rPr>
              <a:t> </a:t>
            </a:r>
            <a:r>
              <a:rPr lang="en-US" sz="2400" dirty="0" err="1">
                <a:latin typeface=".VnAvant" pitchFamily="34" charset="0"/>
              </a:rPr>
              <a:t>nh¸c</a:t>
            </a:r>
            <a:endParaRPr lang="en-US" sz="2400" dirty="0"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1888" y="4560826"/>
            <a:ext cx="3686622" cy="830997"/>
          </a:xfrm>
          <a:prstGeom prst="rect">
            <a:avLst/>
          </a:prstGeom>
          <a:solidFill>
            <a:srgbClr val="FF33CC"/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.VnAvant" pitchFamily="34" charset="0"/>
              </a:rPr>
              <a:t>c) </a:t>
            </a:r>
            <a:r>
              <a:rPr lang="en-US" sz="2400" dirty="0" err="1">
                <a:latin typeface=".VnAvant" pitchFamily="34" charset="0"/>
              </a:rPr>
              <a:t>Ngùa</a:t>
            </a:r>
            <a:r>
              <a:rPr lang="en-US" sz="2400" dirty="0">
                <a:latin typeface=".VnAvant" pitchFamily="34" charset="0"/>
              </a:rPr>
              <a:t> </a:t>
            </a:r>
            <a:r>
              <a:rPr lang="en-US" sz="2400" dirty="0" err="1">
                <a:latin typeface=".VnAvant" pitchFamily="34" charset="0"/>
              </a:rPr>
              <a:t>tÝa</a:t>
            </a:r>
            <a:r>
              <a:rPr lang="en-US" sz="2400" dirty="0">
                <a:latin typeface=".VnAvant" pitchFamily="34" charset="0"/>
              </a:rPr>
              <a:t> Th¾c m¾c:</a:t>
            </a:r>
          </a:p>
          <a:p>
            <a:pPr algn="just"/>
            <a:r>
              <a:rPr lang="en-US" sz="2400" dirty="0">
                <a:latin typeface=".VnAvant" pitchFamily="34" charset="0"/>
              </a:rPr>
              <a:t>“</a:t>
            </a:r>
            <a:r>
              <a:rPr lang="en-US" sz="2400" dirty="0" err="1">
                <a:latin typeface=".VnAvant" pitchFamily="34" charset="0"/>
              </a:rPr>
              <a:t>ChÞ</a:t>
            </a:r>
            <a:r>
              <a:rPr lang="en-US" sz="2400" dirty="0">
                <a:latin typeface=".VnAvant" pitchFamily="34" charset="0"/>
              </a:rPr>
              <a:t> </a:t>
            </a:r>
            <a:r>
              <a:rPr lang="en-US" sz="2400" dirty="0" err="1">
                <a:latin typeface=".VnAvant" pitchFamily="34" charset="0"/>
              </a:rPr>
              <a:t>vÊt</a:t>
            </a:r>
            <a:r>
              <a:rPr lang="en-US" sz="2400" dirty="0">
                <a:latin typeface=".VnAvant" pitchFamily="34" charset="0"/>
              </a:rPr>
              <a:t> v¶ </a:t>
            </a:r>
            <a:r>
              <a:rPr lang="en-US" sz="2400" dirty="0" err="1">
                <a:latin typeface=".VnAvant" pitchFamily="34" charset="0"/>
              </a:rPr>
              <a:t>lµm</a:t>
            </a:r>
            <a:r>
              <a:rPr lang="en-US" sz="2400" dirty="0">
                <a:latin typeface=".VnAvant" pitchFamily="34" charset="0"/>
              </a:rPr>
              <a:t> g×”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21939" y="4564553"/>
            <a:ext cx="3940628" cy="461665"/>
          </a:xfrm>
          <a:prstGeom prst="rect">
            <a:avLst/>
          </a:prstGeom>
          <a:solidFill>
            <a:srgbClr val="FF33CC"/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.VnAvant" pitchFamily="34" charset="0"/>
              </a:rPr>
              <a:t>d) </a:t>
            </a:r>
            <a:r>
              <a:rPr lang="en-US" sz="2400" dirty="0" err="1">
                <a:latin typeface=".VnAvant" pitchFamily="34" charset="0"/>
              </a:rPr>
              <a:t>Ngùa</a:t>
            </a:r>
            <a:r>
              <a:rPr lang="en-US" sz="2400" dirty="0">
                <a:latin typeface=".VnAvant" pitchFamily="34" charset="0"/>
              </a:rPr>
              <a:t> « </a:t>
            </a:r>
            <a:r>
              <a:rPr lang="en-US" sz="2400" dirty="0" err="1">
                <a:latin typeface=".VnAvant" pitchFamily="34" charset="0"/>
              </a:rPr>
              <a:t>nghe</a:t>
            </a:r>
            <a:r>
              <a:rPr lang="en-US" sz="2400" dirty="0">
                <a:latin typeface=".VnAvant" pitchFamily="34" charset="0"/>
              </a:rPr>
              <a:t> </a:t>
            </a:r>
            <a:r>
              <a:rPr lang="en-US" sz="2400" dirty="0" err="1">
                <a:latin typeface=".VnAvant" pitchFamily="34" charset="0"/>
              </a:rPr>
              <a:t>ngùa</a:t>
            </a:r>
            <a:r>
              <a:rPr lang="en-US" sz="2400" dirty="0">
                <a:latin typeface=".VnAvant" pitchFamily="34" charset="0"/>
              </a:rPr>
              <a:t> </a:t>
            </a:r>
            <a:r>
              <a:rPr lang="en-US" sz="2400" dirty="0" err="1">
                <a:latin typeface=".VnAvant" pitchFamily="34" charset="0"/>
              </a:rPr>
              <a:t>tÝa</a:t>
            </a:r>
            <a:endParaRPr lang="en-US" sz="2400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87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5828" y="666333"/>
            <a:ext cx="6952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Gi¸o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viªn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sinh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viÕt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b¶ng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con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87" y="1186054"/>
            <a:ext cx="736282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39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2" y="1971675"/>
            <a:ext cx="635317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88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inmannews.wpengine.netdna-cdn.com/files/imagefield/shutterstock_96320885_WOOD_FLOOR_AND_GREEN_WALL.jp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053" b="1"/>
          <a:stretch/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30 Redondear rectángulo de esquina del mismo lado"/>
          <p:cNvSpPr/>
          <p:nvPr/>
        </p:nvSpPr>
        <p:spPr>
          <a:xfrm>
            <a:off x="3275856" y="1597360"/>
            <a:ext cx="2448272" cy="18002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74000">
                <a:schemeClr val="tx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27 Rectángulo"/>
          <p:cNvSpPr/>
          <p:nvPr/>
        </p:nvSpPr>
        <p:spPr>
          <a:xfrm>
            <a:off x="5724128" y="2857500"/>
            <a:ext cx="3419872" cy="54006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35 Rectángulo"/>
          <p:cNvSpPr/>
          <p:nvPr/>
        </p:nvSpPr>
        <p:spPr>
          <a:xfrm>
            <a:off x="-32467" y="2813288"/>
            <a:ext cx="3308323" cy="54006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3451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576724" y="1119518"/>
            <a:ext cx="6567276" cy="3785652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kỹ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Jerry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mèo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Tom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3074" name="Picture 2" descr="HÃ¬nh áº£nh cÃ³ liÃªn qua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21841" y="2778982"/>
            <a:ext cx="2560241" cy="284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21168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FF00"/>
                </a:solidFill>
                <a:latin typeface="VNI-Juni" pitchFamily="2" charset="0"/>
              </a:rPr>
              <a:t>Troø</a:t>
            </a:r>
            <a:r>
              <a:rPr lang="en-US" sz="4800" b="1" dirty="0">
                <a:solidFill>
                  <a:srgbClr val="FFFF00"/>
                </a:solidFill>
                <a:latin typeface="VNI-Juni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VNI-Juni" pitchFamily="2" charset="0"/>
              </a:rPr>
              <a:t>chôi</a:t>
            </a:r>
            <a:r>
              <a:rPr lang="en-US" sz="4800" b="1" dirty="0">
                <a:solidFill>
                  <a:srgbClr val="FFFF00"/>
                </a:solidFill>
                <a:latin typeface="VNI-Juni" pitchFamily="2" charset="0"/>
              </a:rPr>
              <a:t> Tom </a:t>
            </a:r>
            <a:r>
              <a:rPr lang="en-US" sz="4800" b="1" dirty="0" err="1">
                <a:solidFill>
                  <a:srgbClr val="FFFF00"/>
                </a:solidFill>
                <a:latin typeface="VNI-Juni" pitchFamily="2" charset="0"/>
              </a:rPr>
              <a:t>vaø</a:t>
            </a:r>
            <a:r>
              <a:rPr lang="en-US" sz="4800" b="1" dirty="0">
                <a:solidFill>
                  <a:srgbClr val="FFFF00"/>
                </a:solidFill>
                <a:latin typeface="VNI-Juni" pitchFamily="2" charset="0"/>
              </a:rPr>
              <a:t> jerry</a:t>
            </a:r>
          </a:p>
        </p:txBody>
      </p:sp>
    </p:spTree>
    <p:extLst>
      <p:ext uri="{BB962C8B-B14F-4D97-AF65-F5344CB8AC3E}">
        <p14:creationId xmlns:p14="http://schemas.microsoft.com/office/powerpoint/2010/main" val="170839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39592E-6 L 0.36927 -0.0982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55" y="-49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345016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414" y="2801956"/>
            <a:ext cx="748112" cy="679596"/>
          </a:xfrm>
          <a:prstGeom prst="rect">
            <a:avLst/>
          </a:prstGeom>
        </p:spPr>
      </p:pic>
      <p:sp>
        <p:nvSpPr>
          <p:cNvPr id="34" name="21 CuadroTexto"/>
          <p:cNvSpPr txBox="1"/>
          <p:nvPr/>
        </p:nvSpPr>
        <p:spPr>
          <a:xfrm>
            <a:off x="4716925" y="622857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s-ES_tradnl" sz="2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Củ</a:t>
            </a:r>
            <a:r>
              <a:rPr lang="es-ES_tradnl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2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khoai</a:t>
            </a:r>
            <a:endParaRPr lang="es-ES"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28 CuadroTexto"/>
          <p:cNvSpPr txBox="1"/>
          <p:nvPr/>
        </p:nvSpPr>
        <p:spPr>
          <a:xfrm>
            <a:off x="6872642" y="620419"/>
            <a:ext cx="2242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en-US" sz="1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vi-VN" sz="1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ung sướng</a:t>
            </a:r>
            <a:endParaRPr lang="es-ES" sz="1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29 CuadroTexto"/>
          <p:cNvSpPr txBox="1"/>
          <p:nvPr/>
        </p:nvSpPr>
        <p:spPr>
          <a:xfrm>
            <a:off x="2586596" y="634933"/>
            <a:ext cx="1833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s-ES_tradnl" sz="2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Buồn</a:t>
            </a:r>
            <a:r>
              <a:rPr lang="es-ES_tradnl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2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rầu</a:t>
            </a:r>
            <a:endParaRPr lang="es-ES"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28 CuadroTexto"/>
          <p:cNvSpPr txBox="1"/>
          <p:nvPr/>
        </p:nvSpPr>
        <p:spPr>
          <a:xfrm>
            <a:off x="148598" y="622857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s-ES_tradnl" sz="2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Hả</a:t>
            </a:r>
            <a:r>
              <a:rPr lang="es-ES_tradnl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2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hê</a:t>
            </a:r>
            <a:endParaRPr lang="es-ES"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4974168"/>
            <a:ext cx="9144000" cy="740833"/>
            <a:chOff x="0" y="4476750"/>
            <a:chExt cx="9144000" cy="666750"/>
          </a:xfrm>
          <a:solidFill>
            <a:srgbClr val="006600"/>
          </a:solidFill>
        </p:grpSpPr>
        <p:sp>
          <p:nvSpPr>
            <p:cNvPr id="7" name="Rectangle 6"/>
            <p:cNvSpPr/>
            <p:nvPr/>
          </p:nvSpPr>
          <p:spPr>
            <a:xfrm>
              <a:off x="0" y="4476750"/>
              <a:ext cx="9144000" cy="666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6200" y="4552950"/>
              <a:ext cx="8991600" cy="514350"/>
            </a:xfrm>
            <a:prstGeom prst="rect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/>
                <a:t>Câu</a:t>
              </a:r>
              <a:r>
                <a:rPr lang="en-US" sz="2800" b="1" dirty="0"/>
                <a:t> 1: </a:t>
              </a:r>
              <a:r>
                <a:rPr lang="vi-VN" sz="2800" b="1" dirty="0"/>
                <a:t>Từ nào sau đây chứa vần ung</a:t>
              </a:r>
              <a:r>
                <a:rPr lang="en-US" sz="2800" b="1" dirty="0"/>
                <a:t>?</a:t>
              </a:r>
            </a:p>
          </p:txBody>
        </p:sp>
      </p:grpSp>
      <p:pic>
        <p:nvPicPr>
          <p:cNvPr id="4102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5088407" y="1921726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65"/>
          <a:stretch/>
        </p:blipFill>
        <p:spPr>
          <a:xfrm>
            <a:off x="4137705" y="3725312"/>
            <a:ext cx="986091" cy="13335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6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2883980" y="1890341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609600" y="1932637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8" r="64835" b="6035"/>
          <a:stretch/>
        </p:blipFill>
        <p:spPr bwMode="auto">
          <a:xfrm>
            <a:off x="7315203" y="1890340"/>
            <a:ext cx="1027325" cy="164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02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0568E-6 L 0.35191 -0.2983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7" y="-14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345016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628" y="2770571"/>
            <a:ext cx="748112" cy="679596"/>
          </a:xfrm>
          <a:prstGeom prst="rect">
            <a:avLst/>
          </a:prstGeom>
        </p:spPr>
      </p:pic>
      <p:sp>
        <p:nvSpPr>
          <p:cNvPr id="34" name="21 CuadroTexto"/>
          <p:cNvSpPr txBox="1"/>
          <p:nvPr/>
        </p:nvSpPr>
        <p:spPr>
          <a:xfrm>
            <a:off x="228600" y="634933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0000CC"/>
                </a:solidFill>
              </a:rPr>
              <a:t>A. </a:t>
            </a:r>
            <a:r>
              <a:rPr lang="es-ES_tradnl" sz="2000" b="1" dirty="0" err="1">
                <a:solidFill>
                  <a:srgbClr val="0000CC"/>
                </a:solidFill>
              </a:rPr>
              <a:t>Hàng</a:t>
            </a:r>
            <a:r>
              <a:rPr lang="es-ES_tradnl" sz="2000" b="1" dirty="0">
                <a:solidFill>
                  <a:srgbClr val="0000CC"/>
                </a:solidFill>
              </a:rPr>
              <a:t> </a:t>
            </a:r>
            <a:r>
              <a:rPr lang="es-ES_tradnl" sz="2000" b="1" dirty="0" err="1">
                <a:solidFill>
                  <a:srgbClr val="0000CC"/>
                </a:solidFill>
              </a:rPr>
              <a:t>xóm</a:t>
            </a:r>
            <a:endParaRPr lang="es-ES" sz="2000" b="1" dirty="0">
              <a:solidFill>
                <a:srgbClr val="0000CC"/>
              </a:solidFill>
            </a:endParaRPr>
          </a:p>
        </p:txBody>
      </p:sp>
      <p:sp>
        <p:nvSpPr>
          <p:cNvPr id="35" name="28 CuadroTexto"/>
          <p:cNvSpPr txBox="1"/>
          <p:nvPr/>
        </p:nvSpPr>
        <p:spPr>
          <a:xfrm>
            <a:off x="4572000" y="634933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0000CC"/>
                </a:solidFill>
              </a:rPr>
              <a:t>C. </a:t>
            </a:r>
            <a:r>
              <a:rPr lang="es-ES_tradnl" sz="2000" b="1" dirty="0" err="1">
                <a:solidFill>
                  <a:srgbClr val="0000CC"/>
                </a:solidFill>
              </a:rPr>
              <a:t>Bánh</a:t>
            </a:r>
            <a:r>
              <a:rPr lang="es-ES_tradnl" sz="2000" b="1" dirty="0">
                <a:solidFill>
                  <a:srgbClr val="0000CC"/>
                </a:solidFill>
              </a:rPr>
              <a:t> </a:t>
            </a:r>
            <a:r>
              <a:rPr lang="es-ES_tradnl" sz="2000" b="1" dirty="0" err="1">
                <a:solidFill>
                  <a:srgbClr val="0000CC"/>
                </a:solidFill>
              </a:rPr>
              <a:t>khúc</a:t>
            </a:r>
            <a:endParaRPr lang="es-ES" sz="2000" b="1" dirty="0">
              <a:solidFill>
                <a:srgbClr val="0000CC"/>
              </a:solidFill>
            </a:endParaRPr>
          </a:p>
        </p:txBody>
      </p:sp>
      <p:sp>
        <p:nvSpPr>
          <p:cNvPr id="37" name="29 CuadroTexto"/>
          <p:cNvSpPr txBox="1"/>
          <p:nvPr/>
        </p:nvSpPr>
        <p:spPr>
          <a:xfrm>
            <a:off x="2467429" y="634933"/>
            <a:ext cx="2059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0000CC"/>
                </a:solidFill>
              </a:rPr>
              <a:t>B. </a:t>
            </a:r>
            <a:r>
              <a:rPr lang="es-ES_tradnl" sz="2000" b="1" dirty="0" err="1">
                <a:solidFill>
                  <a:srgbClr val="0000CC"/>
                </a:solidFill>
              </a:rPr>
              <a:t>Học</a:t>
            </a:r>
            <a:r>
              <a:rPr lang="es-ES_tradnl" sz="2000" b="1" dirty="0">
                <a:solidFill>
                  <a:srgbClr val="0000CC"/>
                </a:solidFill>
              </a:rPr>
              <a:t> </a:t>
            </a:r>
            <a:r>
              <a:rPr lang="es-ES_tradnl" sz="2000" b="1" dirty="0" err="1">
                <a:solidFill>
                  <a:srgbClr val="0000CC"/>
                </a:solidFill>
              </a:rPr>
              <a:t>sinh</a:t>
            </a:r>
            <a:endParaRPr lang="es-ES" sz="2000" b="1" dirty="0">
              <a:solidFill>
                <a:srgbClr val="0000CC"/>
              </a:solidFill>
            </a:endParaRPr>
          </a:p>
        </p:txBody>
      </p:sp>
      <p:sp>
        <p:nvSpPr>
          <p:cNvPr id="38" name="28 CuadroTexto"/>
          <p:cNvSpPr txBox="1"/>
          <p:nvPr/>
        </p:nvSpPr>
        <p:spPr>
          <a:xfrm>
            <a:off x="6907560" y="634933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0000CC"/>
                </a:solidFill>
              </a:rPr>
              <a:t>D. </a:t>
            </a:r>
            <a:r>
              <a:rPr lang="en-US" sz="2000" b="1" dirty="0">
                <a:solidFill>
                  <a:srgbClr val="0000CC"/>
                </a:solidFill>
              </a:rPr>
              <a:t>C</a:t>
            </a:r>
            <a:r>
              <a:rPr lang="vi-VN" sz="2000" b="1" dirty="0">
                <a:solidFill>
                  <a:srgbClr val="0000CC"/>
                </a:solidFill>
              </a:rPr>
              <a:t>hăm chỉ</a:t>
            </a:r>
            <a:endParaRPr lang="es-ES" sz="2000" b="1" dirty="0">
              <a:solidFill>
                <a:srgbClr val="0000CC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4974168"/>
            <a:ext cx="9144000" cy="740833"/>
            <a:chOff x="0" y="4476750"/>
            <a:chExt cx="9144000" cy="666750"/>
          </a:xfrm>
          <a:solidFill>
            <a:srgbClr val="006600"/>
          </a:solidFill>
        </p:grpSpPr>
        <p:sp>
          <p:nvSpPr>
            <p:cNvPr id="7" name="Rectangle 6"/>
            <p:cNvSpPr/>
            <p:nvPr/>
          </p:nvSpPr>
          <p:spPr>
            <a:xfrm>
              <a:off x="0" y="4476750"/>
              <a:ext cx="9144000" cy="666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6200" y="4552950"/>
              <a:ext cx="8991600" cy="514350"/>
            </a:xfrm>
            <a:prstGeom prst="rect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Câu</a:t>
              </a:r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hỏi</a:t>
              </a:r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2: </a:t>
              </a:r>
              <a:r>
                <a:rPr lang="en-US" sz="2400" b="1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Từ</a:t>
              </a:r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nào</a:t>
              </a:r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chứa</a:t>
              </a:r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vần</a:t>
              </a:r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uc</a:t>
              </a:r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pic>
        <p:nvPicPr>
          <p:cNvPr id="4102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609600" y="1921726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65"/>
          <a:stretch/>
        </p:blipFill>
        <p:spPr>
          <a:xfrm>
            <a:off x="4137705" y="3725312"/>
            <a:ext cx="986091" cy="13335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6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2883980" y="1890341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7162800" y="1921726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8" r="64835" b="6035"/>
          <a:stretch/>
        </p:blipFill>
        <p:spPr bwMode="auto">
          <a:xfrm flipH="1">
            <a:off x="5083850" y="1921726"/>
            <a:ext cx="1037133" cy="164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13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0568E-6 L 0.11858 -0.31315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20" y="-156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3994" y="1913421"/>
            <a:ext cx="2461856" cy="877344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6600" b="1" dirty="0" err="1">
                <a:solidFill>
                  <a:srgbClr val="0000CC"/>
                </a:solidFill>
                <a:latin typeface=".VnAvant" panose="020B7200000000000000"/>
              </a:rPr>
              <a:t>ung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.VnAvant" panose="020B7200000000000000"/>
              <a:cs typeface="Arial" pitchFamily="34" charset="0"/>
            </a:endParaRPr>
          </a:p>
        </p:txBody>
      </p:sp>
      <p:sp>
        <p:nvSpPr>
          <p:cNvPr id="13" name="AutoShape 10">
            <a:hlinkClick r:id="rId3" action="ppaction://hlinksldjump"/>
          </p:cNvPr>
          <p:cNvSpPr>
            <a:spLocks noChangeArrowheads="1"/>
          </p:cNvSpPr>
          <p:nvPr/>
        </p:nvSpPr>
        <p:spPr bwMode="auto">
          <a:xfrm rot="5400000">
            <a:off x="1716694" y="2592176"/>
            <a:ext cx="877344" cy="1262744"/>
          </a:xfrm>
          <a:prstGeom prst="flowChartManualInput">
            <a:avLst/>
          </a:prstGeom>
          <a:solidFill>
            <a:srgbClr val="99FFCC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  <a:defRPr/>
            </a:pPr>
            <a:r>
              <a:rPr lang="en-US" sz="6000" b="1" dirty="0">
                <a:solidFill>
                  <a:srgbClr val="0000CC"/>
                </a:solidFill>
                <a:latin typeface=".VnAvant" panose="020B7200000000000000"/>
              </a:rPr>
              <a:t>u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.VnAvant" panose="020B7200000000000000"/>
              <a:cs typeface="Arial" pitchFamily="34" charset="0"/>
            </a:endParaRPr>
          </a:p>
        </p:txBody>
      </p:sp>
      <p:sp>
        <p:nvSpPr>
          <p:cNvPr id="14" name="AutoShape 11">
            <a:hlinkClick r:id="" action="ppaction://noaction"/>
          </p:cNvPr>
          <p:cNvSpPr>
            <a:spLocks noChangeArrowheads="1"/>
          </p:cNvSpPr>
          <p:nvPr/>
        </p:nvSpPr>
        <p:spPr bwMode="auto">
          <a:xfrm rot="16200000">
            <a:off x="2783650" y="2460022"/>
            <a:ext cx="871457" cy="1532940"/>
          </a:xfrm>
          <a:prstGeom prst="flowChartManualInput">
            <a:avLst/>
          </a:prstGeom>
          <a:solidFill>
            <a:srgbClr val="FFCCFF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/>
                <a:cs typeface="Arial" pitchFamily="34" charset="0"/>
              </a:rPr>
              <a:t>ng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377529" y="1884507"/>
            <a:ext cx="2461855" cy="877344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rgbClr val="0000CC"/>
                </a:solidFill>
                <a:latin typeface=".VnAvant" panose="020B7200000000000000"/>
              </a:rPr>
              <a:t>uc</a:t>
            </a:r>
            <a:endParaRPr lang="en-US" sz="6600" b="1" dirty="0">
              <a:solidFill>
                <a:srgbClr val="FF0000"/>
              </a:solidFill>
              <a:latin typeface=".VnAvant" panose="020B7200000000000000"/>
            </a:endParaRPr>
          </a:p>
        </p:txBody>
      </p:sp>
      <p:sp>
        <p:nvSpPr>
          <p:cNvPr id="17" name="AutoShape 10">
            <a:hlinkClick r:id="rId3" action="ppaction://hlinksldjump"/>
          </p:cNvPr>
          <p:cNvSpPr>
            <a:spLocks noChangeArrowheads="1"/>
          </p:cNvSpPr>
          <p:nvPr/>
        </p:nvSpPr>
        <p:spPr bwMode="auto">
          <a:xfrm rot="5400000">
            <a:off x="5558774" y="2580724"/>
            <a:ext cx="900253" cy="1262743"/>
          </a:xfrm>
          <a:prstGeom prst="flowChartManualInput">
            <a:avLst/>
          </a:prstGeom>
          <a:solidFill>
            <a:srgbClr val="99FFCC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  <a:defRPr/>
            </a:pPr>
            <a:r>
              <a:rPr lang="en-US" sz="6000" b="1" dirty="0">
                <a:solidFill>
                  <a:srgbClr val="0000CC"/>
                </a:solidFill>
                <a:latin typeface=".VnAvant" panose="020B7200000000000000"/>
              </a:rPr>
              <a:t>u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.VnAvant" panose="020B7200000000000000"/>
              <a:cs typeface="Arial" pitchFamily="34" charset="0"/>
            </a:endParaRPr>
          </a:p>
        </p:txBody>
      </p:sp>
      <p:sp>
        <p:nvSpPr>
          <p:cNvPr id="18" name="AutoShape 11">
            <a:hlinkClick r:id="" action="ppaction://noaction"/>
          </p:cNvPr>
          <p:cNvSpPr>
            <a:spLocks noChangeArrowheads="1"/>
          </p:cNvSpPr>
          <p:nvPr/>
        </p:nvSpPr>
        <p:spPr bwMode="auto">
          <a:xfrm rot="16200000">
            <a:off x="6622788" y="2445505"/>
            <a:ext cx="900253" cy="1532940"/>
          </a:xfrm>
          <a:prstGeom prst="flowChartManualInput">
            <a:avLst/>
          </a:prstGeom>
          <a:solidFill>
            <a:srgbClr val="FFCCFF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/>
                <a:cs typeface="Arial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10691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805543" y="464463"/>
            <a:ext cx="7532913" cy="140788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88</a:t>
            </a:r>
          </a:p>
          <a:p>
            <a:pPr algn="ctr"/>
            <a:r>
              <a:rPr lang="en-US" sz="6600" b="1" dirty="0" err="1">
                <a:solidFill>
                  <a:srgbClr val="0000CC"/>
                </a:solidFill>
                <a:latin typeface=".VnAvant" pitchFamily="34" charset="0"/>
              </a:rPr>
              <a:t>ung</a:t>
            </a:r>
            <a:r>
              <a:rPr lang="en-US" sz="6600" b="1" dirty="0">
                <a:solidFill>
                  <a:srgbClr val="0000CC"/>
                </a:solidFill>
                <a:latin typeface=".VnAvant" pitchFamily="34" charset="0"/>
              </a:rPr>
              <a:t> – </a:t>
            </a:r>
            <a:r>
              <a:rPr lang="en-US" sz="6600" b="1" dirty="0" err="1">
                <a:solidFill>
                  <a:srgbClr val="0000CC"/>
                </a:solidFill>
                <a:latin typeface=".VnAvant" pitchFamily="34" charset="0"/>
              </a:rPr>
              <a:t>uc</a:t>
            </a:r>
            <a:endParaRPr lang="en-US" sz="66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324" y="2033361"/>
            <a:ext cx="3181350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7886" y="899918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21425" y="1047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88: 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ung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- 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uc</a:t>
            </a:r>
            <a:endParaRPr lang="en-US" sz="36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9110" y="4013914"/>
            <a:ext cx="213231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6600"/>
                </a:solidFill>
                <a:latin typeface=".VnAvant" pitchFamily="34" charset="0"/>
              </a:rPr>
              <a:t>s</a:t>
            </a:r>
            <a:r>
              <a:rPr lang="en-US" sz="6600" b="1" dirty="0">
                <a:solidFill>
                  <a:srgbClr val="FF0000"/>
                </a:solidFill>
                <a:latin typeface=".VnAvant" pitchFamily="34" charset="0"/>
              </a:rPr>
              <a:t>ung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00" y="1175464"/>
            <a:ext cx="3181350" cy="28384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F7EE483-1A2A-4F3F-8E2C-9D1362F2197E}"/>
              </a:ext>
            </a:extLst>
          </p:cNvPr>
          <p:cNvSpPr txBox="1"/>
          <p:nvPr/>
        </p:nvSpPr>
        <p:spPr>
          <a:xfrm>
            <a:off x="4934670" y="4101539"/>
            <a:ext cx="30856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006600"/>
                </a:solidFill>
                <a:latin typeface=".VnAvant" pitchFamily="34" charset="0"/>
              </a:rPr>
              <a:t>c</a:t>
            </a:r>
            <a:r>
              <a:rPr lang="en-US" sz="7200" b="1" dirty="0" err="1">
                <a:solidFill>
                  <a:srgbClr val="FF0000"/>
                </a:solidFill>
                <a:latin typeface=".VnAvant" pitchFamily="34" charset="0"/>
              </a:rPr>
              <a:t>óc</a:t>
            </a:r>
            <a:endParaRPr lang="en-US" sz="7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845D2CE-F5B3-4F81-94D8-BA756E025E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683" y="1135170"/>
            <a:ext cx="2577621" cy="285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59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12487"/>
            <a:ext cx="902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ung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?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uc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?</a:t>
            </a:r>
          </a:p>
        </p:txBody>
      </p:sp>
      <p:sp>
        <p:nvSpPr>
          <p:cNvPr id="15" name="Line 45"/>
          <p:cNvSpPr>
            <a:spLocks noChangeShapeType="1"/>
          </p:cNvSpPr>
          <p:nvPr/>
        </p:nvSpPr>
        <p:spPr bwMode="auto">
          <a:xfrm>
            <a:off x="14516" y="556882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74170" y="2631367"/>
            <a:ext cx="1856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latin typeface=".VnAvant" pitchFamily="34" charset="0"/>
              </a:rPr>
              <a:t>thïng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r¸c</a:t>
            </a:r>
            <a:endParaRPr lang="en-US" sz="2800" b="1" dirty="0">
              <a:latin typeface=".VnAvant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85" y="665257"/>
            <a:ext cx="1507848" cy="1982505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706" y="653467"/>
            <a:ext cx="2490732" cy="1993914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606" y="607201"/>
            <a:ext cx="2591909" cy="203868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56" y="3287491"/>
            <a:ext cx="3304673" cy="187332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421" y="3331932"/>
            <a:ext cx="3371434" cy="1832075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1" name="TextBox 20"/>
          <p:cNvSpPr txBox="1"/>
          <p:nvPr/>
        </p:nvSpPr>
        <p:spPr>
          <a:xfrm>
            <a:off x="3038212" y="2629097"/>
            <a:ext cx="2029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latin typeface=".VnAvant" pitchFamily="34" charset="0"/>
              </a:rPr>
              <a:t>b«ng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sóng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38198" y="2610043"/>
            <a:ext cx="1282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.VnAvant" pitchFamily="34" charset="0"/>
              </a:rPr>
              <a:t>c¸ </a:t>
            </a:r>
            <a:r>
              <a:rPr lang="en-US" sz="2800" b="1" dirty="0" err="1">
                <a:latin typeface=".VnAvant" pitchFamily="34" charset="0"/>
              </a:rPr>
              <a:t>lôc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15459" y="5211728"/>
            <a:ext cx="1943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latin typeface=".VnAvant" pitchFamily="34" charset="0"/>
              </a:rPr>
              <a:t>khãm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tróc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49167" y="5213442"/>
            <a:ext cx="15119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latin typeface=".VnAvant" pitchFamily="34" charset="0"/>
              </a:rPr>
              <a:t>xóc</a:t>
            </a:r>
            <a:r>
              <a:rPr lang="en-US" sz="2800" b="1" dirty="0">
                <a:latin typeface=".VnAvant" pitchFamily="34" charset="0"/>
              </a:rPr>
              <a:t> ®</a:t>
            </a:r>
            <a:r>
              <a:rPr lang="en-US" sz="2800" b="1" dirty="0" err="1">
                <a:latin typeface=".VnAvant" pitchFamily="34" charset="0"/>
              </a:rPr>
              <a:t>Êt</a:t>
            </a:r>
            <a:endParaRPr lang="en-US" sz="2800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152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12487"/>
            <a:ext cx="902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ung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?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uc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?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45142" y="2618734"/>
            <a:ext cx="1843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.VnAvant" pitchFamily="34" charset="0"/>
              </a:rPr>
              <a:t>th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ïng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r¸c</a:t>
            </a:r>
            <a:endParaRPr lang="en-US" sz="2800" b="1" dirty="0">
              <a:latin typeface=".VnAvant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85" y="665257"/>
            <a:ext cx="1507848" cy="1982505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706" y="653467"/>
            <a:ext cx="2490732" cy="1993914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606" y="607201"/>
            <a:ext cx="2591909" cy="203868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56" y="3287491"/>
            <a:ext cx="3304673" cy="187332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421" y="3331932"/>
            <a:ext cx="3371434" cy="1832075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5" name="TextBox 34"/>
          <p:cNvSpPr txBox="1"/>
          <p:nvPr/>
        </p:nvSpPr>
        <p:spPr>
          <a:xfrm>
            <a:off x="2743520" y="2645881"/>
            <a:ext cx="2546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.VnAvant" pitchFamily="34" charset="0"/>
              </a:rPr>
              <a:t>b«ng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s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óng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623216" y="2633248"/>
            <a:ext cx="171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.VnAvant" pitchFamily="34" charset="0"/>
              </a:rPr>
              <a:t>c¸ </a:t>
            </a:r>
            <a:r>
              <a:rPr lang="en-US" sz="2800" b="1" dirty="0" err="1">
                <a:latin typeface=".VnAvant" pitchFamily="34" charset="0"/>
              </a:rPr>
              <a:t>l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ôc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114509" y="5180517"/>
            <a:ext cx="2266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.VnAvant" pitchFamily="34" charset="0"/>
              </a:rPr>
              <a:t>khãm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tr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óc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729942" y="5177266"/>
            <a:ext cx="2266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.VnAvant" pitchFamily="34" charset="0"/>
              </a:rPr>
              <a:t>x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óc</a:t>
            </a:r>
            <a:r>
              <a:rPr lang="en-US" sz="2800" b="1" dirty="0">
                <a:latin typeface=".VnAvant" pitchFamily="34" charset="0"/>
              </a:rPr>
              <a:t> ®</a:t>
            </a:r>
            <a:r>
              <a:rPr lang="en-US" sz="2800" b="1" dirty="0" err="1">
                <a:latin typeface=".VnAvant" pitchFamily="34" charset="0"/>
              </a:rPr>
              <a:t>Êt</a:t>
            </a:r>
            <a:endParaRPr lang="en-US" sz="2800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10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6" grpId="0"/>
      <p:bldP spid="46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>
            <p:custDataLst>
              <p:tags r:id="rId1"/>
            </p:custDataLst>
          </p:nvPr>
        </p:nvSpPr>
        <p:spPr>
          <a:xfrm>
            <a:off x="1519972" y="1620401"/>
            <a:ext cx="6677877" cy="2298455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T×m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nh÷ng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ung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vµ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uc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­.</a:t>
            </a:r>
            <a:endParaRPr lang="vi-VN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112261"/>
      </p:ext>
    </p:extLst>
  </p:cSld>
  <p:clrMapOvr>
    <a:masterClrMapping/>
  </p:clrMapOvr>
  <p:transition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30629" y="-2027"/>
            <a:ext cx="2409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80611" y="-13455"/>
            <a:ext cx="3105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Hai</a:t>
            </a:r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 con </a:t>
            </a:r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ngùa</a:t>
            </a:r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 (1)</a:t>
            </a:r>
          </a:p>
        </p:txBody>
      </p:sp>
      <p:sp>
        <p:nvSpPr>
          <p:cNvPr id="19" name="Line 45"/>
          <p:cNvSpPr>
            <a:spLocks noChangeShapeType="1"/>
          </p:cNvSpPr>
          <p:nvPr/>
        </p:nvSpPr>
        <p:spPr bwMode="auto">
          <a:xfrm>
            <a:off x="14516" y="49882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8056" y="474257"/>
            <a:ext cx="8969832" cy="2780454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just"/>
            <a:r>
              <a:rPr lang="en-US" sz="22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B¸c</a:t>
            </a:r>
            <a:r>
              <a:rPr lang="en-US" sz="22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n«ng</a:t>
            </a:r>
            <a:r>
              <a:rPr lang="en-US" sz="22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d©n</a:t>
            </a:r>
            <a:r>
              <a:rPr lang="en-US" sz="22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lä</a:t>
            </a:r>
            <a:r>
              <a:rPr lang="en-US" sz="22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cã</a:t>
            </a:r>
            <a:r>
              <a:rPr lang="en-US" sz="22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mét</a:t>
            </a:r>
            <a:r>
              <a:rPr lang="en-US" sz="22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con </a:t>
            </a:r>
            <a:r>
              <a:rPr lang="en-US" sz="22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ngùa</a:t>
            </a:r>
            <a:r>
              <a:rPr lang="en-US" sz="22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tÝa</a:t>
            </a:r>
            <a:r>
              <a:rPr lang="en-US" sz="22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, </a:t>
            </a:r>
            <a:r>
              <a:rPr lang="en-US" sz="22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mét</a:t>
            </a:r>
            <a:r>
              <a:rPr lang="en-US" sz="22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ngùa</a:t>
            </a:r>
            <a:r>
              <a:rPr lang="en-US" sz="22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«.</a:t>
            </a:r>
          </a:p>
          <a:p>
            <a:pPr algn="just"/>
            <a:r>
              <a:rPr lang="en-US" sz="22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Ngùa</a:t>
            </a:r>
            <a:r>
              <a:rPr lang="en-US" sz="22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tÝa</a:t>
            </a:r>
            <a:r>
              <a:rPr lang="en-US" sz="22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biÕng</a:t>
            </a:r>
            <a:r>
              <a:rPr lang="en-US" sz="22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nh¸c</a:t>
            </a:r>
            <a:r>
              <a:rPr lang="en-US" sz="22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. </a:t>
            </a:r>
            <a:r>
              <a:rPr lang="en-US" sz="22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Cßn</a:t>
            </a:r>
            <a:r>
              <a:rPr lang="en-US" sz="22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ngùa</a:t>
            </a:r>
            <a:r>
              <a:rPr lang="en-US" sz="22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« </a:t>
            </a:r>
            <a:r>
              <a:rPr lang="en-US" sz="22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lµm</a:t>
            </a:r>
            <a:r>
              <a:rPr lang="en-US" sz="22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lông</a:t>
            </a:r>
            <a:r>
              <a:rPr lang="en-US" sz="22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vÊt</a:t>
            </a:r>
            <a:r>
              <a:rPr lang="en-US" sz="22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v¶. </a:t>
            </a:r>
            <a:r>
              <a:rPr lang="en-US" sz="22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Mét</a:t>
            </a:r>
            <a:r>
              <a:rPr lang="en-US" sz="22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®ªm, </a:t>
            </a:r>
            <a:r>
              <a:rPr lang="en-US" sz="22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ngùa</a:t>
            </a:r>
            <a:r>
              <a:rPr lang="en-US" sz="22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tÝa</a:t>
            </a:r>
            <a:r>
              <a:rPr lang="en-US" sz="22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th¾c m¾c:</a:t>
            </a:r>
          </a:p>
          <a:p>
            <a:pPr algn="just"/>
            <a:r>
              <a:rPr lang="en-US" sz="22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	- </a:t>
            </a:r>
            <a:r>
              <a:rPr lang="en-US" sz="22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ChÞ</a:t>
            </a:r>
            <a:r>
              <a:rPr lang="en-US" sz="22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lµm</a:t>
            </a:r>
            <a:r>
              <a:rPr lang="en-US" sz="22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hïng</a:t>
            </a:r>
            <a:r>
              <a:rPr lang="en-US" sz="22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hôc</a:t>
            </a:r>
            <a:r>
              <a:rPr lang="en-US" sz="22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nh­</a:t>
            </a:r>
            <a:r>
              <a:rPr lang="en-US" sz="22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thÕ</a:t>
            </a:r>
            <a:r>
              <a:rPr lang="en-US" sz="22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®Ó </a:t>
            </a:r>
            <a:r>
              <a:rPr lang="en-US" sz="22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lµm</a:t>
            </a:r>
            <a:r>
              <a:rPr lang="en-US" sz="22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g</a:t>
            </a:r>
            <a:r>
              <a:rPr lang="en-US" sz="2200" dirty="0">
                <a:solidFill>
                  <a:srgbClr val="006600"/>
                </a:solidFill>
                <a:latin typeface=".VnAvant" pitchFamily="34" charset="0"/>
              </a:rPr>
              <a:t>×</a:t>
            </a:r>
            <a:r>
              <a:rPr lang="en-US" sz="22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?</a:t>
            </a:r>
          </a:p>
          <a:p>
            <a:pPr algn="just"/>
            <a:r>
              <a:rPr lang="en-US" sz="22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	</a:t>
            </a:r>
            <a:r>
              <a:rPr lang="en-US" sz="22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Ngùa</a:t>
            </a:r>
            <a:r>
              <a:rPr lang="en-US" sz="22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« ng¹c </a:t>
            </a:r>
            <a:r>
              <a:rPr lang="en-US" sz="22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nhiªn</a:t>
            </a:r>
            <a:r>
              <a:rPr lang="en-US" sz="22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:</a:t>
            </a:r>
          </a:p>
          <a:p>
            <a:pPr algn="just"/>
            <a:r>
              <a:rPr lang="en-US" sz="22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	- </a:t>
            </a:r>
            <a:r>
              <a:rPr lang="en-US" sz="22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Kh«ng</a:t>
            </a:r>
            <a:r>
              <a:rPr lang="en-US" sz="22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lµm</a:t>
            </a:r>
            <a:r>
              <a:rPr lang="en-US" sz="22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th</a:t>
            </a:r>
            <a:r>
              <a:rPr lang="en-US" sz="2200" dirty="0">
                <a:solidFill>
                  <a:srgbClr val="006600"/>
                </a:solidFill>
                <a:latin typeface=".VnAvant" pitchFamily="34" charset="0"/>
              </a:rPr>
              <a:t>×</a:t>
            </a:r>
            <a:r>
              <a:rPr lang="en-US" sz="22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«</a:t>
            </a:r>
            <a:r>
              <a:rPr lang="en-US" sz="22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ng</a:t>
            </a:r>
            <a:r>
              <a:rPr lang="en-US" sz="22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chñ</a:t>
            </a:r>
            <a:r>
              <a:rPr lang="en-US" sz="22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m¾ng.</a:t>
            </a:r>
          </a:p>
          <a:p>
            <a:pPr algn="just"/>
            <a:r>
              <a:rPr lang="en-US" sz="22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	- </a:t>
            </a:r>
            <a:r>
              <a:rPr lang="en-US" sz="22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Chñ</a:t>
            </a:r>
            <a:r>
              <a:rPr lang="en-US" sz="22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mµ </a:t>
            </a:r>
            <a:r>
              <a:rPr lang="en-US" sz="22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giôc</a:t>
            </a:r>
            <a:r>
              <a:rPr lang="en-US" sz="22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em</a:t>
            </a:r>
            <a:r>
              <a:rPr lang="en-US" sz="22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lµm</a:t>
            </a:r>
            <a:r>
              <a:rPr lang="en-US" sz="22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, </a:t>
            </a:r>
            <a:r>
              <a:rPr lang="en-US" sz="22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em</a:t>
            </a:r>
            <a:r>
              <a:rPr lang="en-US" sz="22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sÏ</a:t>
            </a:r>
            <a:r>
              <a:rPr lang="en-US" sz="22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trèn</a:t>
            </a:r>
            <a:r>
              <a:rPr lang="en-US" sz="22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2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	</a:t>
            </a:r>
            <a:r>
              <a:rPr lang="en-US" sz="22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Ngùa</a:t>
            </a:r>
            <a:r>
              <a:rPr lang="en-US" sz="22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« </a:t>
            </a:r>
            <a:r>
              <a:rPr lang="en-US" sz="22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lÈm</a:t>
            </a:r>
            <a:r>
              <a:rPr lang="en-US" sz="22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bÈm</a:t>
            </a:r>
            <a:r>
              <a:rPr lang="en-US" sz="22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: “</a:t>
            </a:r>
            <a:r>
              <a:rPr lang="en-US" sz="22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Cã</a:t>
            </a:r>
            <a:r>
              <a:rPr lang="en-US" sz="22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lÝ</a:t>
            </a:r>
            <a:r>
              <a:rPr lang="en-US" sz="22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l¾m”</a:t>
            </a:r>
          </a:p>
        </p:txBody>
      </p:sp>
      <p:sp>
        <p:nvSpPr>
          <p:cNvPr id="2" name="Rectangle 1"/>
          <p:cNvSpPr/>
          <p:nvPr/>
        </p:nvSpPr>
        <p:spPr>
          <a:xfrm>
            <a:off x="4913093" y="3071794"/>
            <a:ext cx="39986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/>
              <a:t>Phòng theo LÉP - TÔN - XTÔI (Hoàng Minh kể)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63"/>
          <a:stretch/>
        </p:blipFill>
        <p:spPr>
          <a:xfrm>
            <a:off x="2059634" y="3370724"/>
            <a:ext cx="5053764" cy="234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86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LuyÖn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tõ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ng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÷</a:t>
            </a:r>
          </a:p>
        </p:txBody>
      </p:sp>
      <p:sp>
        <p:nvSpPr>
          <p:cNvPr id="4" name="Oval 3"/>
          <p:cNvSpPr/>
          <p:nvPr/>
        </p:nvSpPr>
        <p:spPr>
          <a:xfrm>
            <a:off x="275773" y="827314"/>
            <a:ext cx="2206170" cy="783772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ngùa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tÝa</a:t>
            </a:r>
            <a:endParaRPr lang="en-US" sz="2400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149601" y="827314"/>
            <a:ext cx="2830286" cy="769258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biÕng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nh¸c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346374" y="798284"/>
            <a:ext cx="2652481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lµm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lông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267607" y="2315030"/>
            <a:ext cx="2178959" cy="820056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vÊt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v¶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359155" y="2193474"/>
            <a:ext cx="2533648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th¾c m¾c</a:t>
            </a:r>
          </a:p>
        </p:txBody>
      </p:sp>
      <p:sp>
        <p:nvSpPr>
          <p:cNvPr id="22" name="Oval 21"/>
          <p:cNvSpPr/>
          <p:nvPr/>
        </p:nvSpPr>
        <p:spPr>
          <a:xfrm>
            <a:off x="6346375" y="2198913"/>
            <a:ext cx="2652482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hïng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hôc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374199" y="3700835"/>
            <a:ext cx="1890030" cy="856138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giôc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359155" y="3628265"/>
            <a:ext cx="2267852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trèn</a:t>
            </a:r>
            <a:endParaRPr lang="en-US" sz="2400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389917" y="3627753"/>
            <a:ext cx="2460167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lÈm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bÈm</a:t>
            </a:r>
            <a:endParaRPr lang="en-US" sz="2400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356432" y="4902199"/>
            <a:ext cx="2460167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cã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lÝ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l¾m</a:t>
            </a:r>
          </a:p>
        </p:txBody>
      </p:sp>
    </p:spTree>
    <p:extLst>
      <p:ext uri="{BB962C8B-B14F-4D97-AF65-F5344CB8AC3E}">
        <p14:creationId xmlns:p14="http://schemas.microsoft.com/office/powerpoint/2010/main" val="195596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12" grpId="0" animBg="1"/>
      <p:bldP spid="13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3443</TotalTime>
  <Words>574</Words>
  <Application>Microsoft Office PowerPoint</Application>
  <PresentationFormat>On-screen Show (16:10)</PresentationFormat>
  <Paragraphs>85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VNI-Juni</vt:lpstr>
      <vt:lpstr>SimSun</vt:lpstr>
      <vt:lpstr>.VnAvant</vt:lpstr>
      <vt:lpstr>VNI-Thufap2</vt:lpstr>
      <vt:lpstr>Arial</vt:lpstr>
      <vt:lpstr>Calibri</vt:lpstr>
      <vt:lpstr>Times New Roman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Workstation Z600</cp:lastModifiedBy>
  <cp:revision>390</cp:revision>
  <dcterms:created xsi:type="dcterms:W3CDTF">2020-02-10T09:35:50Z</dcterms:created>
  <dcterms:modified xsi:type="dcterms:W3CDTF">2020-12-27T09:14:04Z</dcterms:modified>
</cp:coreProperties>
</file>