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256" r:id="rId3"/>
    <p:sldId id="355" r:id="rId4"/>
    <p:sldId id="257" r:id="rId5"/>
    <p:sldId id="351" r:id="rId6"/>
    <p:sldId id="378" r:id="rId7"/>
    <p:sldId id="360" r:id="rId8"/>
    <p:sldId id="359" r:id="rId9"/>
    <p:sldId id="370" r:id="rId10"/>
    <p:sldId id="356" r:id="rId11"/>
    <p:sldId id="323" r:id="rId12"/>
    <p:sldId id="379" r:id="rId13"/>
    <p:sldId id="380" r:id="rId14"/>
    <p:sldId id="381" r:id="rId15"/>
    <p:sldId id="382" r:id="rId16"/>
    <p:sldId id="308" r:id="rId17"/>
  </p:sldIdLst>
  <p:sldSz cx="9144000" cy="5715000" type="screen16x1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.VnAvant" pitchFamily="34" charset="0"/>
      <p:regular r:id="rId23"/>
      <p:bold r:id="rId24"/>
      <p:italic r:id="rId25"/>
      <p:boldItalic r:id="rId26"/>
    </p:embeddedFont>
    <p:embeddedFont>
      <p:font typeface="Tahoma" pitchFamily="34" charset="0"/>
      <p:regular r:id="rId27"/>
      <p:bold r:id="rId28"/>
    </p:embeddedFont>
    <p:embeddedFont>
      <p:font typeface=".VnTifani Heavy" pitchFamily="34" charset="0"/>
      <p:regular r:id="rId29"/>
    </p:embeddedFont>
    <p:embeddedFont>
      <p:font typeface="VNI-Juni" pitchFamily="2" charset="0"/>
      <p:regular r:id="rId30"/>
    </p:embeddedFont>
    <p:embeddedFont>
      <p:font typeface="VNI-Thufap2" pitchFamily="2" charset="0"/>
      <p:regular r:id="rId31"/>
    </p:embeddedFont>
    <p:embeddedFont>
      <p:font typeface="宋体" pitchFamily="2" charset="-122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006600"/>
    <a:srgbClr val="0000CC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446" y="-3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508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8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60731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8631" y="927521"/>
            <a:ext cx="2525483" cy="830997"/>
          </a:xfrm>
          <a:prstGeom prst="rect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.VnAvant" pitchFamily="34" charset="0"/>
              </a:rPr>
              <a:t>a) </a:t>
            </a:r>
            <a:r>
              <a:rPr lang="en-US" sz="2400" dirty="0" err="1" smtClean="0">
                <a:latin typeface=".VnAvant" pitchFamily="34" charset="0"/>
              </a:rPr>
              <a:t>Bé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l«ng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cña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c«ng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Ñp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630" y="2404850"/>
            <a:ext cx="2525484" cy="830997"/>
          </a:xfrm>
          <a:prstGeom prst="rect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.VnAvant" pitchFamily="34" charset="0"/>
              </a:rPr>
              <a:t>b) </a:t>
            </a:r>
            <a:r>
              <a:rPr lang="en-US" sz="2400" dirty="0" err="1" smtClean="0">
                <a:latin typeface=".VnAvant" pitchFamily="34" charset="0"/>
              </a:rPr>
              <a:t>Bé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l«ng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cña</a:t>
            </a:r>
            <a:r>
              <a:rPr lang="en-US" sz="2400" dirty="0" smtClean="0">
                <a:latin typeface=".VnAvant" pitchFamily="34" charset="0"/>
              </a:rPr>
              <a:t> qu¹ ®en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8229" y="927520"/>
            <a:ext cx="3926113" cy="830997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.VnAvant" pitchFamily="34" charset="0"/>
              </a:rPr>
              <a:t>1) lµ do qu¹ </a:t>
            </a:r>
            <a:r>
              <a:rPr lang="en-US" sz="2400" dirty="0" err="1" smtClean="0">
                <a:latin typeface=".VnAvant" pitchFamily="34" charset="0"/>
              </a:rPr>
              <a:t>dèc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hÕt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lä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bét</a:t>
            </a:r>
            <a:r>
              <a:rPr lang="en-US" sz="2400" dirty="0" smtClean="0">
                <a:latin typeface=".VnAvant" pitchFamily="34" charset="0"/>
              </a:rPr>
              <a:t> ®en </a:t>
            </a:r>
            <a:r>
              <a:rPr lang="en-US" sz="2400" dirty="0" err="1" smtClean="0">
                <a:latin typeface=".VnAvant" pitchFamily="34" charset="0"/>
              </a:rPr>
              <a:t>lªn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th©n</a:t>
            </a:r>
            <a:r>
              <a:rPr lang="en-US" sz="2400" dirty="0" smtClean="0">
                <a:latin typeface=".VnAvant" pitchFamily="34" charset="0"/>
              </a:rPr>
              <a:t>.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8228" y="2404849"/>
            <a:ext cx="3926113" cy="830997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.VnAvant" pitchFamily="34" charset="0"/>
              </a:rPr>
              <a:t>2) </a:t>
            </a:r>
            <a:r>
              <a:rPr lang="en-US" sz="2400" dirty="0" smtClean="0">
                <a:latin typeface=".VnAvant" pitchFamily="34" charset="0"/>
              </a:rPr>
              <a:t>lµ </a:t>
            </a:r>
            <a:r>
              <a:rPr lang="en-US" sz="2400" dirty="0" err="1" smtClean="0">
                <a:latin typeface=".VnAvant" pitchFamily="34" charset="0"/>
              </a:rPr>
              <a:t>nhê</a:t>
            </a:r>
            <a:r>
              <a:rPr lang="en-US" sz="2400" dirty="0" smtClean="0">
                <a:latin typeface=".VnAvant" pitchFamily="34" charset="0"/>
              </a:rPr>
              <a:t> qu¹ </a:t>
            </a:r>
            <a:r>
              <a:rPr lang="en-US" sz="2400" dirty="0" err="1" smtClean="0">
                <a:latin typeface=".VnAvant" pitchFamily="34" charset="0"/>
              </a:rPr>
              <a:t>trang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iÓm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cho</a:t>
            </a:r>
            <a:r>
              <a:rPr lang="en-US" sz="2400" dirty="0" smtClean="0">
                <a:latin typeface=".VnAvant" pitchFamily="34" charset="0"/>
              </a:rPr>
              <a:t>.</a:t>
            </a:r>
            <a:endParaRPr lang="en-US" sz="2400" dirty="0">
              <a:latin typeface=".VnAvant" pitchFamily="34" charset="0"/>
            </a:endParaRPr>
          </a:p>
        </p:txBody>
      </p:sp>
      <p:cxnSp>
        <p:nvCxnSpPr>
          <p:cNvPr id="6" name="Straight Arrow Connector 5"/>
          <p:cNvCxnSpPr>
            <a:stCxn id="3" idx="3"/>
            <a:endCxn id="14" idx="1"/>
          </p:cNvCxnSpPr>
          <p:nvPr/>
        </p:nvCxnSpPr>
        <p:spPr>
          <a:xfrm>
            <a:off x="3164114" y="1343020"/>
            <a:ext cx="1894114" cy="1477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</p:cNvCxnSpPr>
          <p:nvPr/>
        </p:nvCxnSpPr>
        <p:spPr>
          <a:xfrm flipV="1">
            <a:off x="3164114" y="1343020"/>
            <a:ext cx="1894114" cy="14773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155" y="1400174"/>
            <a:ext cx="83343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88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8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jerry</a:t>
            </a:r>
            <a:endParaRPr lang="en-US" sz="4800" b="1" dirty="0">
              <a:solidFill>
                <a:srgbClr val="FFFF00"/>
              </a:solidFill>
              <a:latin typeface="VNI-Ju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39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s-ES_tradnl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lùng</a:t>
            </a:r>
            <a:endParaRPr lang="es-E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872642" y="620419"/>
            <a:ext cx="224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s-ES_tradnl" sz="1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Trông</a:t>
            </a:r>
            <a:r>
              <a:rPr lang="es-ES_tradnl" sz="1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mong</a:t>
            </a:r>
            <a:endParaRPr lang="es-ES" sz="1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s-ES_tradnl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thú</a:t>
            </a:r>
            <a:endParaRPr lang="es-E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A. Con </a:t>
            </a:r>
            <a:r>
              <a:rPr lang="es-ES_tradnl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s-E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8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 1: </a:t>
              </a:r>
              <a:r>
                <a:rPr lang="vi-VN" sz="2800" b="1" dirty="0">
                  <a:latin typeface="Arial" pitchFamily="34" charset="0"/>
                  <a:cs typeface="Arial" pitchFamily="34" charset="0"/>
                </a:rPr>
                <a:t>Từ nào sau đây chứa tiếng có vần ông? 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7" r="18196"/>
          <a:stretch/>
        </p:blipFill>
        <p:spPr bwMode="auto">
          <a:xfrm>
            <a:off x="5088407" y="1921726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65"/>
          <a:stretch/>
        </p:blipFill>
        <p:spPr>
          <a:xfrm>
            <a:off x="4137705" y="3725312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7" r="18196"/>
          <a:stretch/>
        </p:blipFill>
        <p:spPr bwMode="auto">
          <a:xfrm>
            <a:off x="2883980" y="1890341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58" r="64835" b="6035"/>
          <a:stretch/>
        </p:blipFill>
        <p:spPr bwMode="auto">
          <a:xfrm>
            <a:off x="7315203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402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938" y="2772834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n-US" sz="2000" b="1" dirty="0" smtClean="0">
                <a:solidFill>
                  <a:srgbClr val="0000CC"/>
                </a:solidFill>
              </a:rPr>
              <a:t>G</a:t>
            </a:r>
            <a:r>
              <a:rPr lang="vi-VN" sz="2000" b="1" dirty="0" smtClean="0">
                <a:solidFill>
                  <a:srgbClr val="0000CC"/>
                </a:solidFill>
              </a:rPr>
              <a:t>iúp </a:t>
            </a:r>
            <a:r>
              <a:rPr lang="vi-VN" sz="2000" b="1" dirty="0">
                <a:solidFill>
                  <a:srgbClr val="0000CC"/>
                </a:solidFill>
              </a:rPr>
              <a:t>đỡ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</a:t>
            </a:r>
            <a:r>
              <a:rPr lang="es-ES_tradnl" sz="2000" b="1" smtClean="0">
                <a:solidFill>
                  <a:srgbClr val="0000CC"/>
                </a:solidFill>
              </a:rPr>
              <a:t>ốc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xoáy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n-US" sz="2000" b="1" dirty="0" smtClean="0">
                <a:solidFill>
                  <a:srgbClr val="0000CC"/>
                </a:solidFill>
              </a:rPr>
              <a:t>C</a:t>
            </a:r>
            <a:r>
              <a:rPr lang="vi-VN" sz="2000" b="1" dirty="0" smtClean="0">
                <a:solidFill>
                  <a:srgbClr val="0000CC"/>
                </a:solidFill>
              </a:rPr>
              <a:t>ơn </a:t>
            </a:r>
            <a:r>
              <a:rPr lang="vi-VN" sz="2000" b="1" dirty="0">
                <a:solidFill>
                  <a:srgbClr val="0000CC"/>
                </a:solidFill>
              </a:rPr>
              <a:t>gió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Hợp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tác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8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hỏi</a:t>
              </a:r>
              <a:r>
                <a:rPr lang="en-US" sz="2800" b="1" dirty="0" smtClean="0"/>
                <a:t> 2: </a:t>
              </a:r>
              <a:r>
                <a:rPr lang="vi-VN" sz="2800" b="1" dirty="0"/>
                <a:t>Từ nào sau đây chưa tiếng có vần </a:t>
              </a:r>
              <a:r>
                <a:rPr lang="vi-VN" sz="2800" b="1" dirty="0" smtClean="0"/>
                <a:t>ôc</a:t>
              </a:r>
              <a:r>
                <a:rPr lang="en-US" sz="2800" b="1" dirty="0" smtClean="0"/>
                <a:t>.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7" r="18196"/>
          <a:stretch/>
        </p:blipFill>
        <p:spPr bwMode="auto">
          <a:xfrm>
            <a:off x="5088407" y="1921726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65"/>
          <a:stretch/>
        </p:blipFill>
        <p:spPr>
          <a:xfrm>
            <a:off x="4137705" y="3725312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7" r="18196"/>
          <a:stretch/>
        </p:blipFill>
        <p:spPr bwMode="auto">
          <a:xfrm>
            <a:off x="2883980" y="1890341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7" r="18196"/>
          <a:stretch/>
        </p:blipFill>
        <p:spPr bwMode="auto">
          <a:xfrm>
            <a:off x="7162800" y="1921726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58" r="64835" b="6035"/>
          <a:stretch/>
        </p:blipFill>
        <p:spPr bwMode="auto">
          <a:xfrm flipH="1">
            <a:off x="762003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981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85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«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«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c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24" y="2171926"/>
            <a:ext cx="37147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865470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1425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85: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3437" y="4153442"/>
            <a:ext cx="3374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dßng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«ng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1343" y="1011188"/>
            <a:ext cx="3867715" cy="278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2429" y="825500"/>
            <a:ext cx="9141569" cy="488950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0005" y="4591815"/>
            <a:ext cx="3085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èc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 ®a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1425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85: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3337" y="970291"/>
            <a:ext cx="4918983" cy="34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«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1541" y="2590061"/>
            <a:ext cx="123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th«ng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26" y="674583"/>
            <a:ext cx="2122561" cy="18073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947" y="660069"/>
            <a:ext cx="1875292" cy="18073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7383" y="645554"/>
            <a:ext cx="2035172" cy="183638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12" y="3268277"/>
            <a:ext cx="2119086" cy="17226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8340" y="3213260"/>
            <a:ext cx="1983746" cy="1779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7383" y="3181197"/>
            <a:ext cx="2035172" cy="18117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4150338" y="2563595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cèc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82606" y="2542562"/>
            <a:ext cx="174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®</a:t>
            </a:r>
            <a:r>
              <a:rPr lang="en-US" sz="2800" b="1" dirty="0" err="1" smtClean="0">
                <a:latin typeface=".VnAvant" pitchFamily="34" charset="0"/>
              </a:rPr>
              <a:t>ång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lóa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814" y="5129734"/>
            <a:ext cx="1633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</a:t>
            </a:r>
            <a:r>
              <a:rPr lang="en-US" sz="2800" b="1" dirty="0" err="1" smtClean="0">
                <a:latin typeface=".VnAvant" pitchFamily="34" charset="0"/>
              </a:rPr>
              <a:t>hî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méc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952" y="5085832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èc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54508" y="5028483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ngçng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1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«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3276" y="2572969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«ng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26" y="674583"/>
            <a:ext cx="2122561" cy="18073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947" y="660069"/>
            <a:ext cx="1875292" cy="18073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7383" y="645554"/>
            <a:ext cx="2035172" cy="183638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12" y="3268277"/>
            <a:ext cx="2119086" cy="17226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8340" y="3213260"/>
            <a:ext cx="1983746" cy="1779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7383" y="3181197"/>
            <a:ext cx="2035172" cy="18117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2" name="TextBox 41"/>
          <p:cNvSpPr txBox="1"/>
          <p:nvPr/>
        </p:nvSpPr>
        <p:spPr>
          <a:xfrm>
            <a:off x="3792535" y="2542562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èc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03311" y="2530964"/>
            <a:ext cx="184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ång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lóa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2820" y="5086423"/>
            <a:ext cx="184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thî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m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éc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38555" y="5086423"/>
            <a:ext cx="184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èc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99240" y="5092963"/>
            <a:ext cx="184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ng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çng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i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56" y="575855"/>
            <a:ext cx="8969832" cy="281123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X­a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kia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qu¹ vµ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tr¾ng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muèt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h«m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qu¹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rñ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Ñp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 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Qôa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trang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iÓm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cho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Xong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nã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gËt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gï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  -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Đ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Ñp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¸!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Giê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Õn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l­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ư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ît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tí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Chît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cí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lîn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eng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Ðc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”.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bªn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cç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Qu¹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sèt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ruét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Nã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dèc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hÕt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lä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bét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®en ®·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lªn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th©n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®ã, qu¹ ®en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như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than.</a:t>
            </a: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			</a:t>
            </a:r>
            <a:r>
              <a:rPr lang="en-US" sz="2200" dirty="0" err="1" smtClean="0">
                <a:latin typeface=".VnAvant" pitchFamily="34" charset="0"/>
                <a:cs typeface="Arial" pitchFamily="34" charset="0"/>
              </a:rPr>
              <a:t>TruyÖn</a:t>
            </a:r>
            <a:r>
              <a:rPr lang="en-US" sz="2200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.VnAvant" pitchFamily="34" charset="0"/>
                <a:cs typeface="Arial" pitchFamily="34" charset="0"/>
              </a:rPr>
              <a:t>d©n</a:t>
            </a:r>
            <a:r>
              <a:rPr lang="en-US" sz="2200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.VnAvant" pitchFamily="34" charset="0"/>
                <a:cs typeface="Arial" pitchFamily="34" charset="0"/>
              </a:rPr>
              <a:t>gian</a:t>
            </a:r>
            <a:r>
              <a:rPr lang="en-US" sz="2200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.VnAvant" pitchFamily="34" charset="0"/>
                <a:cs typeface="Arial" pitchFamily="34" charset="0"/>
              </a:rPr>
              <a:t>ViÖt</a:t>
            </a:r>
            <a:r>
              <a:rPr lang="en-US" sz="2200" dirty="0" smtClean="0">
                <a:latin typeface=".VnAvant" pitchFamily="34" charset="0"/>
                <a:cs typeface="Arial" pitchFamily="34" charset="0"/>
              </a:rPr>
              <a:t> Nam</a:t>
            </a:r>
          </a:p>
          <a:p>
            <a:pPr algn="just"/>
            <a:r>
              <a:rPr lang="en-US" sz="22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.VnAvant" pitchFamily="34" charset="0"/>
                <a:cs typeface="Arial" pitchFamily="34" charset="0"/>
              </a:rPr>
              <a:t>					(An </a:t>
            </a:r>
            <a:r>
              <a:rPr lang="en-US" sz="2200" dirty="0" err="1" smtClean="0">
                <a:latin typeface=".VnAvant" pitchFamily="34" charset="0"/>
                <a:cs typeface="Arial" pitchFamily="34" charset="0"/>
              </a:rPr>
              <a:t>khu</a:t>
            </a:r>
            <a:r>
              <a:rPr lang="en-US" sz="2200" dirty="0" smtClean="0">
                <a:latin typeface=".VnAvant" pitchFamily="34" charset="0"/>
                <a:cs typeface="Arial" pitchFamily="34" charset="0"/>
              </a:rPr>
              <a:t>ª </a:t>
            </a:r>
            <a:r>
              <a:rPr lang="en-US" sz="2200" dirty="0" err="1" smtClean="0">
                <a:latin typeface=".VnAvant" pitchFamily="34" charset="0"/>
                <a:cs typeface="Arial" pitchFamily="34" charset="0"/>
              </a:rPr>
              <a:t>kÓ</a:t>
            </a:r>
            <a:r>
              <a:rPr lang="en-US" sz="2200" dirty="0" smtClean="0">
                <a:latin typeface=".VnAvant" pitchFamily="34" charset="0"/>
                <a:cs typeface="Arial" pitchFamily="34" charset="0"/>
              </a:rPr>
              <a:t>)</a:t>
            </a:r>
            <a:endParaRPr lang="en-US" sz="2200" dirty="0">
              <a:latin typeface=".VnAvant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0" y="-50800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.VnAvant" pitchFamily="34" charset="0"/>
              </a:rPr>
              <a:t>Đ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8" y="3498020"/>
            <a:ext cx="2785464" cy="2038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5702" y="3517713"/>
            <a:ext cx="2857949" cy="2038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5855" y="3517713"/>
            <a:ext cx="2826884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75773" y="827313"/>
            <a:ext cx="2634342" cy="870855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tr¾ng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muèt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10645" y="841827"/>
            <a:ext cx="230414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Ñp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46374" y="798284"/>
            <a:ext cx="265248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iÓm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2230" y="2166255"/>
            <a:ext cx="2518231" cy="86904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gËt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gï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46239" y="2193474"/>
            <a:ext cx="225152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eng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Ðc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46375" y="2198913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sèt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ruét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27202" y="3512148"/>
            <a:ext cx="2307770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dèc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hÕt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47561" y="3555486"/>
            <a:ext cx="226785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®en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như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xmlns="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3394</TotalTime>
  <Words>569</Words>
  <Application>Microsoft Office PowerPoint</Application>
  <PresentationFormat>On-screen Show (16:10)</PresentationFormat>
  <Paragraphs>101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.VnAvant</vt:lpstr>
      <vt:lpstr>Tahoma</vt:lpstr>
      <vt:lpstr>Times New Roman</vt:lpstr>
      <vt:lpstr>.VnTifani Heavy</vt:lpstr>
      <vt:lpstr>VNI-Juni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Giangnth</cp:lastModifiedBy>
  <cp:revision>382</cp:revision>
  <dcterms:created xsi:type="dcterms:W3CDTF">2020-02-10T09:35:50Z</dcterms:created>
  <dcterms:modified xsi:type="dcterms:W3CDTF">2020-12-13T07:22:53Z</dcterms:modified>
</cp:coreProperties>
</file>