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280" r:id="rId2"/>
    <p:sldId id="281" r:id="rId3"/>
    <p:sldId id="282" r:id="rId4"/>
    <p:sldId id="283" r:id="rId5"/>
    <p:sldId id="303" r:id="rId6"/>
    <p:sldId id="285" r:id="rId7"/>
    <p:sldId id="286" r:id="rId8"/>
    <p:sldId id="287" r:id="rId9"/>
    <p:sldId id="288" r:id="rId10"/>
    <p:sldId id="289" r:id="rId11"/>
    <p:sldId id="292" r:id="rId12"/>
    <p:sldId id="293" r:id="rId13"/>
    <p:sldId id="304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</p:sldIdLst>
  <p:sldSz cx="9144000" cy="5715000" type="screen16x10"/>
  <p:notesSz cx="6858000" cy="9144000"/>
  <p:embeddedFontLst>
    <p:embeddedFont>
      <p:font typeface=".VnTifani Heavy" pitchFamily="34" charset="0"/>
      <p:regular r:id="rId25"/>
    </p:embeddedFont>
    <p:embeddedFont>
      <p:font typeface="VNI-Juni" pitchFamily="2" charset="0"/>
      <p:regular r:id="rId26"/>
    </p:embeddedFont>
    <p:embeddedFont>
      <p:font typeface=".VnAvant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006600"/>
    <a:srgbClr val="FF33CC"/>
    <a:srgbClr val="FF66FF"/>
    <a:srgbClr val="FFFF99"/>
    <a:srgbClr val="0066CC"/>
    <a:srgbClr val="FFCCFF"/>
    <a:srgbClr val="99FF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8/10/2020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685800"/>
            <a:ext cx="54864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CD703F8-6501-4D76-A50B-8C5FAD3CCCC3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881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2020/8/10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eg"/><Relationship Id="rId7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jpe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6.jpe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86" y="1067466"/>
            <a:ext cx="3766455" cy="3456397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84629" y="4840723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C¶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Òu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d¬i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xuèng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suèi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36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Video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kÓ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l¹i 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con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him 2 con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825500"/>
            <a:ext cx="821508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19742" y="1547830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rót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bµi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.VnAvant" pitchFamily="34" charset="0"/>
              </a:rPr>
              <a:t>häc</a:t>
            </a:r>
            <a:r>
              <a:rPr lang="en-US" sz="3200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12215" r="8901" b="31090"/>
          <a:stretch/>
        </p:blipFill>
        <p:spPr>
          <a:xfrm>
            <a:off x="5729287" y="1646829"/>
            <a:ext cx="2986165" cy="205431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31824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29" y="1"/>
            <a:ext cx="8432800" cy="1393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" y="1045029"/>
            <a:ext cx="8432800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6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1602" y="1632127"/>
            <a:ext cx="57186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Qua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“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Hai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con dª”. </a:t>
            </a:r>
          </a:p>
          <a:p>
            <a:pPr algn="just"/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C¸c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con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ch¬i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víi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nh­­­uêng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nhÞn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khi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lçi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ph¶I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biÕt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nhËn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.VnAvant" pitchFamily="34" charset="0"/>
              </a:rPr>
              <a:t>lçi</a:t>
            </a:r>
            <a:r>
              <a:rPr lang="en-US" sz="2800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1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30 Redondear rectángulo de esquina del mismo lado"/>
          <p:cNvSpPr/>
          <p:nvPr/>
        </p:nvSpPr>
        <p:spPr>
          <a:xfrm>
            <a:off x="3275856" y="1597360"/>
            <a:ext cx="2448272" cy="18002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27 Rectángulo"/>
          <p:cNvSpPr/>
          <p:nvPr/>
        </p:nvSpPr>
        <p:spPr>
          <a:xfrm>
            <a:off x="5724128" y="2857500"/>
            <a:ext cx="3419872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35 Rectángulo"/>
          <p:cNvSpPr/>
          <p:nvPr/>
        </p:nvSpPr>
        <p:spPr>
          <a:xfrm>
            <a:off x="-32467" y="2813288"/>
            <a:ext cx="3308323" cy="54006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345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576724" y="1119518"/>
            <a:ext cx="6567276" cy="378565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kỹ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Jerry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miếng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Tom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1841" y="2778982"/>
            <a:ext cx="2560241" cy="28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116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Troø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chôi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Tom </a:t>
            </a:r>
            <a:r>
              <a:rPr lang="en-US" sz="4800" b="1" dirty="0" err="1" smtClean="0">
                <a:solidFill>
                  <a:srgbClr val="FFFF00"/>
                </a:solidFill>
                <a:latin typeface="VNI-Juni" pitchFamily="2" charset="0"/>
              </a:rPr>
              <a:t>vaø</a:t>
            </a:r>
            <a:r>
              <a:rPr lang="en-US" sz="4800" b="1" dirty="0" smtClean="0">
                <a:solidFill>
                  <a:srgbClr val="FFFF00"/>
                </a:solidFill>
                <a:latin typeface="VNI-Juni" pitchFamily="2" charset="0"/>
              </a:rPr>
              <a:t> jerry</a:t>
            </a:r>
            <a:endParaRPr lang="en-US" sz="4800" b="1" dirty="0">
              <a:solidFill>
                <a:srgbClr val="FFFF00"/>
              </a:solidFill>
              <a:latin typeface="VNI-Jun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3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39592E-6 L 0.36927 -0.098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55" y="-4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14" y="280195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690167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Chồn</a:t>
            </a:r>
            <a:r>
              <a:rPr lang="es-ES_tradnl" sz="2000" b="1" dirty="0" smtClean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Sư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22857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Thỏ</a:t>
            </a:r>
            <a:r>
              <a:rPr lang="es-ES_tradnl" sz="2000" b="1" dirty="0" smtClean="0">
                <a:solidFill>
                  <a:srgbClr val="0000CC"/>
                </a:solidFill>
              </a:rPr>
              <a:t> con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1: </a:t>
              </a:r>
              <a:r>
                <a:rPr lang="en-US" sz="2800" b="1" dirty="0" err="1" smtClean="0"/>
                <a:t>Nhân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vật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chính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trong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chuyện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em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vừa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nghe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là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ai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>
            <a:off x="7315201" y="1890340"/>
            <a:ext cx="1027325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\Desktop\Package - Lesson\Data\tv1b008tr020h02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9" t="10002" r="14238" b="26597"/>
          <a:stretch/>
        </p:blipFill>
        <p:spPr bwMode="auto">
          <a:xfrm>
            <a:off x="3352801" y="3457458"/>
            <a:ext cx="2247136" cy="151670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3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35191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8" y="2772833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716925" y="622857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thỏ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161918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Bác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sư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tử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586596" y="634933"/>
            <a:ext cx="1833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nhím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có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ai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/>
                <a:t>Câu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hỏi</a:t>
              </a:r>
              <a:r>
                <a:rPr lang="en-US" sz="2800" b="1" dirty="0" smtClean="0"/>
                <a:t> 2: Ai </a:t>
              </a:r>
              <a:r>
                <a:rPr lang="en-US" sz="2800" b="1" dirty="0" err="1" smtClean="0"/>
                <a:t>đã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đưa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chồn</a:t>
              </a:r>
              <a:r>
                <a:rPr lang="en-US" sz="2800" b="1" dirty="0" smtClean="0"/>
                <a:t> con </a:t>
              </a:r>
              <a:r>
                <a:rPr lang="en-US" sz="2800" b="1" dirty="0" err="1" smtClean="0"/>
                <a:t>về</a:t>
              </a:r>
              <a:r>
                <a:rPr lang="en-US" sz="2800" b="1" dirty="0" smtClean="0"/>
                <a:t> </a:t>
              </a:r>
              <a:r>
                <a:rPr lang="en-US" sz="2800" b="1" dirty="0" err="1" smtClean="0"/>
                <a:t>nhà</a:t>
              </a:r>
              <a:r>
                <a:rPr lang="en-US" sz="2800" b="1" dirty="0" smtClean="0"/>
                <a:t>?</a:t>
              </a:r>
              <a:endParaRPr lang="en-US" sz="2800" b="1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762001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Package - Lesson\Data\tv1b008tr020h06t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t="12483" r="13810" b="26570"/>
          <a:stretch/>
        </p:blipFill>
        <p:spPr bwMode="auto">
          <a:xfrm>
            <a:off x="3503098" y="3566146"/>
            <a:ext cx="2084902" cy="14080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35642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30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628" y="2770571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228600" y="634933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A.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Không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xa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4572000" y="63493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C.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Chăm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chỉ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học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2467429" y="634933"/>
            <a:ext cx="2059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B.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Rủ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bạn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đi</a:t>
            </a:r>
            <a:r>
              <a:rPr lang="es-ES_tradnl" sz="2000" b="1" dirty="0" smtClean="0">
                <a:solidFill>
                  <a:srgbClr val="0000CC"/>
                </a:solidFill>
              </a:rPr>
              <a:t>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cùng</a:t>
            </a:r>
            <a:endParaRPr lang="es-ES" sz="2000" b="1" dirty="0">
              <a:solidFill>
                <a:srgbClr val="0000CC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6907560" y="634933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dirty="0" smtClean="0">
                <a:solidFill>
                  <a:srgbClr val="0000CC"/>
                </a:solidFill>
              </a:rPr>
              <a:t>D. Ở </a:t>
            </a:r>
            <a:r>
              <a:rPr lang="es-ES_tradnl" sz="2000" b="1" dirty="0" err="1" smtClean="0">
                <a:solidFill>
                  <a:srgbClr val="0000CC"/>
                </a:solidFill>
              </a:rPr>
              <a:t>nhà</a:t>
            </a:r>
            <a:endParaRPr lang="es-ES" sz="2000" b="1" dirty="0">
              <a:solidFill>
                <a:srgbClr val="0000C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>
                  <a:solidFill>
                    <a:schemeClr val="bg1"/>
                  </a:solidFill>
                </a:rPr>
                <a:t>Câu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hỏi</a:t>
              </a:r>
              <a:r>
                <a:rPr lang="en-US" sz="2800" dirty="0" smtClean="0">
                  <a:solidFill>
                    <a:schemeClr val="bg1"/>
                  </a:solidFill>
                </a:rPr>
                <a:t> 3: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Sau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lần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đi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lạc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đó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chồn</a:t>
              </a:r>
              <a:r>
                <a:rPr lang="en-US" sz="2800" dirty="0" smtClean="0">
                  <a:solidFill>
                    <a:schemeClr val="bg1"/>
                  </a:solidFill>
                </a:rPr>
                <a:t> con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đã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làm</a:t>
              </a:r>
              <a:r>
                <a:rPr lang="en-US" sz="2800" dirty="0" smtClean="0">
                  <a:solidFill>
                    <a:schemeClr val="bg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bg1"/>
                  </a:solidFill>
                </a:rPr>
                <a:t>gì</a:t>
              </a:r>
              <a:r>
                <a:rPr lang="en-US" sz="2800" dirty="0" smtClean="0">
                  <a:solidFill>
                    <a:schemeClr val="bg1"/>
                  </a:solidFill>
                </a:rPr>
                <a:t>?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2883980" y="1890340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5083848" y="1921726"/>
            <a:ext cx="1037133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0.11858 -0.313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-15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1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1200" y="783772"/>
            <a:ext cx="243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6600"/>
                </a:solidFill>
              </a:rPr>
              <a:t>BÀI 3</a:t>
            </a:r>
            <a:endParaRPr lang="en-US" sz="6600" b="1" dirty="0">
              <a:solidFill>
                <a:srgbClr val="0066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4356" y="3667978"/>
            <a:ext cx="3693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33CC"/>
                </a:solidFill>
              </a:rPr>
              <a:t>-----La – </a:t>
            </a:r>
            <a:r>
              <a:rPr lang="en-US" sz="2800" b="1" dirty="0" err="1" smtClean="0">
                <a:solidFill>
                  <a:srgbClr val="FF33CC"/>
                </a:solidFill>
              </a:rPr>
              <a:t>Phông</a:t>
            </a:r>
            <a:r>
              <a:rPr lang="en-US" sz="2800" b="1" dirty="0" smtClean="0">
                <a:solidFill>
                  <a:srgbClr val="FF33CC"/>
                </a:solidFill>
              </a:rPr>
              <a:t> Ten------</a:t>
            </a:r>
            <a:endParaRPr lang="en-US" sz="2800" b="1" dirty="0">
              <a:solidFill>
                <a:srgbClr val="FF33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17" y="1891768"/>
            <a:ext cx="5554663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89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5016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042" y="2757036"/>
            <a:ext cx="748112" cy="679596"/>
          </a:xfrm>
          <a:prstGeom prst="rect">
            <a:avLst/>
          </a:prstGeom>
        </p:spPr>
      </p:pic>
      <p:sp>
        <p:nvSpPr>
          <p:cNvPr id="34" name="21 CuadroTexto"/>
          <p:cNvSpPr txBox="1"/>
          <p:nvPr/>
        </p:nvSpPr>
        <p:spPr>
          <a:xfrm>
            <a:off x="4648200" y="656167"/>
            <a:ext cx="21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C.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Phong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Nhã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5" name="28 CuadroTexto"/>
          <p:cNvSpPr txBox="1"/>
          <p:nvPr/>
        </p:nvSpPr>
        <p:spPr>
          <a:xfrm>
            <a:off x="2464453" y="656167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B.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7" name="29 CuadroTexto"/>
          <p:cNvSpPr txBox="1"/>
          <p:nvPr/>
        </p:nvSpPr>
        <p:spPr>
          <a:xfrm>
            <a:off x="7010400" y="656167"/>
            <a:ext cx="18330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D.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Tô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Hoài</a:t>
            </a:r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38" name="28 CuadroTexto"/>
          <p:cNvSpPr txBox="1"/>
          <p:nvPr/>
        </p:nvSpPr>
        <p:spPr>
          <a:xfrm>
            <a:off x="148598" y="65616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solidFill>
                  <a:srgbClr val="008000"/>
                </a:solidFill>
              </a:rPr>
              <a:t>A.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Lân</a:t>
            </a:r>
            <a:r>
              <a:rPr lang="es-ES_tradnl" sz="1600" b="1" dirty="0" smtClean="0">
                <a:solidFill>
                  <a:srgbClr val="008000"/>
                </a:solidFill>
              </a:rPr>
              <a:t> </a:t>
            </a:r>
            <a:r>
              <a:rPr lang="es-ES_tradnl" sz="1600" b="1" dirty="0" err="1" smtClean="0">
                <a:solidFill>
                  <a:srgbClr val="008000"/>
                </a:solidFill>
              </a:rPr>
              <a:t>Hùng</a:t>
            </a:r>
            <a:endParaRPr lang="es-ES" sz="1600" b="1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974167"/>
            <a:ext cx="9144000" cy="740833"/>
            <a:chOff x="0" y="4476750"/>
            <a:chExt cx="9144000" cy="666750"/>
          </a:xfrm>
          <a:solidFill>
            <a:srgbClr val="006600"/>
          </a:solidFill>
        </p:grpSpPr>
        <p:sp>
          <p:nvSpPr>
            <p:cNvPr id="7" name="Rectangle 6"/>
            <p:cNvSpPr/>
            <p:nvPr/>
          </p:nvSpPr>
          <p:spPr>
            <a:xfrm>
              <a:off x="0" y="4476750"/>
              <a:ext cx="9144000" cy="6667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" y="4552950"/>
              <a:ext cx="8991600" cy="514350"/>
            </a:xfrm>
            <a:prstGeom prst="rect">
              <a:avLst/>
            </a:prstGeom>
            <a:grp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4: </a:t>
              </a:r>
              <a:r>
                <a:rPr lang="en-US" sz="2800" dirty="0" err="1" smtClean="0"/>
                <a:t>Tác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giả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của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câu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chuyện</a:t>
              </a:r>
              <a:r>
                <a:rPr lang="en-US" sz="2800" dirty="0" smtClean="0"/>
                <a:t> “</a:t>
              </a:r>
              <a:r>
                <a:rPr lang="en-US" sz="2800" dirty="0" err="1" smtClean="0"/>
                <a:t>Chồn</a:t>
              </a:r>
              <a:r>
                <a:rPr lang="en-US" sz="2800" dirty="0" smtClean="0"/>
                <a:t> con </a:t>
              </a:r>
              <a:r>
                <a:rPr lang="en-US" sz="2800" dirty="0" err="1" smtClean="0"/>
                <a:t>đi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học</a:t>
              </a:r>
              <a:r>
                <a:rPr lang="en-US" sz="2800" dirty="0" smtClean="0"/>
                <a:t>”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ai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</p:grpSp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5088407" y="1921725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65"/>
          <a:stretch/>
        </p:blipFill>
        <p:spPr>
          <a:xfrm>
            <a:off x="4137703" y="3725311"/>
            <a:ext cx="986091" cy="13335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71628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r="18196"/>
          <a:stretch/>
        </p:blipFill>
        <p:spPr bwMode="auto">
          <a:xfrm>
            <a:off x="609600" y="1932637"/>
            <a:ext cx="1238236" cy="155982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58" r="64835" b="6035"/>
          <a:stretch/>
        </p:blipFill>
        <p:spPr bwMode="auto">
          <a:xfrm flipH="1">
            <a:off x="2832138" y="1934827"/>
            <a:ext cx="1277068" cy="164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20568E-6 L -0.12309 -0.2983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63" y="-14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3"/>
            <a:ext cx="9144000" cy="5664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7771" y="217714"/>
            <a:ext cx="519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HƯỚNG DẪN HỌC Ở NHÀ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421" y="1472506"/>
            <a:ext cx="8499157" cy="195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diÔn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c¶m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“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con dª”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Xem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tr­uíc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4: o - «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23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584">
        <p14:gallery dir="l"/>
      </p:transition>
    </mc:Choice>
    <mc:Fallback xmlns="">
      <p:transition spd="slow" advTm="20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55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544" y="941614"/>
            <a:ext cx="8333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988" r="4920" b="23534"/>
          <a:stretch/>
        </p:blipFill>
        <p:spPr>
          <a:xfrm>
            <a:off x="2175539" y="1821287"/>
            <a:ext cx="2314042" cy="178801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701" r="3817" b="25708"/>
          <a:stretch/>
        </p:blipFill>
        <p:spPr>
          <a:xfrm>
            <a:off x="5244334" y="1827314"/>
            <a:ext cx="2317609" cy="175295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999" r="5011" b="26428"/>
          <a:stretch/>
        </p:blipFill>
        <p:spPr>
          <a:xfrm>
            <a:off x="2176283" y="3834985"/>
            <a:ext cx="2314042" cy="17504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69" r="4876" b="27163"/>
          <a:stretch/>
        </p:blipFill>
        <p:spPr>
          <a:xfrm>
            <a:off x="5273361" y="3784142"/>
            <a:ext cx="2317609" cy="177229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83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349" y="208167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8" y="1045921"/>
            <a:ext cx="2217857" cy="218861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28" y="1045920"/>
            <a:ext cx="2217857" cy="218861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8" y="3444069"/>
            <a:ext cx="2217857" cy="2042331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149" y="3419809"/>
            <a:ext cx="2251977" cy="20665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0885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208167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988" r="4920" b="23534"/>
          <a:stretch/>
        </p:blipFill>
        <p:spPr>
          <a:xfrm>
            <a:off x="1149475" y="1052030"/>
            <a:ext cx="2663203" cy="205779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" t="3701" r="3817" b="25708"/>
          <a:stretch/>
        </p:blipFill>
        <p:spPr>
          <a:xfrm>
            <a:off x="5208043" y="1052030"/>
            <a:ext cx="2709495" cy="2049363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" t="3999" r="5011" b="26428"/>
          <a:stretch/>
        </p:blipFill>
        <p:spPr>
          <a:xfrm>
            <a:off x="1120446" y="3393620"/>
            <a:ext cx="2692231" cy="2036559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2869" r="4876" b="27163"/>
          <a:stretch/>
        </p:blipFill>
        <p:spPr>
          <a:xfrm>
            <a:off x="5208043" y="3349633"/>
            <a:ext cx="2709495" cy="207196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3710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170"/>
            <a:ext cx="9144000" cy="50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116115" y="682170"/>
            <a:ext cx="8882742" cy="4952997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325" y="36402"/>
            <a:ext cx="5461275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vi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deo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con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him 2 con 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3141" y="825500"/>
            <a:ext cx="80554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229" y="4688323"/>
            <a:ext cx="8650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muèn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®i qua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cÇu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02" y="1066149"/>
            <a:ext cx="3574824" cy="3527683"/>
          </a:xfrm>
          <a:prstGeom prst="rect">
            <a:avLst/>
          </a:prstGeom>
          <a:ln>
            <a:solidFill>
              <a:srgbClr val="FF33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" name="TextBox 11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93888" y="2374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2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35" y="1263634"/>
            <a:ext cx="3160758" cy="3119078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384629" y="4404692"/>
            <a:ext cx="8650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nhau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sang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cÇu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tr­uíc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, ch¼ng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chÞu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nh­õ¬ng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33" y="1104356"/>
            <a:ext cx="3526121" cy="3247056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5" name="TextBox 14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1488" y="85055"/>
            <a:ext cx="2640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.VnAvant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 con dª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713" y="4461112"/>
            <a:ext cx="872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§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gi÷a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cÇu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,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hai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 dª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hóc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nhau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8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Elearning.Pham Ha\SSS44.mp3"/>
  <p:tag name="HTML_SHAPEINFO" val="&lt;SlideThumbPath val=&quot;Slide44.PNG&quot;/&gt;"/>
  <p:tag name="PPSNARRATION" val="39,1627641392,D:\DIA DU THI QG\TEP  NGUON\Elearning.Pham Ha\KP.Cay xanh_pptx\Media.ppcx"/>
  <p:tag name="ISPRING_CUSTOM_TIMING_USED" val="1"/>
  <p:tag name="ISPRING_SLIDE_INDENT_LEVEL" val="0"/>
  <p:tag name="ISPRING_PLAYER_LAYOUT_TYPE" val="Full"/>
  <p:tag name="ISPRING_PRESENTER_ID" val="{4156155D-FA3E-4E00-BA4E-AFAC8D66D680}"/>
  <p:tag name="GENSWF_SLIDE_TITLE" val="Tài liệu tham khảo"/>
  <p:tag name="GENSWF_ADVANCE_TIME" val="20.584"/>
  <p:tag name="ISPRING_SLIDE_ID_2" val="{36BEC934-ED00-4D13-AECF-73CDDF1D677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</TotalTime>
  <Words>560</Words>
  <Application>Microsoft Office PowerPoint</Application>
  <PresentationFormat>On-screen Show (16:10)</PresentationFormat>
  <Paragraphs>92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.VnTifani Heavy</vt:lpstr>
      <vt:lpstr>Times New Roman</vt:lpstr>
      <vt:lpstr>VNI-Juni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asdmin</cp:lastModifiedBy>
  <cp:revision>168</cp:revision>
  <dcterms:created xsi:type="dcterms:W3CDTF">2020-02-10T09:35:50Z</dcterms:created>
  <dcterms:modified xsi:type="dcterms:W3CDTF">2020-08-10T02:05:34Z</dcterms:modified>
</cp:coreProperties>
</file>