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7"/>
  </p:notesMasterIdLst>
  <p:sldIdLst>
    <p:sldId id="280" r:id="rId2"/>
    <p:sldId id="309" r:id="rId3"/>
    <p:sldId id="284" r:id="rId4"/>
    <p:sldId id="256" r:id="rId5"/>
    <p:sldId id="355"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08" r:id="rId26"/>
  </p:sldIdLst>
  <p:sldSz cx="9144000" cy="5715000" type="screen16x10"/>
  <p:notesSz cx="6858000" cy="9144000"/>
  <p:embeddedFontLst>
    <p:embeddedFont>
      <p:font typeface="Calibri" panose="020F0502020204030204" pitchFamily="34" charset="0"/>
      <p:regular r:id="rId28"/>
      <p:bold r:id="rId29"/>
      <p:italic r:id="rId30"/>
      <p:boldItalic r:id="rId31"/>
    </p:embeddedFont>
    <p:embeddedFont>
      <p:font typeface="VNI-Juni" panose="020B0604020202020204"/>
      <p:regular r:id="rId32"/>
    </p:embeddedFont>
    <p:embeddedFont>
      <p:font typeface="VNI-Thufap2"/>
      <p:regular r:id="rId33"/>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CCFF"/>
    <a:srgbClr val="FF6600"/>
    <a:srgbClr val="FF9393"/>
    <a:srgbClr val="FFAEFF"/>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660"/>
  </p:normalViewPr>
  <p:slideViewPr>
    <p:cSldViewPr snapToGrid="0">
      <p:cViewPr varScale="1">
        <p:scale>
          <a:sx n="77" d="100"/>
          <a:sy n="77" d="100"/>
        </p:scale>
        <p:origin x="1068" y="4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004648-48F7-4124-8AB9-3E445AF72B9A}" type="datetimeFigureOut">
              <a:rPr lang="en-US" smtClean="0"/>
              <a:t>11/11/2021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11EB1-EC3C-48DA-A6E5-0B20D59D42EC}" type="slidenum">
              <a:rPr lang="en-US" smtClean="0"/>
              <a:t>‹#›</a:t>
            </a:fld>
            <a:endParaRPr lang="en-US"/>
          </a:p>
        </p:txBody>
      </p:sp>
    </p:spTree>
    <p:extLst>
      <p:ext uri="{BB962C8B-B14F-4D97-AF65-F5344CB8AC3E}">
        <p14:creationId xmlns:p14="http://schemas.microsoft.com/office/powerpoint/2010/main" val="397894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78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2021/11/11</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38.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4.jpe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38.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4.jpe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38.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4.jpe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38.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4.jpe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72687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8" name="Text Box 100"/>
          <p:cNvSpPr txBox="1">
            <a:spLocks noChangeArrowheads="1"/>
          </p:cNvSpPr>
          <p:nvPr/>
        </p:nvSpPr>
        <p:spPr bwMode="auto">
          <a:xfrm>
            <a:off x="1267619" y="1557845"/>
            <a:ext cx="67818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sp>
        <p:nvSpPr>
          <p:cNvPr id="100" name="Text Box 99">
            <a:extLst>
              <a:ext uri="{FF2B5EF4-FFF2-40B4-BE49-F238E27FC236}">
                <a16:creationId xmlns:a16="http://schemas.microsoft.com/office/drawing/2014/main" id="{3E6FE30E-018A-48A0-BCE0-508905A2BC82}"/>
              </a:ext>
            </a:extLst>
          </p:cNvPr>
          <p:cNvSpPr txBox="1">
            <a:spLocks noChangeArrowheads="1"/>
          </p:cNvSpPr>
          <p:nvPr/>
        </p:nvSpPr>
        <p:spPr bwMode="auto">
          <a:xfrm>
            <a:off x="834444" y="190500"/>
            <a:ext cx="7560159"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1800" b="1" dirty="0">
                <a:ln>
                  <a:solidFill>
                    <a:srgbClr val="33CC33"/>
                  </a:solidFill>
                </a:ln>
                <a:solidFill>
                  <a:srgbClr val="FF0000"/>
                </a:solidFill>
              </a:rPr>
              <a:t>PHÒNG GIÁO DỤC VÀ ĐÀO TẠO QUẬN LONG BIÊN</a:t>
            </a:r>
          </a:p>
          <a:p>
            <a:pPr algn="ctr"/>
            <a:r>
              <a:rPr lang="en-US" sz="1800" b="1" dirty="0">
                <a:ln>
                  <a:solidFill>
                    <a:srgbClr val="33CC33"/>
                  </a:solidFill>
                </a:ln>
                <a:solidFill>
                  <a:srgbClr val="FF0000"/>
                </a:solidFill>
              </a:rPr>
              <a:t>TRƯỜNG TIỂU HỌC ÁI MỘ B</a:t>
            </a:r>
          </a:p>
        </p:txBody>
      </p:sp>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Cô</a:t>
            </a:r>
            <a:r>
              <a:rPr lang="en-US" sz="2800" dirty="0"/>
              <a:t> (</a:t>
            </a:r>
            <a:r>
              <a:rPr lang="en-US" sz="2800" dirty="0" err="1"/>
              <a:t>hoặc</a:t>
            </a:r>
            <a:r>
              <a:rPr lang="en-US" sz="2800" dirty="0"/>
              <a:t> </a:t>
            </a:r>
            <a:r>
              <a:rPr lang="en-US" sz="2800" dirty="0" err="1"/>
              <a:t>chú</a:t>
            </a:r>
            <a:r>
              <a:rPr lang="en-US" sz="2800" dirty="0"/>
              <a:t>) </a:t>
            </a:r>
            <a:r>
              <a:rPr lang="en-US" sz="2800" dirty="0" err="1"/>
              <a:t>công</a:t>
            </a:r>
            <a:r>
              <a:rPr lang="en-US" sz="2800" dirty="0"/>
              <a:t> an </a:t>
            </a:r>
            <a:r>
              <a:rPr lang="en-US" sz="2800" dirty="0" err="1"/>
              <a:t>bắt</a:t>
            </a:r>
            <a:r>
              <a:rPr lang="en-US" sz="2800" dirty="0"/>
              <a:t> </a:t>
            </a:r>
            <a:r>
              <a:rPr lang="en-US" sz="2800" dirty="0" err="1"/>
              <a:t>kẻ</a:t>
            </a:r>
            <a:r>
              <a:rPr lang="en-US" sz="2800" dirty="0"/>
              <a:t> </a:t>
            </a:r>
            <a:r>
              <a:rPr lang="en-US" sz="2800" dirty="0" err="1"/>
              <a:t>trộm</a:t>
            </a:r>
            <a:r>
              <a:rPr lang="en-US" sz="2800" dirty="0"/>
              <a:t> </a:t>
            </a:r>
            <a:r>
              <a:rPr lang="en-US" sz="2800" dirty="0" err="1"/>
              <a:t>và</a:t>
            </a:r>
            <a:r>
              <a:rPr lang="en-US" sz="2800" dirty="0"/>
              <a:t> </a:t>
            </a:r>
            <a:r>
              <a:rPr lang="en-US" sz="2800" dirty="0" err="1"/>
              <a:t>bảo</a:t>
            </a:r>
            <a:r>
              <a:rPr lang="en-US" sz="2800" dirty="0"/>
              <a:t> </a:t>
            </a:r>
            <a:r>
              <a:rPr lang="en-US" sz="2800" dirty="0" err="1"/>
              <a:t>vệ</a:t>
            </a:r>
            <a:r>
              <a:rPr lang="en-US" sz="2800" dirty="0"/>
              <a:t> </a:t>
            </a:r>
            <a:r>
              <a:rPr lang="en-US" sz="2800" dirty="0" err="1"/>
              <a:t>chúng</a:t>
            </a:r>
            <a:r>
              <a:rPr lang="en-US" sz="2800" dirty="0"/>
              <a:t> ta.</a:t>
            </a:r>
          </a:p>
        </p:txBody>
      </p:sp>
      <p:pic>
        <p:nvPicPr>
          <p:cNvPr id="8" name="Picture 5" descr="C:\Users\HP\Desktop\Package - Lesson\Data\tx1b006tr048h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677" y="624819"/>
            <a:ext cx="3359038" cy="410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8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Cô</a:t>
            </a:r>
            <a:r>
              <a:rPr lang="en-US" sz="2800" dirty="0"/>
              <a:t> (</a:t>
            </a:r>
            <a:r>
              <a:rPr lang="en-US" sz="2800" dirty="0" err="1"/>
              <a:t>hoặc</a:t>
            </a:r>
            <a:r>
              <a:rPr lang="en-US" sz="2800" dirty="0"/>
              <a:t> </a:t>
            </a:r>
            <a:r>
              <a:rPr lang="en-US" sz="2800" dirty="0" err="1"/>
              <a:t>chú</a:t>
            </a:r>
            <a:r>
              <a:rPr lang="en-US" sz="2800" dirty="0"/>
              <a:t>) </a:t>
            </a:r>
            <a:r>
              <a:rPr lang="en-US" sz="2800" dirty="0" err="1"/>
              <a:t>bác</a:t>
            </a:r>
            <a:r>
              <a:rPr lang="en-US" sz="2800" dirty="0"/>
              <a:t> </a:t>
            </a:r>
            <a:r>
              <a:rPr lang="en-US" sz="2800" dirty="0" err="1"/>
              <a:t>sĩ</a:t>
            </a:r>
            <a:r>
              <a:rPr lang="en-US" sz="2800" dirty="0"/>
              <a:t> </a:t>
            </a:r>
            <a:r>
              <a:rPr lang="en-US" sz="2800" dirty="0" err="1"/>
              <a:t>khám</a:t>
            </a:r>
            <a:r>
              <a:rPr lang="en-US" sz="2800" dirty="0"/>
              <a:t> </a:t>
            </a:r>
            <a:r>
              <a:rPr lang="en-US" sz="2800" dirty="0" err="1"/>
              <a:t>và</a:t>
            </a:r>
            <a:r>
              <a:rPr lang="en-US" sz="2800" dirty="0"/>
              <a:t> </a:t>
            </a:r>
            <a:r>
              <a:rPr lang="en-US" sz="2800" dirty="0" err="1"/>
              <a:t>chữa</a:t>
            </a:r>
            <a:r>
              <a:rPr lang="en-US" sz="2800" dirty="0"/>
              <a:t> </a:t>
            </a:r>
            <a:r>
              <a:rPr lang="en-US" sz="2800" dirty="0" err="1"/>
              <a:t>bệnh</a:t>
            </a:r>
            <a:r>
              <a:rPr lang="en-US" sz="2800" dirty="0"/>
              <a:t> </a:t>
            </a:r>
            <a:r>
              <a:rPr lang="en-US" sz="2800" dirty="0" err="1"/>
              <a:t>cho</a:t>
            </a:r>
            <a:r>
              <a:rPr lang="en-US" sz="2800" dirty="0"/>
              <a:t> </a:t>
            </a:r>
            <a:r>
              <a:rPr lang="en-US" sz="2800" dirty="0" err="1"/>
              <a:t>em</a:t>
            </a:r>
            <a:r>
              <a:rPr lang="en-US" sz="2800" dirty="0"/>
              <a:t> </a:t>
            </a:r>
            <a:r>
              <a:rPr lang="en-US" sz="2800" dirty="0" err="1"/>
              <a:t>khi</a:t>
            </a:r>
            <a:r>
              <a:rPr lang="en-US" sz="2800" dirty="0"/>
              <a:t> </a:t>
            </a:r>
            <a:r>
              <a:rPr lang="en-US" sz="2800" dirty="0" err="1"/>
              <a:t>em</a:t>
            </a:r>
            <a:r>
              <a:rPr lang="en-US" sz="2800" dirty="0"/>
              <a:t> </a:t>
            </a:r>
            <a:r>
              <a:rPr lang="en-US" sz="2800" dirty="0" err="1"/>
              <a:t>bị</a:t>
            </a:r>
            <a:r>
              <a:rPr lang="en-US" sz="2800" dirty="0"/>
              <a:t> </a:t>
            </a:r>
            <a:r>
              <a:rPr lang="en-US" sz="2800" dirty="0" err="1"/>
              <a:t>ốm</a:t>
            </a:r>
            <a:r>
              <a:rPr lang="en-US" sz="2800" dirty="0"/>
              <a:t>.</a:t>
            </a:r>
          </a:p>
        </p:txBody>
      </p:sp>
      <p:pic>
        <p:nvPicPr>
          <p:cNvPr id="9" name="Picture 6" descr="C:\Users\HP\Desktop\Package - Lesson\Data\tx1b006tr048h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194" y="670012"/>
            <a:ext cx="3193143" cy="400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340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Cô</a:t>
            </a:r>
            <a:r>
              <a:rPr lang="en-US" sz="2800" dirty="0"/>
              <a:t> (</a:t>
            </a:r>
            <a:r>
              <a:rPr lang="en-US" sz="2800" dirty="0" err="1"/>
              <a:t>hoặc</a:t>
            </a:r>
            <a:r>
              <a:rPr lang="en-US" sz="2800" dirty="0"/>
              <a:t> </a:t>
            </a:r>
            <a:r>
              <a:rPr lang="en-US" sz="2800" dirty="0" err="1"/>
              <a:t>chú</a:t>
            </a:r>
            <a:r>
              <a:rPr lang="en-US" sz="2800" dirty="0"/>
              <a:t>) </a:t>
            </a:r>
            <a:r>
              <a:rPr lang="en-US" sz="2800" dirty="0" err="1"/>
              <a:t>bác</a:t>
            </a:r>
            <a:r>
              <a:rPr lang="en-US" sz="2800" dirty="0"/>
              <a:t> </a:t>
            </a:r>
            <a:r>
              <a:rPr lang="en-US" sz="2800" dirty="0" err="1"/>
              <a:t>sĩ</a:t>
            </a:r>
            <a:r>
              <a:rPr lang="en-US" sz="2800" dirty="0"/>
              <a:t> </a:t>
            </a:r>
            <a:r>
              <a:rPr lang="en-US" sz="2800" dirty="0" err="1"/>
              <a:t>khám</a:t>
            </a:r>
            <a:r>
              <a:rPr lang="en-US" sz="2800" dirty="0"/>
              <a:t> </a:t>
            </a:r>
            <a:r>
              <a:rPr lang="en-US" sz="2800" dirty="0" err="1"/>
              <a:t>và</a:t>
            </a:r>
            <a:r>
              <a:rPr lang="en-US" sz="2800" dirty="0"/>
              <a:t> </a:t>
            </a:r>
            <a:r>
              <a:rPr lang="en-US" sz="2800" dirty="0" err="1"/>
              <a:t>chữa</a:t>
            </a:r>
            <a:r>
              <a:rPr lang="en-US" sz="2800" dirty="0"/>
              <a:t> </a:t>
            </a:r>
            <a:r>
              <a:rPr lang="en-US" sz="2800" dirty="0" err="1"/>
              <a:t>bệnh</a:t>
            </a:r>
            <a:r>
              <a:rPr lang="en-US" sz="2800" dirty="0"/>
              <a:t> </a:t>
            </a:r>
            <a:r>
              <a:rPr lang="en-US" sz="2800" dirty="0" err="1"/>
              <a:t>cho</a:t>
            </a:r>
            <a:r>
              <a:rPr lang="en-US" sz="2800" dirty="0"/>
              <a:t> </a:t>
            </a:r>
            <a:r>
              <a:rPr lang="en-US" sz="2800" dirty="0" err="1"/>
              <a:t>em</a:t>
            </a:r>
            <a:r>
              <a:rPr lang="en-US" sz="2800" dirty="0"/>
              <a:t> </a:t>
            </a:r>
            <a:r>
              <a:rPr lang="en-US" sz="2800" dirty="0" err="1"/>
              <a:t>khi</a:t>
            </a:r>
            <a:r>
              <a:rPr lang="en-US" sz="2800" dirty="0"/>
              <a:t> </a:t>
            </a:r>
            <a:r>
              <a:rPr lang="en-US" sz="2800" dirty="0" err="1"/>
              <a:t>em</a:t>
            </a:r>
            <a:r>
              <a:rPr lang="en-US" sz="2800" dirty="0"/>
              <a:t> </a:t>
            </a:r>
            <a:r>
              <a:rPr lang="en-US" sz="2800" dirty="0" err="1"/>
              <a:t>bị</a:t>
            </a:r>
            <a:r>
              <a:rPr lang="en-US" sz="2800" dirty="0"/>
              <a:t> </a:t>
            </a:r>
            <a:r>
              <a:rPr lang="en-US" sz="2800" dirty="0" err="1"/>
              <a:t>ốm</a:t>
            </a:r>
            <a:r>
              <a:rPr lang="en-US" sz="2800" dirty="0"/>
              <a:t>.</a:t>
            </a:r>
          </a:p>
        </p:txBody>
      </p:sp>
      <p:pic>
        <p:nvPicPr>
          <p:cNvPr id="8" name="Picture 7" descr="C:\Users\HP\Desktop\Package - Lesson\Data\tx1b006tr048h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007" y="643950"/>
            <a:ext cx="3221621" cy="412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82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ounded Rectangle 9"/>
          <p:cNvSpPr/>
          <p:nvPr/>
        </p:nvSpPr>
        <p:spPr>
          <a:xfrm>
            <a:off x="2002971" y="1117600"/>
            <a:ext cx="6981372"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900"/>
              </a:lnSpc>
            </a:pPr>
            <a:r>
              <a:rPr lang="en-US" sz="2400" dirty="0">
                <a:solidFill>
                  <a:srgbClr val="006600"/>
                </a:solidFill>
              </a:rPr>
              <a:t>-</a:t>
            </a:r>
            <a:r>
              <a:rPr lang="en-US" sz="2400" b="1" dirty="0">
                <a:solidFill>
                  <a:srgbClr val="006600"/>
                </a:solidFill>
              </a:rPr>
              <a:t> </a:t>
            </a:r>
            <a:r>
              <a:rPr lang="vi-VN" sz="2400" dirty="0">
                <a:solidFill>
                  <a:srgbClr val="006600"/>
                </a:solidFill>
              </a:rPr>
              <a:t>Tất cả mọi công việc đem lại lợi ích cho cộng đồng đều quan trọng và đáng quý.</a:t>
            </a:r>
            <a:endParaRPr lang="en-US" sz="2400" dirty="0">
              <a:solidFill>
                <a:srgbClr val="006600"/>
              </a:solidFill>
            </a:endParaRPr>
          </a:p>
          <a:p>
            <a:pPr algn="just">
              <a:lnSpc>
                <a:spcPts val="3900"/>
              </a:lnSpc>
            </a:pPr>
            <a:r>
              <a:rPr lang="en-US" sz="2400" dirty="0">
                <a:solidFill>
                  <a:srgbClr val="006600"/>
                </a:solidFill>
              </a:rPr>
              <a:t>- </a:t>
            </a:r>
            <a:r>
              <a:rPr lang="vi-VN" sz="2400" dirty="0">
                <a:solidFill>
                  <a:srgbClr val="006600"/>
                </a:solidFill>
              </a:rPr>
              <a:t>Những người làm bác sĩ, công an</a:t>
            </a:r>
            <a:r>
              <a:rPr lang="en-US" sz="2400" dirty="0">
                <a:solidFill>
                  <a:srgbClr val="006600"/>
                </a:solidFill>
              </a:rPr>
              <a:t>, </a:t>
            </a:r>
            <a:r>
              <a:rPr lang="en-US" sz="2400" dirty="0" err="1">
                <a:solidFill>
                  <a:srgbClr val="006600"/>
                </a:solidFill>
              </a:rPr>
              <a:t>công</a:t>
            </a:r>
            <a:r>
              <a:rPr lang="en-US" sz="2400" dirty="0">
                <a:solidFill>
                  <a:srgbClr val="006600"/>
                </a:solidFill>
              </a:rPr>
              <a:t> </a:t>
            </a:r>
            <a:r>
              <a:rPr lang="en-US" sz="2400" dirty="0" err="1">
                <a:solidFill>
                  <a:srgbClr val="006600"/>
                </a:solidFill>
              </a:rPr>
              <a:t>nhân</a:t>
            </a:r>
            <a:r>
              <a:rPr lang="en-US" sz="2400" dirty="0">
                <a:solidFill>
                  <a:srgbClr val="006600"/>
                </a:solidFill>
              </a:rPr>
              <a:t> </a:t>
            </a:r>
            <a:r>
              <a:rPr lang="en-US" sz="2400" dirty="0" err="1">
                <a:solidFill>
                  <a:srgbClr val="006600"/>
                </a:solidFill>
              </a:rPr>
              <a:t>vệ</a:t>
            </a:r>
            <a:r>
              <a:rPr lang="en-US" sz="2400" dirty="0">
                <a:solidFill>
                  <a:srgbClr val="006600"/>
                </a:solidFill>
              </a:rPr>
              <a:t> </a:t>
            </a:r>
            <a:r>
              <a:rPr lang="en-US" sz="2400" dirty="0" err="1">
                <a:solidFill>
                  <a:srgbClr val="006600"/>
                </a:solidFill>
              </a:rPr>
              <a:t>sinh</a:t>
            </a:r>
            <a:r>
              <a:rPr lang="en-US" sz="2400" dirty="0">
                <a:solidFill>
                  <a:srgbClr val="006600"/>
                </a:solidFill>
              </a:rPr>
              <a:t>, </a:t>
            </a:r>
            <a:r>
              <a:rPr lang="vi-VN" sz="2400" dirty="0">
                <a:solidFill>
                  <a:srgbClr val="006600"/>
                </a:solidFill>
              </a:rPr>
              <a:t>bán hàng, </a:t>
            </a:r>
            <a:r>
              <a:rPr lang="en-US" sz="2400" dirty="0" err="1">
                <a:solidFill>
                  <a:srgbClr val="006600"/>
                </a:solidFill>
              </a:rPr>
              <a:t>giáo</a:t>
            </a:r>
            <a:r>
              <a:rPr lang="en-US" sz="2400" dirty="0">
                <a:solidFill>
                  <a:srgbClr val="006600"/>
                </a:solidFill>
              </a:rPr>
              <a:t> </a:t>
            </a:r>
            <a:r>
              <a:rPr lang="en-US" sz="2400" dirty="0" err="1">
                <a:solidFill>
                  <a:srgbClr val="006600"/>
                </a:solidFill>
              </a:rPr>
              <a:t>viên</a:t>
            </a:r>
            <a:r>
              <a:rPr lang="en-US" sz="2400" dirty="0">
                <a:solidFill>
                  <a:srgbClr val="006600"/>
                </a:solidFill>
              </a:rPr>
              <a:t> </a:t>
            </a:r>
            <a:r>
              <a:rPr lang="vi-VN" sz="2400" dirty="0">
                <a:solidFill>
                  <a:srgbClr val="006600"/>
                </a:solidFill>
              </a:rPr>
              <a:t>hay nhân viên bảo vệ, ... đều là những người hỗ trợ, giúp đỡ cộng đồng nơi chúng ta sống để làm cho cuộc sống của chúng ta được tốt đẹp hơn</a:t>
            </a:r>
            <a:r>
              <a:rPr lang="en-US" sz="2400" dirty="0">
                <a:solidFill>
                  <a:srgbClr val="006600"/>
                </a:solidFill>
              </a:rPr>
              <a:t>.</a:t>
            </a:r>
            <a:r>
              <a:rPr lang="vi-VN" sz="2400" dirty="0">
                <a:solidFill>
                  <a:srgbClr val="006600"/>
                </a:solidFill>
              </a:rPr>
              <a:t> .</a:t>
            </a:r>
          </a:p>
        </p:txBody>
      </p:sp>
      <p:sp>
        <p:nvSpPr>
          <p:cNvPr id="3" name="TextBox 2"/>
          <p:cNvSpPr txBox="1"/>
          <p:nvPr/>
        </p:nvSpPr>
        <p:spPr>
          <a:xfrm>
            <a:off x="174168" y="128599"/>
            <a:ext cx="2540000" cy="584775"/>
          </a:xfrm>
          <a:prstGeom prst="rect">
            <a:avLst/>
          </a:prstGeom>
          <a:noFill/>
        </p:spPr>
        <p:txBody>
          <a:bodyPr wrap="square" rtlCol="0">
            <a:spAutoFit/>
          </a:bodyPr>
          <a:lstStyle/>
          <a:p>
            <a:r>
              <a:rPr lang="en-US" sz="3200" b="1" dirty="0">
                <a:solidFill>
                  <a:srgbClr val="FF0000"/>
                </a:solidFill>
              </a:rPr>
              <a:t>KẾT LUẬN</a:t>
            </a:r>
          </a:p>
        </p:txBody>
      </p:sp>
    </p:spTree>
    <p:extLst>
      <p:ext uri="{BB962C8B-B14F-4D97-AF65-F5344CB8AC3E}">
        <p14:creationId xmlns:p14="http://schemas.microsoft.com/office/powerpoint/2010/main" val="308252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Các</a:t>
            </a:r>
            <a:r>
              <a:rPr lang="en-US" sz="2800" b="1" dirty="0"/>
              <a:t> </a:t>
            </a:r>
            <a:r>
              <a:rPr lang="en-US" sz="2800" b="1" dirty="0" err="1"/>
              <a:t>bạn</a:t>
            </a:r>
            <a:r>
              <a:rPr lang="en-US" sz="2800" b="1" dirty="0"/>
              <a:t> </a:t>
            </a:r>
            <a:r>
              <a:rPr lang="en-US" sz="2800" b="1" dirty="0" err="1"/>
              <a:t>trong</a:t>
            </a:r>
            <a:r>
              <a:rPr lang="en-US" sz="2800" b="1" dirty="0"/>
              <a:t> </a:t>
            </a:r>
            <a:r>
              <a:rPr lang="en-US" sz="2800" b="1" dirty="0" err="1"/>
              <a:t>hình</a:t>
            </a:r>
            <a:r>
              <a:rPr lang="en-US" sz="2800" b="1" dirty="0"/>
              <a:t> </a:t>
            </a:r>
            <a:r>
              <a:rPr lang="en-US" sz="2800" b="1" dirty="0" err="1"/>
              <a:t>trên</a:t>
            </a:r>
            <a:r>
              <a:rPr lang="en-US" sz="2800" b="1" dirty="0"/>
              <a:t> </a:t>
            </a:r>
            <a:r>
              <a:rPr lang="en-US" sz="2800" b="1" dirty="0" err="1"/>
              <a:t>đang</a:t>
            </a:r>
            <a:r>
              <a:rPr lang="en-US" sz="2800" b="1" dirty="0"/>
              <a:t> </a:t>
            </a:r>
            <a:r>
              <a:rPr lang="en-US" sz="2800" b="1" dirty="0" err="1"/>
              <a:t>làm</a:t>
            </a:r>
            <a:r>
              <a:rPr lang="en-US" sz="2800" b="1" dirty="0"/>
              <a:t> </a:t>
            </a:r>
            <a:r>
              <a:rPr lang="en-US" sz="2800" b="1" dirty="0" err="1"/>
              <a:t>gì</a:t>
            </a:r>
            <a:r>
              <a:rPr lang="en-US" sz="2800" b="1" dirty="0"/>
              <a:t> </a:t>
            </a:r>
            <a:r>
              <a:rPr lang="en-US" sz="2800" b="1" dirty="0" err="1"/>
              <a:t>để</a:t>
            </a:r>
            <a:r>
              <a:rPr lang="en-US" sz="2800" b="1" dirty="0"/>
              <a:t> </a:t>
            </a:r>
            <a:r>
              <a:rPr lang="en-US" sz="2800" b="1" dirty="0" err="1"/>
              <a:t>đóng</a:t>
            </a:r>
            <a:r>
              <a:rPr lang="en-US" sz="2800" b="1" dirty="0"/>
              <a:t> </a:t>
            </a:r>
            <a:r>
              <a:rPr lang="en-US" sz="2800" b="1" dirty="0" err="1"/>
              <a:t>góp</a:t>
            </a:r>
            <a:r>
              <a:rPr lang="en-US" sz="2800" b="1" dirty="0"/>
              <a:t> </a:t>
            </a:r>
            <a:br>
              <a:rPr lang="en-US" sz="2800" b="1" dirty="0"/>
            </a:br>
            <a:r>
              <a:rPr lang="en-US" sz="2800" b="1" dirty="0" err="1"/>
              <a:t>cho</a:t>
            </a:r>
            <a:r>
              <a:rPr lang="en-US" sz="2800" b="1" dirty="0"/>
              <a:t> </a:t>
            </a:r>
            <a:r>
              <a:rPr lang="en-US" sz="2800" b="1" dirty="0" err="1"/>
              <a:t>cộng</a:t>
            </a:r>
            <a:r>
              <a:rPr lang="en-US" sz="2800" b="1" dirty="0"/>
              <a:t> </a:t>
            </a:r>
            <a:r>
              <a:rPr lang="en-US" sz="2800" b="1" dirty="0" err="1"/>
              <a:t>đồng</a:t>
            </a:r>
            <a:r>
              <a:rPr lang="en-US" sz="2800" b="1" dirty="0"/>
              <a:t>?</a:t>
            </a:r>
          </a:p>
        </p:txBody>
      </p:sp>
      <p:pic>
        <p:nvPicPr>
          <p:cNvPr id="11266" name="Picture 2" descr="C:\Users\HP\Desktop\Package - Lesson\Data\tx1b006tr049h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33645"/>
            <a:ext cx="4542972" cy="213294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P\Desktop\Package - Lesson\Data\tx1b006tr049h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643" y="614350"/>
            <a:ext cx="3808201" cy="201929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P\Desktop\Package - Lesson\Data\tx1b006tr049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313" y="581576"/>
            <a:ext cx="2772229" cy="206658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HP\Desktop\Package - Lesson\Data\tx1b006tr049h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71718"/>
            <a:ext cx="4574722" cy="213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8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383315"/>
            <a:ext cx="9080500" cy="1322940"/>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t>Bạn</a:t>
            </a:r>
            <a:r>
              <a:rPr lang="en-US" sz="2800" b="1" dirty="0"/>
              <a:t> </a:t>
            </a:r>
            <a:r>
              <a:rPr lang="en-US" sz="2800" b="1" dirty="0" err="1"/>
              <a:t>nhỏ</a:t>
            </a:r>
            <a:r>
              <a:rPr lang="en-US" sz="2800" b="1" dirty="0"/>
              <a:t> </a:t>
            </a:r>
            <a:r>
              <a:rPr lang="en-US" sz="2800" b="1" dirty="0" err="1"/>
              <a:t>hình</a:t>
            </a:r>
            <a:r>
              <a:rPr lang="en-US" sz="2800" b="1" dirty="0"/>
              <a:t> 1 </a:t>
            </a:r>
            <a:r>
              <a:rPr lang="en-US" sz="2800" b="1" dirty="0" err="1"/>
              <a:t>đang</a:t>
            </a:r>
            <a:r>
              <a:rPr lang="en-US" sz="2800" b="1" dirty="0"/>
              <a:t> </a:t>
            </a:r>
            <a:r>
              <a:rPr lang="en-US" sz="2800" b="1" dirty="0" err="1"/>
              <a:t>quét</a:t>
            </a:r>
            <a:r>
              <a:rPr lang="en-US" sz="2800" b="1" dirty="0"/>
              <a:t> </a:t>
            </a:r>
            <a:r>
              <a:rPr lang="en-US" sz="2800" b="1" dirty="0" err="1"/>
              <a:t>dọn</a:t>
            </a:r>
            <a:r>
              <a:rPr lang="en-US" sz="2800" b="1" dirty="0"/>
              <a:t> </a:t>
            </a:r>
            <a:r>
              <a:rPr lang="en-US" sz="2800" b="1" dirty="0" err="1"/>
              <a:t>sân</a:t>
            </a:r>
            <a:r>
              <a:rPr lang="en-US" sz="2800" b="1" dirty="0"/>
              <a:t> </a:t>
            </a:r>
            <a:r>
              <a:rPr lang="en-US" sz="2800" b="1" dirty="0" err="1"/>
              <a:t>chung</a:t>
            </a:r>
            <a:r>
              <a:rPr lang="en-US" sz="2800" b="1" dirty="0"/>
              <a:t>. </a:t>
            </a:r>
            <a:br>
              <a:rPr lang="en-US" sz="2800" b="1" dirty="0"/>
            </a:br>
            <a:r>
              <a:rPr lang="en-US" sz="2800" b="1" dirty="0" err="1"/>
              <a:t>Bạn</a:t>
            </a:r>
            <a:r>
              <a:rPr lang="en-US" sz="2800" b="1" dirty="0"/>
              <a:t> </a:t>
            </a:r>
            <a:r>
              <a:rPr lang="en-US" sz="2800" b="1" dirty="0" err="1"/>
              <a:t>nhỏ</a:t>
            </a:r>
            <a:r>
              <a:rPr lang="en-US" sz="2800" b="1" dirty="0"/>
              <a:t> </a:t>
            </a:r>
            <a:r>
              <a:rPr lang="en-US" sz="2800" b="1" dirty="0" err="1"/>
              <a:t>hình</a:t>
            </a:r>
            <a:r>
              <a:rPr lang="en-US" sz="2800" b="1" dirty="0"/>
              <a:t> 2 </a:t>
            </a:r>
            <a:r>
              <a:rPr lang="en-US" sz="2800" b="1" dirty="0" err="1"/>
              <a:t>đang</a:t>
            </a:r>
            <a:r>
              <a:rPr lang="en-US" sz="2800" b="1" dirty="0"/>
              <a:t> </a:t>
            </a:r>
            <a:r>
              <a:rPr lang="en-US" sz="2800" b="1" dirty="0" err="1"/>
              <a:t>bỏ</a:t>
            </a:r>
            <a:r>
              <a:rPr lang="en-US" sz="2800" b="1" dirty="0"/>
              <a:t> </a:t>
            </a:r>
            <a:r>
              <a:rPr lang="en-US" sz="2800" b="1" dirty="0" err="1"/>
              <a:t>rác</a:t>
            </a:r>
            <a:r>
              <a:rPr lang="en-US" sz="2800" b="1" dirty="0"/>
              <a:t> </a:t>
            </a:r>
            <a:r>
              <a:rPr lang="en-US" sz="2800" b="1" dirty="0" err="1"/>
              <a:t>vào</a:t>
            </a:r>
            <a:r>
              <a:rPr lang="en-US" sz="2800" b="1" dirty="0"/>
              <a:t> </a:t>
            </a:r>
            <a:r>
              <a:rPr lang="en-US" sz="2800" b="1" dirty="0" err="1"/>
              <a:t>thùng</a:t>
            </a:r>
            <a:r>
              <a:rPr lang="en-US" sz="2800" b="1" dirty="0"/>
              <a:t>.</a:t>
            </a:r>
          </a:p>
        </p:txBody>
      </p:sp>
      <p:pic>
        <p:nvPicPr>
          <p:cNvPr id="11267" name="Picture 3" descr="C:\Users\HP\Desktop\Package - Lesson\Data\tx1b006tr049h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315220"/>
            <a:ext cx="4699126" cy="249170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P\Desktop\Package - Lesson\Data\tx1b006tr049h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182" y="1315221"/>
            <a:ext cx="3342514" cy="249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4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47771"/>
            <a:ext cx="9080500" cy="858484"/>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t>Bạn</a:t>
            </a:r>
            <a:r>
              <a:rPr lang="en-US" sz="2800" b="1" dirty="0"/>
              <a:t> </a:t>
            </a:r>
            <a:r>
              <a:rPr lang="en-US" sz="2800" b="1" dirty="0" err="1"/>
              <a:t>gái</a:t>
            </a:r>
            <a:r>
              <a:rPr lang="en-US" sz="2800" b="1" dirty="0"/>
              <a:t> </a:t>
            </a:r>
            <a:r>
              <a:rPr lang="en-US" sz="2800" b="1" dirty="0" err="1"/>
              <a:t>trong</a:t>
            </a:r>
            <a:r>
              <a:rPr lang="en-US" sz="2800" b="1" dirty="0"/>
              <a:t> </a:t>
            </a:r>
            <a:r>
              <a:rPr lang="en-US" sz="2800" b="1" dirty="0" err="1"/>
              <a:t>hình</a:t>
            </a:r>
            <a:r>
              <a:rPr lang="en-US" sz="2800" b="1" dirty="0"/>
              <a:t> 2 </a:t>
            </a:r>
            <a:r>
              <a:rPr lang="en-US" sz="2800" b="1" dirty="0" err="1"/>
              <a:t>cùng</a:t>
            </a:r>
            <a:r>
              <a:rPr lang="en-US" sz="2800" b="1" dirty="0"/>
              <a:t> </a:t>
            </a:r>
            <a:r>
              <a:rPr lang="en-US" sz="2800" b="1" dirty="0" err="1"/>
              <a:t>bố</a:t>
            </a:r>
            <a:r>
              <a:rPr lang="en-US" sz="2800" b="1" dirty="0"/>
              <a:t> </a:t>
            </a:r>
            <a:r>
              <a:rPr lang="en-US" sz="2800" b="1" dirty="0" err="1"/>
              <a:t>xếp</a:t>
            </a:r>
            <a:r>
              <a:rPr lang="en-US" sz="2800" b="1" dirty="0"/>
              <a:t> </a:t>
            </a:r>
            <a:r>
              <a:rPr lang="en-US" sz="2800" b="1" dirty="0" err="1"/>
              <a:t>hàng</a:t>
            </a:r>
            <a:r>
              <a:rPr lang="en-US" sz="2800" b="1" dirty="0"/>
              <a:t> </a:t>
            </a:r>
            <a:r>
              <a:rPr lang="en-US" sz="2800" b="1" dirty="0" err="1"/>
              <a:t>theo</a:t>
            </a:r>
            <a:r>
              <a:rPr lang="en-US" sz="2800" b="1" dirty="0"/>
              <a:t> </a:t>
            </a:r>
            <a:r>
              <a:rPr lang="en-US" sz="2800" b="1" dirty="0" err="1"/>
              <a:t>thứ</a:t>
            </a:r>
            <a:r>
              <a:rPr lang="en-US" sz="2800" b="1" dirty="0"/>
              <a:t> </a:t>
            </a:r>
            <a:r>
              <a:rPr lang="en-US" sz="2800" b="1" dirty="0" err="1"/>
              <a:t>tự</a:t>
            </a:r>
            <a:r>
              <a:rPr lang="en-US" sz="2800" b="1" dirty="0"/>
              <a:t>.</a:t>
            </a:r>
          </a:p>
        </p:txBody>
      </p:sp>
      <p:pic>
        <p:nvPicPr>
          <p:cNvPr id="8" name="Picture 5" descr="C:\Users\HP\Desktop\Package - Lesson\Data\tx1b006tr049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54" y="755829"/>
            <a:ext cx="8381968" cy="390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78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542971"/>
            <a:ext cx="9080500" cy="1163284"/>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t>Các</a:t>
            </a:r>
            <a:r>
              <a:rPr lang="en-US" sz="2400" b="1" dirty="0"/>
              <a:t> </a:t>
            </a:r>
            <a:r>
              <a:rPr lang="en-US" sz="2400" b="1" dirty="0" err="1"/>
              <a:t>bạn</a:t>
            </a:r>
            <a:r>
              <a:rPr lang="en-US" sz="2400" b="1" dirty="0"/>
              <a:t> </a:t>
            </a:r>
            <a:r>
              <a:rPr lang="en-US" sz="2400" b="1" dirty="0" err="1"/>
              <a:t>nhỏ</a:t>
            </a:r>
            <a:r>
              <a:rPr lang="en-US" sz="2400" b="1" dirty="0"/>
              <a:t> </a:t>
            </a:r>
            <a:r>
              <a:rPr lang="en-US" sz="2400" b="1" dirty="0" err="1"/>
              <a:t>tham</a:t>
            </a:r>
            <a:r>
              <a:rPr lang="en-US" sz="2400" b="1" dirty="0"/>
              <a:t> </a:t>
            </a:r>
            <a:r>
              <a:rPr lang="en-US" sz="2400" b="1" dirty="0" err="1"/>
              <a:t>gia</a:t>
            </a:r>
            <a:r>
              <a:rPr lang="en-US" sz="2400" b="1" dirty="0"/>
              <a:t> </a:t>
            </a:r>
            <a:r>
              <a:rPr lang="en-US" sz="2400" b="1" dirty="0" err="1"/>
              <a:t>giao</a:t>
            </a:r>
            <a:r>
              <a:rPr lang="en-US" sz="2400" b="1" dirty="0"/>
              <a:t> </a:t>
            </a:r>
            <a:r>
              <a:rPr lang="en-US" sz="2400" b="1" dirty="0" err="1"/>
              <a:t>thông</a:t>
            </a:r>
            <a:r>
              <a:rPr lang="en-US" sz="2400" b="1" dirty="0"/>
              <a:t> </a:t>
            </a:r>
            <a:r>
              <a:rPr lang="en-US" sz="2400" b="1" dirty="0" err="1"/>
              <a:t>đúng</a:t>
            </a:r>
            <a:r>
              <a:rPr lang="en-US" sz="2400" b="1" dirty="0"/>
              <a:t> </a:t>
            </a:r>
            <a:r>
              <a:rPr lang="en-US" sz="2400" b="1" dirty="0" err="1"/>
              <a:t>luật</a:t>
            </a:r>
            <a:r>
              <a:rPr lang="en-US" sz="2400" b="1" dirty="0"/>
              <a:t>. </a:t>
            </a:r>
            <a:br>
              <a:rPr lang="en-US" sz="2400" b="1" dirty="0"/>
            </a:br>
            <a:r>
              <a:rPr lang="en-US" sz="2400" b="1" dirty="0" err="1"/>
              <a:t>Bạn</a:t>
            </a:r>
            <a:r>
              <a:rPr lang="en-US" sz="2400" b="1" dirty="0"/>
              <a:t> </a:t>
            </a:r>
            <a:r>
              <a:rPr lang="en-US" sz="2400" b="1" dirty="0" err="1"/>
              <a:t>gái</a:t>
            </a:r>
            <a:r>
              <a:rPr lang="en-US" sz="2400" b="1" dirty="0"/>
              <a:t> </a:t>
            </a:r>
            <a:r>
              <a:rPr lang="en-US" sz="2400" b="1" dirty="0" err="1"/>
              <a:t>còn</a:t>
            </a:r>
            <a:r>
              <a:rPr lang="en-US" sz="2400" b="1" dirty="0"/>
              <a:t> </a:t>
            </a:r>
            <a:r>
              <a:rPr lang="en-US" sz="2400" b="1" dirty="0" err="1"/>
              <a:t>giúp</a:t>
            </a:r>
            <a:r>
              <a:rPr lang="en-US" sz="2400" b="1" dirty="0"/>
              <a:t> </a:t>
            </a:r>
            <a:r>
              <a:rPr lang="en-US" sz="2400" b="1" dirty="0" err="1"/>
              <a:t>đỡ</a:t>
            </a:r>
            <a:r>
              <a:rPr lang="en-US" sz="2400" b="1" dirty="0"/>
              <a:t> </a:t>
            </a:r>
            <a:r>
              <a:rPr lang="en-US" sz="2400" b="1" dirty="0" err="1"/>
              <a:t>bạn</a:t>
            </a:r>
            <a:r>
              <a:rPr lang="en-US" sz="2400" b="1" dirty="0"/>
              <a:t> </a:t>
            </a:r>
            <a:r>
              <a:rPr lang="en-US" sz="2400" b="1" dirty="0" err="1"/>
              <a:t>ngồi</a:t>
            </a:r>
            <a:r>
              <a:rPr lang="en-US" sz="2400" b="1" dirty="0"/>
              <a:t> </a:t>
            </a:r>
            <a:r>
              <a:rPr lang="en-US" sz="2400" b="1" dirty="0" err="1"/>
              <a:t>xe</a:t>
            </a:r>
            <a:r>
              <a:rPr lang="en-US" sz="2400" b="1" dirty="0"/>
              <a:t> </a:t>
            </a:r>
            <a:r>
              <a:rPr lang="en-US" sz="2400" b="1" dirty="0" err="1"/>
              <a:t>lăn</a:t>
            </a:r>
            <a:r>
              <a:rPr lang="en-US" sz="2400" b="1" dirty="0"/>
              <a:t>.</a:t>
            </a:r>
          </a:p>
        </p:txBody>
      </p:sp>
      <p:pic>
        <p:nvPicPr>
          <p:cNvPr id="9" name="Picture 2" descr="C:\Users\HP\Desktop\Package - Lesson\Data\tx1b006tr049h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630675"/>
            <a:ext cx="8178274" cy="383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6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016" b="3755"/>
          <a:stretch/>
        </p:blipFill>
        <p:spPr>
          <a:xfrm>
            <a:off x="0" y="246743"/>
            <a:ext cx="9144000" cy="5468257"/>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4005939" y="128599"/>
            <a:ext cx="2540000" cy="584775"/>
          </a:xfrm>
          <a:prstGeom prst="rect">
            <a:avLst/>
          </a:prstGeom>
          <a:noFill/>
        </p:spPr>
        <p:txBody>
          <a:bodyPr wrap="square" rtlCol="0">
            <a:spAutoFit/>
          </a:bodyPr>
          <a:lstStyle/>
          <a:p>
            <a:pPr algn="ctr"/>
            <a:r>
              <a:rPr lang="en-US" sz="3200" b="1" dirty="0">
                <a:solidFill>
                  <a:srgbClr val="FF0000"/>
                </a:solidFill>
              </a:rPr>
              <a:t>BÀY TỎ</a:t>
            </a:r>
          </a:p>
        </p:txBody>
      </p:sp>
      <p:sp>
        <p:nvSpPr>
          <p:cNvPr id="5" name="TextBox 4"/>
          <p:cNvSpPr txBox="1"/>
          <p:nvPr/>
        </p:nvSpPr>
        <p:spPr>
          <a:xfrm>
            <a:off x="2467429" y="1799772"/>
            <a:ext cx="6226627" cy="1815882"/>
          </a:xfrm>
          <a:prstGeom prst="rect">
            <a:avLst/>
          </a:prstGeom>
          <a:noFill/>
        </p:spPr>
        <p:txBody>
          <a:bodyPr wrap="square" rtlCol="0">
            <a:spAutoFit/>
          </a:bodyPr>
          <a:lstStyle/>
          <a:p>
            <a:pPr algn="just"/>
            <a:r>
              <a:rPr lang="en-US" sz="2800" dirty="0">
                <a:solidFill>
                  <a:srgbClr val="006600"/>
                </a:solidFill>
              </a:rPr>
              <a:t>     </a:t>
            </a:r>
            <a:r>
              <a:rPr lang="en-US" sz="2800" dirty="0" err="1">
                <a:solidFill>
                  <a:srgbClr val="006600"/>
                </a:solidFill>
              </a:rPr>
              <a:t>Em</a:t>
            </a:r>
            <a:r>
              <a:rPr lang="en-US" sz="2800" dirty="0">
                <a:solidFill>
                  <a:srgbClr val="006600"/>
                </a:solidFill>
              </a:rPr>
              <a:t> </a:t>
            </a:r>
            <a:r>
              <a:rPr lang="en-US" sz="2800" dirty="0" err="1">
                <a:solidFill>
                  <a:srgbClr val="006600"/>
                </a:solidFill>
              </a:rPr>
              <a:t>hãy</a:t>
            </a:r>
            <a:r>
              <a:rPr lang="en-US" sz="2800" dirty="0">
                <a:solidFill>
                  <a:srgbClr val="006600"/>
                </a:solidFill>
              </a:rPr>
              <a:t> </a:t>
            </a:r>
            <a:r>
              <a:rPr lang="vi-VN" sz="2800" dirty="0">
                <a:solidFill>
                  <a:srgbClr val="006600"/>
                </a:solidFill>
              </a:rPr>
              <a:t>nghĩ ra ba việc em có thể làm để đóng góp cho nơi sống của mình và viết vào </a:t>
            </a:r>
            <a:r>
              <a:rPr lang="en-US" sz="2800" dirty="0" err="1">
                <a:solidFill>
                  <a:srgbClr val="006600"/>
                </a:solidFill>
              </a:rPr>
              <a:t>các</a:t>
            </a:r>
            <a:r>
              <a:rPr lang="en-US" sz="2800" dirty="0">
                <a:solidFill>
                  <a:srgbClr val="006600"/>
                </a:solidFill>
              </a:rPr>
              <a:t> </a:t>
            </a:r>
            <a:r>
              <a:rPr lang="en-US" sz="2800" dirty="0" err="1">
                <a:solidFill>
                  <a:srgbClr val="006600"/>
                </a:solidFill>
              </a:rPr>
              <a:t>phiếu</a:t>
            </a:r>
            <a:r>
              <a:rPr lang="en-US" sz="2800" dirty="0">
                <a:solidFill>
                  <a:srgbClr val="006600"/>
                </a:solidFill>
              </a:rPr>
              <a:t> </a:t>
            </a:r>
            <a:r>
              <a:rPr lang="en-US" sz="2800" dirty="0" err="1">
                <a:solidFill>
                  <a:srgbClr val="006600"/>
                </a:solidFill>
              </a:rPr>
              <a:t>đã</a:t>
            </a:r>
            <a:r>
              <a:rPr lang="en-US" sz="2800" dirty="0">
                <a:solidFill>
                  <a:srgbClr val="006600"/>
                </a:solidFill>
              </a:rPr>
              <a:t> </a:t>
            </a:r>
            <a:r>
              <a:rPr lang="en-US" sz="2800" dirty="0" err="1">
                <a:solidFill>
                  <a:srgbClr val="006600"/>
                </a:solidFill>
              </a:rPr>
              <a:t>chuẩn</a:t>
            </a:r>
            <a:r>
              <a:rPr lang="en-US" sz="2800" dirty="0">
                <a:solidFill>
                  <a:srgbClr val="006600"/>
                </a:solidFill>
              </a:rPr>
              <a:t> </a:t>
            </a:r>
            <a:r>
              <a:rPr lang="en-US" sz="2800" dirty="0" err="1">
                <a:solidFill>
                  <a:srgbClr val="006600"/>
                </a:solidFill>
              </a:rPr>
              <a:t>bị</a:t>
            </a:r>
            <a:r>
              <a:rPr lang="en-US" sz="2800" dirty="0">
                <a:solidFill>
                  <a:srgbClr val="006600"/>
                </a:solidFill>
              </a:rPr>
              <a:t> </a:t>
            </a:r>
            <a:r>
              <a:rPr lang="en-US" sz="2800" dirty="0" err="1">
                <a:solidFill>
                  <a:srgbClr val="006600"/>
                </a:solidFill>
              </a:rPr>
              <a:t>rồi</a:t>
            </a:r>
            <a:r>
              <a:rPr lang="en-US" sz="2800" dirty="0">
                <a:solidFill>
                  <a:srgbClr val="006600"/>
                </a:solidFill>
              </a:rPr>
              <a:t> </a:t>
            </a:r>
            <a:r>
              <a:rPr lang="en-US" sz="2800" dirty="0" err="1">
                <a:solidFill>
                  <a:srgbClr val="006600"/>
                </a:solidFill>
              </a:rPr>
              <a:t>dán</a:t>
            </a:r>
            <a:r>
              <a:rPr lang="en-US" sz="2800" dirty="0">
                <a:solidFill>
                  <a:srgbClr val="006600"/>
                </a:solidFill>
              </a:rPr>
              <a:t> </a:t>
            </a:r>
            <a:r>
              <a:rPr lang="en-US" sz="2800" dirty="0" err="1">
                <a:solidFill>
                  <a:srgbClr val="006600"/>
                </a:solidFill>
              </a:rPr>
              <a:t>vào</a:t>
            </a:r>
            <a:r>
              <a:rPr lang="en-US" sz="2800" dirty="0">
                <a:solidFill>
                  <a:srgbClr val="006600"/>
                </a:solidFill>
              </a:rPr>
              <a:t> </a:t>
            </a:r>
            <a:r>
              <a:rPr lang="en-US" sz="2800" dirty="0" err="1">
                <a:solidFill>
                  <a:srgbClr val="006600"/>
                </a:solidFill>
              </a:rPr>
              <a:t>vị</a:t>
            </a:r>
            <a:r>
              <a:rPr lang="en-US" sz="2800" dirty="0">
                <a:solidFill>
                  <a:srgbClr val="006600"/>
                </a:solidFill>
              </a:rPr>
              <a:t> </a:t>
            </a:r>
            <a:r>
              <a:rPr lang="en-US" sz="2800" dirty="0" err="1">
                <a:solidFill>
                  <a:srgbClr val="006600"/>
                </a:solidFill>
              </a:rPr>
              <a:t>trí</a:t>
            </a:r>
            <a:r>
              <a:rPr lang="en-US" sz="2800" dirty="0">
                <a:solidFill>
                  <a:srgbClr val="006600"/>
                </a:solidFill>
              </a:rPr>
              <a:t> </a:t>
            </a:r>
            <a:r>
              <a:rPr lang="en-US" sz="2800" dirty="0" err="1">
                <a:solidFill>
                  <a:srgbClr val="006600"/>
                </a:solidFill>
              </a:rPr>
              <a:t>trên</a:t>
            </a:r>
            <a:r>
              <a:rPr lang="en-US" sz="2800" dirty="0">
                <a:solidFill>
                  <a:srgbClr val="006600"/>
                </a:solidFill>
              </a:rPr>
              <a:t> </a:t>
            </a:r>
            <a:r>
              <a:rPr lang="en-US" sz="2800" dirty="0" err="1">
                <a:solidFill>
                  <a:srgbClr val="006600"/>
                </a:solidFill>
              </a:rPr>
              <a:t>bảng</a:t>
            </a:r>
            <a:r>
              <a:rPr lang="en-US" sz="2800" dirty="0">
                <a:solidFill>
                  <a:srgbClr val="006600"/>
                </a:solidFill>
              </a:rPr>
              <a:t>!</a:t>
            </a:r>
          </a:p>
        </p:txBody>
      </p:sp>
    </p:spTree>
    <p:extLst>
      <p:ext uri="{BB962C8B-B14F-4D97-AF65-F5344CB8AC3E}">
        <p14:creationId xmlns:p14="http://schemas.microsoft.com/office/powerpoint/2010/main" val="2824934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39" y="1527857"/>
            <a:ext cx="76882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5891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535" y="1286213"/>
            <a:ext cx="66452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62971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nmannews.wpengine.netdna-cdn.com/files/imagefield/shutterstock_96320885_WOOD_FLOOR_AND_GREEN_WALL.jpg"/>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Texturizer/>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t="20053" b="1"/>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30 Redondear rectángulo de esquina del mismo lado"/>
          <p:cNvSpPr/>
          <p:nvPr/>
        </p:nvSpPr>
        <p:spPr>
          <a:xfrm>
            <a:off x="3275856" y="1597360"/>
            <a:ext cx="2448272" cy="1800200"/>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27 Rectángulo"/>
          <p:cNvSpPr/>
          <p:nvPr/>
        </p:nvSpPr>
        <p:spPr>
          <a:xfrm>
            <a:off x="5724128" y="2857500"/>
            <a:ext cx="3419872"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35 Rectángulo"/>
          <p:cNvSpPr/>
          <p:nvPr/>
        </p:nvSpPr>
        <p:spPr>
          <a:xfrm>
            <a:off x="-32467" y="2813288"/>
            <a:ext cx="3308323"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5" name="Picture 3"/>
          <p:cNvPicPr>
            <a:picLocks noChangeAspect="1" noChangeArrowheads="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0" y="-1"/>
            <a:ext cx="9144000" cy="345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1"/>
          <p:cNvSpPr txBox="1">
            <a:spLocks noChangeArrowheads="1"/>
          </p:cNvSpPr>
          <p:nvPr/>
        </p:nvSpPr>
        <p:spPr bwMode="auto">
          <a:xfrm>
            <a:off x="2576724" y="1119518"/>
            <a:ext cx="6567276" cy="3785652"/>
          </a:xfrm>
          <a:prstGeom prst="rect">
            <a:avLst/>
          </a:prstGeom>
          <a:solidFill>
            <a:srgbClr val="002060"/>
          </a:solidFill>
          <a:ln w="9525">
            <a:noFill/>
            <a:miter lim="800000"/>
            <a:headEnd/>
            <a:tailEnd/>
          </a:ln>
          <a:scene3d>
            <a:camera prst="orthographicFront"/>
            <a:lightRig rig="threePt" dir="t"/>
          </a:scene3d>
          <a:sp3d>
            <a:bevelT prst="angle"/>
          </a:sp3d>
        </p:spPr>
        <p:txBody>
          <a:bodyPr wrap="square">
            <a:spAutoFit/>
          </a:bodyPr>
          <a:lstStyle/>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kỹ</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nội</a:t>
            </a:r>
            <a:r>
              <a:rPr lang="en-US" sz="2400" b="1" dirty="0">
                <a:solidFill>
                  <a:schemeClr val="bg1"/>
                </a:solidFill>
                <a:latin typeface="Arial" panose="020B0604020202020204" pitchFamily="34" charset="0"/>
                <a:cs typeface="Arial" panose="020B0604020202020204" pitchFamily="34" charset="0"/>
              </a:rPr>
              <a:t> dung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hỏi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nhấn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chọn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Nếu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chuột</a:t>
            </a:r>
            <a:r>
              <a:rPr lang="en-US" sz="2400" b="1" dirty="0">
                <a:solidFill>
                  <a:schemeClr val="bg1"/>
                </a:solidFill>
                <a:latin typeface="Arial" panose="020B0604020202020204" pitchFamily="34" charset="0"/>
                <a:cs typeface="Arial" panose="020B0604020202020204" pitchFamily="34" charset="0"/>
              </a:rPr>
              <a:t> Jerry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phía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mèo</a:t>
            </a:r>
            <a:r>
              <a:rPr lang="en-US" sz="2400" b="1" dirty="0">
                <a:solidFill>
                  <a:schemeClr val="bg1"/>
                </a:solidFill>
                <a:latin typeface="Arial" panose="020B0604020202020204" pitchFamily="34" charset="0"/>
                <a:cs typeface="Arial" panose="020B0604020202020204" pitchFamily="34" charset="0"/>
              </a:rPr>
              <a:t> Tom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nhận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được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một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quyền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thuộc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a:t>
            </a:r>
          </a:p>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gian</a:t>
            </a:r>
            <a:r>
              <a:rPr lang="en-US" sz="2400" b="1" dirty="0">
                <a:solidFill>
                  <a:schemeClr val="bg1"/>
                </a:solidFill>
                <a:latin typeface="Arial" panose="020B0604020202020204" pitchFamily="34" charset="0"/>
                <a:cs typeface="Arial" panose="020B0604020202020204" pitchFamily="34" charset="0"/>
              </a:rPr>
              <a:t> 5 </a:t>
            </a:r>
            <a:r>
              <a:rPr lang="en-US" sz="2400" b="1" dirty="0" err="1">
                <a:solidFill>
                  <a:schemeClr val="bg1"/>
                </a:solidFill>
                <a:latin typeface="Arial" panose="020B0604020202020204" pitchFamily="34" charset="0"/>
                <a:cs typeface="Arial" panose="020B0604020202020204" pitchFamily="34" charset="0"/>
              </a:rPr>
              <a:t>giây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suy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tục</a:t>
            </a:r>
            <a:r>
              <a:rPr lang="en-US" sz="2400" b="1" dirty="0">
                <a:solidFill>
                  <a:schemeClr val="bg1"/>
                </a:solidFill>
                <a:latin typeface="Arial" panose="020B0604020202020204" pitchFamily="34" charset="0"/>
                <a:cs typeface="Arial" panose="020B0604020202020204" pitchFamily="34" charset="0"/>
              </a:rPr>
              <a:t>!</a:t>
            </a:r>
          </a:p>
        </p:txBody>
      </p:sp>
      <p:pic>
        <p:nvPicPr>
          <p:cNvPr id="3074" name="Picture 2" descr="HÃ¬nh áº£nh cÃ³ liÃ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1841" y="2778982"/>
            <a:ext cx="2560241" cy="2845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1167"/>
            <a:ext cx="7772400" cy="830997"/>
          </a:xfrm>
          <a:prstGeom prst="rect">
            <a:avLst/>
          </a:prstGeom>
          <a:noFill/>
        </p:spPr>
        <p:txBody>
          <a:bodyPr wrap="square" rtlCol="0">
            <a:spAutoFit/>
          </a:bodyPr>
          <a:lstStyle/>
          <a:p>
            <a:r>
              <a:rPr lang="en-US" sz="4800" b="1" dirty="0" err="1">
                <a:solidFill>
                  <a:srgbClr val="FFFF00"/>
                </a:solidFill>
                <a:latin typeface="VNI-Juni" pitchFamily="2" charset="0"/>
              </a:rPr>
              <a:t>Troø</a:t>
            </a:r>
            <a:r>
              <a:rPr lang="en-US" sz="4800" b="1" dirty="0">
                <a:solidFill>
                  <a:srgbClr val="FFFF00"/>
                </a:solidFill>
                <a:latin typeface="VNI-Juni" pitchFamily="2" charset="0"/>
              </a:rPr>
              <a:t> </a:t>
            </a:r>
            <a:r>
              <a:rPr lang="en-US" sz="4800" b="1" dirty="0" err="1">
                <a:solidFill>
                  <a:srgbClr val="FFFF00"/>
                </a:solidFill>
                <a:latin typeface="VNI-Juni" pitchFamily="2" charset="0"/>
              </a:rPr>
              <a:t>chôi</a:t>
            </a:r>
            <a:r>
              <a:rPr lang="en-US" sz="4800" b="1" dirty="0">
                <a:solidFill>
                  <a:srgbClr val="FFFF00"/>
                </a:solidFill>
                <a:latin typeface="VNI-Juni" pitchFamily="2" charset="0"/>
              </a:rPr>
              <a:t> Tom </a:t>
            </a:r>
            <a:r>
              <a:rPr lang="en-US" sz="4800" b="1" dirty="0" err="1">
                <a:solidFill>
                  <a:srgbClr val="FFFF00"/>
                </a:solidFill>
                <a:latin typeface="VNI-Juni" pitchFamily="2" charset="0"/>
              </a:rPr>
              <a:t>vaø</a:t>
            </a:r>
            <a:r>
              <a:rPr lang="en-US" sz="4800" b="1" dirty="0">
                <a:solidFill>
                  <a:srgbClr val="FFFF00"/>
                </a:solidFill>
                <a:latin typeface="VNI-Juni" pitchFamily="2" charset="0"/>
              </a:rPr>
              <a:t> jerry</a:t>
            </a:r>
          </a:p>
        </p:txBody>
      </p:sp>
    </p:spTree>
    <p:extLst>
      <p:ext uri="{BB962C8B-B14F-4D97-AF65-F5344CB8AC3E}">
        <p14:creationId xmlns:p14="http://schemas.microsoft.com/office/powerpoint/2010/main" val="312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3"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par>
                                <p:cTn id="21" presetID="63" presetClass="path" presetSubtype="0" accel="50000" decel="50000" fill="hold" nodeType="withEffect">
                                  <p:stCondLst>
                                    <p:cond delay="0"/>
                                  </p:stCondLst>
                                  <p:childTnLst>
                                    <p:animMotion origin="layout" path="M 4.16667E-6 -1.39592E-6 L 0.36927 -0.09821 " pathEditMode="relative" rAng="0" ptsTypes="AA">
                                      <p:cBhvr>
                                        <p:cTn id="22" dur="2000" fill="hold"/>
                                        <p:tgtEl>
                                          <p:spTgt spid="3074"/>
                                        </p:tgtEl>
                                        <p:attrNameLst>
                                          <p:attrName>ppt_x</p:attrName>
                                          <p:attrName>ppt_y</p:attrName>
                                        </p:attrNameLst>
                                      </p:cBhvr>
                                      <p:rCtr x="18455" y="-49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4414" y="2801956"/>
            <a:ext cx="748112" cy="679596"/>
          </a:xfrm>
          <a:prstGeom prst="rect">
            <a:avLst/>
          </a:prstGeom>
        </p:spPr>
      </p:pic>
      <p:sp>
        <p:nvSpPr>
          <p:cNvPr id="34" name="21 CuadroTexto"/>
          <p:cNvSpPr txBox="1"/>
          <p:nvPr/>
        </p:nvSpPr>
        <p:spPr>
          <a:xfrm>
            <a:off x="4716925" y="622857"/>
            <a:ext cx="19812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Giống</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5" name="28 CuadroTexto"/>
          <p:cNvSpPr txBox="1"/>
          <p:nvPr/>
        </p:nvSpPr>
        <p:spPr>
          <a:xfrm>
            <a:off x="6901670" y="634933"/>
            <a:ext cx="213360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Khác</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Đông</a:t>
            </a:r>
            <a:r>
              <a:rPr lang="es-ES_tradnl" sz="2000" b="1" dirty="0">
                <a:solidFill>
                  <a:srgbClr val="0000CC"/>
                </a:solidFill>
              </a:rPr>
              <a:t> </a:t>
            </a:r>
            <a:r>
              <a:rPr lang="es-ES_tradnl" sz="2000" b="1" dirty="0" err="1">
                <a:solidFill>
                  <a:srgbClr val="0000CC"/>
                </a:solidFill>
              </a:rPr>
              <a:t>vui</a:t>
            </a:r>
            <a:endParaRPr lang="es-ES" sz="2000" b="1" dirty="0">
              <a:solidFill>
                <a:srgbClr val="0000CC"/>
              </a:solidFill>
            </a:endParaRPr>
          </a:p>
        </p:txBody>
      </p:sp>
      <p:sp>
        <p:nvSpPr>
          <p:cNvPr id="38" name="28 CuadroTexto"/>
          <p:cNvSpPr txBox="1"/>
          <p:nvPr/>
        </p:nvSpPr>
        <p:spPr>
          <a:xfrm>
            <a:off x="90714" y="640699"/>
            <a:ext cx="2232638"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Vắng</a:t>
            </a:r>
            <a:r>
              <a:rPr lang="es-ES_tradnl" sz="2000" b="1" dirty="0">
                <a:solidFill>
                  <a:srgbClr val="0000CC"/>
                </a:solidFill>
              </a:rPr>
              <a:t> </a:t>
            </a:r>
            <a:r>
              <a:rPr lang="es-ES_tradnl" sz="2000" b="1" dirty="0" err="1">
                <a:solidFill>
                  <a:srgbClr val="0000CC"/>
                </a:solidFill>
              </a:rPr>
              <a:t>vẻ</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Câu</a:t>
              </a:r>
              <a:r>
                <a:rPr lang="en-US" sz="2400" dirty="0"/>
                <a:t> </a:t>
              </a:r>
              <a:r>
                <a:rPr lang="en-US" sz="2400" dirty="0" err="1"/>
                <a:t>hỏi</a:t>
              </a:r>
              <a:r>
                <a:rPr lang="en-US" sz="2400" dirty="0"/>
                <a:t> 1: </a:t>
              </a:r>
              <a:r>
                <a:rPr lang="en-US" sz="2400" dirty="0" err="1"/>
                <a:t>Những</a:t>
              </a:r>
              <a:r>
                <a:rPr lang="en-US" sz="2400" dirty="0"/>
                <a:t> </a:t>
              </a:r>
              <a:r>
                <a:rPr lang="en-US" sz="2400" dirty="0" err="1"/>
                <a:t>nơi</a:t>
              </a:r>
              <a:r>
                <a:rPr lang="en-US" sz="2400" dirty="0"/>
                <a:t> </a:t>
              </a:r>
              <a:r>
                <a:rPr lang="en-US" sz="2400" dirty="0" err="1"/>
                <a:t>sống</a:t>
              </a:r>
              <a:r>
                <a:rPr lang="en-US" sz="2400" dirty="0"/>
                <a:t> </a:t>
              </a:r>
              <a:r>
                <a:rPr lang="en-US" sz="2400" dirty="0" err="1"/>
                <a:t>khác</a:t>
              </a:r>
              <a:r>
                <a:rPr lang="en-US" sz="2400" dirty="0"/>
                <a:t> </a:t>
              </a:r>
              <a:r>
                <a:rPr lang="en-US" sz="2400" dirty="0" err="1"/>
                <a:t>nhau</a:t>
              </a:r>
              <a:r>
                <a:rPr lang="en-US" sz="2400" dirty="0"/>
                <a:t> </a:t>
              </a:r>
              <a:r>
                <a:rPr lang="en-US" sz="2400" dirty="0" err="1"/>
                <a:t>có</a:t>
              </a:r>
              <a:r>
                <a:rPr lang="en-US" sz="2400" dirty="0"/>
                <a:t> </a:t>
              </a:r>
              <a:r>
                <a:rPr lang="en-US" sz="2400" dirty="0" err="1"/>
                <a:t>quang</a:t>
              </a:r>
              <a:r>
                <a:rPr lang="en-US" sz="2400" dirty="0"/>
                <a:t> </a:t>
              </a:r>
              <a:r>
                <a:rPr lang="en-US" sz="2400" dirty="0" err="1"/>
                <a:t>cảnh</a:t>
              </a:r>
              <a:r>
                <a:rPr lang="en-US" sz="2400" dirty="0"/>
                <a:t> </a:t>
              </a:r>
              <a:r>
                <a:rPr lang="en-US" sz="2400" dirty="0" err="1"/>
                <a:t>thế</a:t>
              </a:r>
              <a:r>
                <a:rPr lang="en-US" sz="2400" dirty="0"/>
                <a:t> </a:t>
              </a:r>
              <a:r>
                <a:rPr lang="en-US" sz="2400" dirty="0" err="1"/>
                <a:t>nào</a:t>
              </a:r>
              <a:r>
                <a:rPr lang="en-US" sz="24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a:off x="7315201" y="1890340"/>
            <a:ext cx="1027325"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51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191 -0.29833 " pathEditMode="relative" rAng="0" ptsTypes="AA">
                                      <p:cBhvr>
                                        <p:cTn id="75" dur="2000" fill="hold"/>
                                        <p:tgtEl>
                                          <p:spTgt spid="10"/>
                                        </p:tgtEl>
                                        <p:attrNameLst>
                                          <p:attrName>ppt_x</p:attrName>
                                          <p:attrName>ppt_y</p:attrName>
                                        </p:attrNameLst>
                                      </p:cBhvr>
                                      <p:rCtr x="17587"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938" y="2772833"/>
            <a:ext cx="748112" cy="679596"/>
          </a:xfrm>
          <a:prstGeom prst="rect">
            <a:avLst/>
          </a:prstGeom>
        </p:spPr>
      </p:pic>
      <p:sp>
        <p:nvSpPr>
          <p:cNvPr id="34" name="21 CuadroTexto"/>
          <p:cNvSpPr txBox="1"/>
          <p:nvPr/>
        </p:nvSpPr>
        <p:spPr>
          <a:xfrm>
            <a:off x="4630056" y="637371"/>
            <a:ext cx="2126125"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Bình</a:t>
            </a:r>
            <a:r>
              <a:rPr lang="es-ES_tradnl" sz="2000" b="1" dirty="0">
                <a:solidFill>
                  <a:srgbClr val="0000CC"/>
                </a:solidFill>
              </a:rPr>
              <a:t> </a:t>
            </a:r>
            <a:r>
              <a:rPr lang="es-ES_tradnl" sz="2000" b="1" dirty="0" err="1">
                <a:solidFill>
                  <a:srgbClr val="0000CC"/>
                </a:solidFill>
              </a:rPr>
              <a:t>thường</a:t>
            </a:r>
            <a:endParaRPr lang="es-ES" sz="2000" b="1" dirty="0">
              <a:solidFill>
                <a:srgbClr val="0000CC"/>
              </a:solidFill>
            </a:endParaRPr>
          </a:p>
        </p:txBody>
      </p:sp>
      <p:sp>
        <p:nvSpPr>
          <p:cNvPr id="35" name="28 CuadroTexto"/>
          <p:cNvSpPr txBox="1"/>
          <p:nvPr/>
        </p:nvSpPr>
        <p:spPr>
          <a:xfrm>
            <a:off x="161918" y="634933"/>
            <a:ext cx="21336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Yêu</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7" name="29 CuadroTexto"/>
          <p:cNvSpPr txBox="1"/>
          <p:nvPr/>
        </p:nvSpPr>
        <p:spPr>
          <a:xfrm>
            <a:off x="2467429" y="634933"/>
            <a:ext cx="2104571"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Không</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Xa</a:t>
            </a:r>
            <a:r>
              <a:rPr lang="es-ES_tradnl" sz="2000" b="1" dirty="0">
                <a:solidFill>
                  <a:srgbClr val="0000CC"/>
                </a:solidFill>
              </a:rPr>
              <a:t> </a:t>
            </a:r>
            <a:r>
              <a:rPr lang="es-ES_tradnl" sz="2000" b="1" dirty="0" err="1">
                <a:solidFill>
                  <a:srgbClr val="0000CC"/>
                </a:solidFill>
              </a:rPr>
              <a:t>lạ</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Câu</a:t>
              </a:r>
              <a:r>
                <a:rPr lang="en-US" sz="2000" dirty="0"/>
                <a:t> </a:t>
              </a:r>
              <a:r>
                <a:rPr lang="en-US" sz="2000" dirty="0" err="1"/>
                <a:t>hỏi</a:t>
              </a:r>
              <a:r>
                <a:rPr lang="en-US" sz="2000" dirty="0"/>
                <a:t> 2: </a:t>
              </a:r>
              <a:r>
                <a:rPr lang="en-US" sz="2000" dirty="0" err="1"/>
                <a:t>Thái</a:t>
              </a:r>
              <a:r>
                <a:rPr lang="en-US" sz="2000" dirty="0"/>
                <a:t> </a:t>
              </a:r>
              <a:r>
                <a:rPr lang="en-US" sz="2000" dirty="0" err="1"/>
                <a:t>độ</a:t>
              </a:r>
              <a:r>
                <a:rPr lang="en-US" sz="2000" dirty="0"/>
                <a:t> </a:t>
              </a:r>
              <a:r>
                <a:rPr lang="en-US" sz="2000" dirty="0" err="1"/>
                <a:t>của</a:t>
              </a:r>
              <a:r>
                <a:rPr lang="en-US" sz="2000" dirty="0"/>
                <a:t> </a:t>
              </a:r>
              <a:r>
                <a:rPr lang="en-US" sz="2000" dirty="0" err="1"/>
                <a:t>mỗi</a:t>
              </a:r>
              <a:r>
                <a:rPr lang="en-US" sz="2000" dirty="0"/>
                <a:t> </a:t>
              </a:r>
              <a:r>
                <a:rPr lang="en-US" sz="2000" dirty="0" err="1"/>
                <a:t>người</a:t>
              </a:r>
              <a:r>
                <a:rPr lang="en-US" sz="2000" dirty="0"/>
                <a:t> </a:t>
              </a:r>
              <a:r>
                <a:rPr lang="en-US" sz="2000" dirty="0" err="1"/>
                <a:t>với</a:t>
              </a:r>
              <a:r>
                <a:rPr lang="en-US" sz="2000" dirty="0"/>
                <a:t> </a:t>
              </a:r>
              <a:r>
                <a:rPr lang="en-US" sz="2000" dirty="0" err="1"/>
                <a:t>nơi</a:t>
              </a:r>
              <a:r>
                <a:rPr lang="en-US" sz="2000" dirty="0"/>
                <a:t> </a:t>
              </a:r>
              <a:r>
                <a:rPr lang="en-US" sz="2000" dirty="0" err="1"/>
                <a:t>mình</a:t>
              </a:r>
              <a:r>
                <a:rPr lang="en-US" sz="2000" dirty="0"/>
                <a:t> </a:t>
              </a:r>
              <a:r>
                <a:rPr lang="en-US" sz="2000" dirty="0" err="1"/>
                <a:t>sống</a:t>
              </a:r>
              <a:r>
                <a:rPr lang="en-US" sz="2000" dirty="0"/>
                <a:t> </a:t>
              </a:r>
              <a:r>
                <a:rPr lang="en-US" sz="2000" dirty="0" err="1"/>
                <a:t>như</a:t>
              </a:r>
              <a:r>
                <a:rPr lang="en-US" sz="2000" dirty="0"/>
                <a:t> </a:t>
              </a:r>
              <a:r>
                <a:rPr lang="en-US" sz="2000" dirty="0" err="1"/>
                <a:t>thế</a:t>
              </a:r>
              <a:r>
                <a:rPr lang="en-US" sz="2000" dirty="0"/>
                <a:t> </a:t>
              </a:r>
              <a:r>
                <a:rPr lang="en-US" sz="2000" dirty="0" err="1"/>
                <a:t>nào</a:t>
              </a:r>
              <a:r>
                <a:rPr lang="en-US" sz="20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762001"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50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642 -0.29833 " pathEditMode="relative" rAng="0" ptsTypes="AA">
                                      <p:cBhvr>
                                        <p:cTn id="75" dur="2000" fill="hold"/>
                                        <p:tgtEl>
                                          <p:spTgt spid="10"/>
                                        </p:tgtEl>
                                        <p:attrNameLst>
                                          <p:attrName>ppt_x</p:attrName>
                                          <p:attrName>ppt_y</p:attrName>
                                        </p:attrNameLst>
                                      </p:cBhvr>
                                      <p:rCtr x="-17830"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4628" y="2770571"/>
            <a:ext cx="748112" cy="679596"/>
          </a:xfrm>
          <a:prstGeom prst="rect">
            <a:avLst/>
          </a:prstGeom>
        </p:spPr>
      </p:pic>
      <p:sp>
        <p:nvSpPr>
          <p:cNvPr id="34" name="21 CuadroTexto"/>
          <p:cNvSpPr txBox="1"/>
          <p:nvPr/>
        </p:nvSpPr>
        <p:spPr>
          <a:xfrm>
            <a:off x="228600" y="634933"/>
            <a:ext cx="19812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Sân</a:t>
            </a:r>
            <a:r>
              <a:rPr lang="es-ES_tradnl" sz="2000" b="1" dirty="0">
                <a:solidFill>
                  <a:srgbClr val="0000CC"/>
                </a:solidFill>
              </a:rPr>
              <a:t> </a:t>
            </a:r>
            <a:r>
              <a:rPr lang="es-ES_tradnl" sz="2000" b="1" dirty="0" err="1">
                <a:solidFill>
                  <a:srgbClr val="0000CC"/>
                </a:solidFill>
              </a:rPr>
              <a:t>bay</a:t>
            </a:r>
            <a:endParaRPr lang="es-ES" sz="2000" b="1" dirty="0">
              <a:solidFill>
                <a:srgbClr val="0000CC"/>
              </a:solidFill>
            </a:endParaRPr>
          </a:p>
        </p:txBody>
      </p:sp>
      <p:sp>
        <p:nvSpPr>
          <p:cNvPr id="35" name="28 CuadroTexto"/>
          <p:cNvSpPr txBox="1"/>
          <p:nvPr/>
        </p:nvSpPr>
        <p:spPr>
          <a:xfrm>
            <a:off x="4572000" y="634933"/>
            <a:ext cx="21336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Trường</a:t>
            </a:r>
            <a:r>
              <a:rPr lang="es-ES_tradnl" sz="2000" b="1" dirty="0">
                <a:solidFill>
                  <a:srgbClr val="0000CC"/>
                </a:solidFill>
              </a:rPr>
              <a:t> </a:t>
            </a:r>
            <a:r>
              <a:rPr lang="es-ES_tradnl" sz="2000" b="1" dirty="0" err="1">
                <a:solidFill>
                  <a:srgbClr val="0000CC"/>
                </a:solidFill>
              </a:rPr>
              <a:t>học</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Bến</a:t>
            </a:r>
            <a:r>
              <a:rPr lang="es-ES_tradnl" sz="2000" b="1" dirty="0">
                <a:solidFill>
                  <a:srgbClr val="0000CC"/>
                </a:solidFill>
              </a:rPr>
              <a:t> </a:t>
            </a:r>
            <a:r>
              <a:rPr lang="es-ES_tradnl" sz="2000" b="1" dirty="0" err="1">
                <a:solidFill>
                  <a:srgbClr val="0000CC"/>
                </a:solidFill>
              </a:rPr>
              <a:t>tàu</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Khu</a:t>
            </a:r>
            <a:r>
              <a:rPr lang="es-ES_tradnl" sz="2000" b="1" dirty="0">
                <a:solidFill>
                  <a:srgbClr val="0000CC"/>
                </a:solidFill>
              </a:rPr>
              <a:t> du </a:t>
            </a:r>
            <a:r>
              <a:rPr lang="es-ES_tradnl" sz="2000" b="1" dirty="0" err="1">
                <a:solidFill>
                  <a:srgbClr val="0000CC"/>
                </a:solidFill>
              </a:rPr>
              <a:t>lịch</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3: </a:t>
              </a:r>
              <a:r>
                <a:rPr lang="en-US" sz="2800" dirty="0" err="1">
                  <a:solidFill>
                    <a:schemeClr val="bg1"/>
                  </a:solidFill>
                </a:rPr>
                <a:t>Nơi</a:t>
              </a:r>
              <a:r>
                <a:rPr lang="en-US" sz="2800" dirty="0">
                  <a:solidFill>
                    <a:schemeClr val="bg1"/>
                  </a:solidFill>
                </a:rPr>
                <a:t> ở </a:t>
              </a:r>
              <a:r>
                <a:rPr lang="en-US" sz="2800" dirty="0" err="1">
                  <a:solidFill>
                    <a:schemeClr val="bg1"/>
                  </a:solidFill>
                </a:rPr>
                <a:t>của</a:t>
              </a:r>
              <a:r>
                <a:rPr lang="en-US" sz="2800" dirty="0">
                  <a:solidFill>
                    <a:schemeClr val="bg1"/>
                  </a:solidFill>
                </a:rPr>
                <a:t>  An </a:t>
              </a:r>
              <a:r>
                <a:rPr lang="en-US" sz="2800" dirty="0" err="1">
                  <a:solidFill>
                    <a:schemeClr val="bg1"/>
                  </a:solidFill>
                </a:rPr>
                <a:t>có</a:t>
              </a:r>
              <a:r>
                <a:rPr lang="en-US" sz="2800" dirty="0">
                  <a:solidFill>
                    <a:schemeClr val="bg1"/>
                  </a:solidFill>
                </a:rPr>
                <a:t> </a:t>
              </a:r>
              <a:r>
                <a:rPr lang="en-US" sz="2800" dirty="0" err="1">
                  <a:solidFill>
                    <a:schemeClr val="bg1"/>
                  </a:solidFill>
                </a:rPr>
                <a:t>gì</a:t>
              </a:r>
              <a:r>
                <a:rPr lang="en-US" sz="2800" dirty="0">
                  <a:solidFill>
                    <a:schemeClr val="bg1"/>
                  </a:solidFill>
                </a:rPr>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5083848"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648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1858 -0.31315 " pathEditMode="relative" rAng="0" ptsTypes="AA">
                                      <p:cBhvr>
                                        <p:cTn id="75" dur="2000" fill="hold"/>
                                        <p:tgtEl>
                                          <p:spTgt spid="10"/>
                                        </p:tgtEl>
                                        <p:attrNameLst>
                                          <p:attrName>ppt_x</p:attrName>
                                          <p:attrName>ppt_y</p:attrName>
                                        </p:attrNameLst>
                                      </p:cBhvr>
                                      <p:rCtr x="5920" y="-15658"/>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042" y="2757036"/>
            <a:ext cx="748112" cy="679596"/>
          </a:xfrm>
          <a:prstGeom prst="rect">
            <a:avLst/>
          </a:prstGeom>
        </p:spPr>
      </p:pic>
      <p:sp>
        <p:nvSpPr>
          <p:cNvPr id="34" name="21 CuadroTexto"/>
          <p:cNvSpPr txBox="1"/>
          <p:nvPr/>
        </p:nvSpPr>
        <p:spPr>
          <a:xfrm>
            <a:off x="4648200" y="656167"/>
            <a:ext cx="2100072" cy="369332"/>
          </a:xfrm>
          <a:prstGeom prst="rect">
            <a:avLst/>
          </a:prstGeom>
          <a:noFill/>
        </p:spPr>
        <p:txBody>
          <a:bodyPr wrap="square" rtlCol="0">
            <a:spAutoFit/>
          </a:bodyPr>
          <a:lstStyle/>
          <a:p>
            <a:pPr algn="ctr"/>
            <a:r>
              <a:rPr lang="es-ES_tradnl" sz="1800" b="1" dirty="0">
                <a:solidFill>
                  <a:srgbClr val="008000"/>
                </a:solidFill>
              </a:rPr>
              <a:t>C. </a:t>
            </a:r>
            <a:r>
              <a:rPr lang="es-ES_tradnl" sz="1800" b="1" dirty="0" err="1">
                <a:solidFill>
                  <a:srgbClr val="008000"/>
                </a:solidFill>
              </a:rPr>
              <a:t>Trồng</a:t>
            </a:r>
            <a:r>
              <a:rPr lang="es-ES_tradnl" sz="1800" b="1" dirty="0">
                <a:solidFill>
                  <a:srgbClr val="008000"/>
                </a:solidFill>
              </a:rPr>
              <a:t> </a:t>
            </a:r>
            <a:r>
              <a:rPr lang="es-ES_tradnl" sz="1800" b="1" dirty="0" err="1">
                <a:solidFill>
                  <a:srgbClr val="008000"/>
                </a:solidFill>
              </a:rPr>
              <a:t>trọt</a:t>
            </a:r>
            <a:endParaRPr lang="es-ES" sz="1800" b="1" dirty="0">
              <a:solidFill>
                <a:srgbClr val="008000"/>
              </a:solidFill>
            </a:endParaRPr>
          </a:p>
        </p:txBody>
      </p:sp>
      <p:sp>
        <p:nvSpPr>
          <p:cNvPr id="35" name="28 CuadroTexto"/>
          <p:cNvSpPr txBox="1"/>
          <p:nvPr/>
        </p:nvSpPr>
        <p:spPr>
          <a:xfrm>
            <a:off x="2464453" y="656167"/>
            <a:ext cx="2133600" cy="369332"/>
          </a:xfrm>
          <a:prstGeom prst="rect">
            <a:avLst/>
          </a:prstGeom>
          <a:noFill/>
        </p:spPr>
        <p:txBody>
          <a:bodyPr wrap="square" rtlCol="0">
            <a:spAutoFit/>
          </a:bodyPr>
          <a:lstStyle/>
          <a:p>
            <a:pPr algn="ctr"/>
            <a:r>
              <a:rPr lang="es-ES_tradnl" sz="1800" b="1" dirty="0">
                <a:solidFill>
                  <a:srgbClr val="008000"/>
                </a:solidFill>
              </a:rPr>
              <a:t>B. </a:t>
            </a:r>
            <a:r>
              <a:rPr lang="es-ES_tradnl" sz="1800" b="1" dirty="0" err="1">
                <a:solidFill>
                  <a:srgbClr val="008000"/>
                </a:solidFill>
              </a:rPr>
              <a:t>Buôn</a:t>
            </a:r>
            <a:r>
              <a:rPr lang="es-ES_tradnl" sz="1800" b="1" dirty="0">
                <a:solidFill>
                  <a:srgbClr val="008000"/>
                </a:solidFill>
              </a:rPr>
              <a:t> </a:t>
            </a:r>
            <a:r>
              <a:rPr lang="es-ES_tradnl" sz="1800" b="1" dirty="0" err="1">
                <a:solidFill>
                  <a:srgbClr val="008000"/>
                </a:solidFill>
              </a:rPr>
              <a:t>bán</a:t>
            </a:r>
            <a:endParaRPr lang="es-ES" sz="1800" b="1" dirty="0">
              <a:solidFill>
                <a:srgbClr val="008000"/>
              </a:solidFill>
            </a:endParaRPr>
          </a:p>
        </p:txBody>
      </p:sp>
      <p:sp>
        <p:nvSpPr>
          <p:cNvPr id="37" name="29 CuadroTexto"/>
          <p:cNvSpPr txBox="1"/>
          <p:nvPr/>
        </p:nvSpPr>
        <p:spPr>
          <a:xfrm>
            <a:off x="7010400" y="656167"/>
            <a:ext cx="1833004" cy="369332"/>
          </a:xfrm>
          <a:prstGeom prst="rect">
            <a:avLst/>
          </a:prstGeom>
          <a:noFill/>
        </p:spPr>
        <p:txBody>
          <a:bodyPr wrap="square" rtlCol="0">
            <a:spAutoFit/>
          </a:bodyPr>
          <a:lstStyle/>
          <a:p>
            <a:pPr algn="ctr"/>
            <a:r>
              <a:rPr lang="es-ES_tradnl" sz="1800" b="1" dirty="0">
                <a:solidFill>
                  <a:srgbClr val="008000"/>
                </a:solidFill>
              </a:rPr>
              <a:t>D. </a:t>
            </a:r>
            <a:r>
              <a:rPr lang="es-ES_tradnl" sz="1800" b="1" dirty="0" err="1">
                <a:solidFill>
                  <a:srgbClr val="008000"/>
                </a:solidFill>
              </a:rPr>
              <a:t>Chăn</a:t>
            </a:r>
            <a:r>
              <a:rPr lang="es-ES_tradnl" sz="1800" b="1" dirty="0">
                <a:solidFill>
                  <a:srgbClr val="008000"/>
                </a:solidFill>
              </a:rPr>
              <a:t> </a:t>
            </a:r>
            <a:r>
              <a:rPr lang="es-ES_tradnl" sz="1800" b="1" dirty="0" err="1">
                <a:solidFill>
                  <a:srgbClr val="008000"/>
                </a:solidFill>
              </a:rPr>
              <a:t>nuôi</a:t>
            </a:r>
            <a:endParaRPr lang="es-ES" sz="1800" b="1" dirty="0">
              <a:solidFill>
                <a:srgbClr val="008000"/>
              </a:solidFill>
            </a:endParaRPr>
          </a:p>
        </p:txBody>
      </p:sp>
      <p:sp>
        <p:nvSpPr>
          <p:cNvPr id="38" name="28 CuadroTexto"/>
          <p:cNvSpPr txBox="1"/>
          <p:nvPr/>
        </p:nvSpPr>
        <p:spPr>
          <a:xfrm>
            <a:off x="148598" y="656167"/>
            <a:ext cx="2160240" cy="369332"/>
          </a:xfrm>
          <a:prstGeom prst="rect">
            <a:avLst/>
          </a:prstGeom>
          <a:noFill/>
        </p:spPr>
        <p:txBody>
          <a:bodyPr wrap="square" rtlCol="0">
            <a:spAutoFit/>
          </a:bodyPr>
          <a:lstStyle/>
          <a:p>
            <a:pPr algn="ctr"/>
            <a:r>
              <a:rPr lang="es-ES_tradnl" sz="1800" b="1" dirty="0">
                <a:solidFill>
                  <a:srgbClr val="008000"/>
                </a:solidFill>
              </a:rPr>
              <a:t>A. </a:t>
            </a:r>
            <a:r>
              <a:rPr lang="es-ES_tradnl" sz="1800" b="1" dirty="0" err="1">
                <a:solidFill>
                  <a:srgbClr val="008000"/>
                </a:solidFill>
              </a:rPr>
              <a:t>Lễ</a:t>
            </a:r>
            <a:r>
              <a:rPr lang="es-ES_tradnl" sz="1800" b="1" dirty="0">
                <a:solidFill>
                  <a:srgbClr val="008000"/>
                </a:solidFill>
              </a:rPr>
              <a:t> </a:t>
            </a:r>
            <a:r>
              <a:rPr lang="es-ES_tradnl" sz="1800" b="1" dirty="0" err="1">
                <a:solidFill>
                  <a:srgbClr val="008000"/>
                </a:solidFill>
              </a:rPr>
              <a:t>hội</a:t>
            </a:r>
            <a:endParaRPr lang="es-ES" sz="1800" b="1" dirty="0">
              <a:solidFill>
                <a:srgbClr val="008000"/>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Câu</a:t>
              </a:r>
              <a:r>
                <a:rPr lang="en-US" sz="2800" dirty="0"/>
                <a:t> </a:t>
              </a:r>
              <a:r>
                <a:rPr lang="en-US" sz="2800" dirty="0" err="1"/>
                <a:t>hỏi</a:t>
              </a:r>
              <a:r>
                <a:rPr lang="en-US" sz="2800" dirty="0"/>
                <a:t> 4: </a:t>
              </a:r>
              <a:r>
                <a:rPr lang="en-US" sz="2800" dirty="0" err="1"/>
                <a:t>Nơi</a:t>
              </a:r>
              <a:r>
                <a:rPr lang="en-US" sz="2800" dirty="0"/>
                <a:t> ở </a:t>
              </a:r>
              <a:r>
                <a:rPr lang="en-US" sz="2800" dirty="0" err="1"/>
                <a:t>của</a:t>
              </a:r>
              <a:r>
                <a:rPr lang="en-US" sz="2800" dirty="0"/>
                <a:t> </a:t>
              </a:r>
              <a:r>
                <a:rPr lang="en-US" sz="2800" dirty="0" err="1"/>
                <a:t>Hà</a:t>
              </a:r>
              <a:r>
                <a:rPr lang="en-US" sz="2800" dirty="0"/>
                <a:t> </a:t>
              </a:r>
              <a:r>
                <a:rPr lang="en-US" sz="2800" dirty="0" err="1"/>
                <a:t>có</a:t>
              </a:r>
              <a:r>
                <a:rPr lang="en-US" sz="2800" dirty="0"/>
                <a:t> </a:t>
              </a:r>
              <a:r>
                <a:rPr lang="en-US" sz="2800" dirty="0" err="1"/>
                <a:t>hoạt</a:t>
              </a:r>
              <a:r>
                <a:rPr lang="en-US" sz="2800" dirty="0"/>
                <a:t> </a:t>
              </a:r>
              <a:r>
                <a:rPr lang="en-US" sz="2800" dirty="0" err="1"/>
                <a:t>động</a:t>
              </a:r>
              <a:r>
                <a:rPr lang="en-US" sz="2800" dirty="0"/>
                <a:t> </a:t>
              </a:r>
              <a:r>
                <a:rPr lang="en-US" sz="2800" dirty="0" err="1"/>
                <a:t>nào</a:t>
              </a:r>
              <a:r>
                <a:rPr lang="en-US" sz="28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2832138" y="1934827"/>
            <a:ext cx="1277068"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46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2309 -0.29833 " pathEditMode="relative" rAng="0" ptsTypes="AA">
                                      <p:cBhvr>
                                        <p:cTn id="75" dur="2000" fill="hold"/>
                                        <p:tgtEl>
                                          <p:spTgt spid="10"/>
                                        </p:tgtEl>
                                        <p:attrNameLst>
                                          <p:attrName>ppt_x</p:attrName>
                                          <p:attrName>ppt_y</p:attrName>
                                        </p:attrNameLst>
                                      </p:cBhvr>
                                      <p:rCtr x="-6163"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a:ln w="9525">
                  <a:round/>
                  <a:headEnd/>
                  <a:tailEnd/>
                </a:ln>
                <a:solidFill>
                  <a:srgbClr val="FF0000"/>
                </a:solidFill>
                <a:latin typeface="VNI-Thufap2"/>
              </a:rPr>
              <a:t>Xin  Chaân Thaønh Caùm Ôn</a:t>
            </a: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00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150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ntry2"/>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595086"/>
            <a:ext cx="9144000" cy="51199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a:xfrm>
            <a:off x="188685" y="696686"/>
            <a:ext cx="8824685" cy="4931230"/>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sp>
        <p:nvSpPr>
          <p:cNvPr id="3" name="TextBox 2"/>
          <p:cNvSpPr txBox="1"/>
          <p:nvPr/>
        </p:nvSpPr>
        <p:spPr>
          <a:xfrm>
            <a:off x="1364343" y="0"/>
            <a:ext cx="6865257" cy="584775"/>
          </a:xfrm>
          <a:prstGeom prst="rect">
            <a:avLst/>
          </a:prstGeom>
          <a:noFill/>
        </p:spPr>
        <p:txBody>
          <a:bodyPr wrap="square" rtlCol="0">
            <a:spAutoFit/>
          </a:bodyPr>
          <a:lstStyle/>
          <a:p>
            <a:pPr algn="ctr"/>
            <a:r>
              <a:rPr lang="en-US" sz="3200" b="1" dirty="0">
                <a:solidFill>
                  <a:srgbClr val="0000CC"/>
                </a:solidFill>
              </a:rPr>
              <a:t>BÀI HÁT: QUÊ HƯƠNG TƯƠI ĐẸP</a:t>
            </a:r>
          </a:p>
        </p:txBody>
      </p:sp>
      <p:pic>
        <p:nvPicPr>
          <p:cNvPr id="2" name="Bai hat_Que huong tuoi de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7371" y="837068"/>
            <a:ext cx="8519886" cy="4718957"/>
          </a:xfrm>
          <a:prstGeom prst="rect">
            <a:avLst/>
          </a:prstGeom>
        </p:spPr>
      </p:pic>
    </p:spTree>
    <p:extLst>
      <p:ext uri="{BB962C8B-B14F-4D97-AF65-F5344CB8AC3E}">
        <p14:creationId xmlns:p14="http://schemas.microsoft.com/office/powerpoint/2010/main" val="304133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941"/>
          <a:stretch/>
        </p:blipFill>
        <p:spPr bwMode="auto">
          <a:xfrm>
            <a:off x="1097529" y="1413329"/>
            <a:ext cx="7529513"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15657" y="3556000"/>
            <a:ext cx="2496457" cy="461665"/>
          </a:xfrm>
          <a:prstGeom prst="rect">
            <a:avLst/>
          </a:prstGeom>
          <a:noFill/>
        </p:spPr>
        <p:txBody>
          <a:bodyPr wrap="square" rtlCol="0">
            <a:spAutoFit/>
          </a:bodyPr>
          <a:lstStyle/>
          <a:p>
            <a:pPr algn="ctr"/>
            <a:r>
              <a:rPr lang="en-US" sz="2400" b="1" dirty="0">
                <a:solidFill>
                  <a:srgbClr val="006600"/>
                </a:solidFill>
              </a:rPr>
              <a:t>(</a:t>
            </a:r>
            <a:r>
              <a:rPr lang="en-US" sz="2400" b="1" dirty="0" err="1">
                <a:solidFill>
                  <a:srgbClr val="006600"/>
                </a:solidFill>
              </a:rPr>
              <a:t>Tiết</a:t>
            </a:r>
            <a:r>
              <a:rPr lang="en-US" sz="2400" b="1" dirty="0">
                <a:solidFill>
                  <a:srgbClr val="006600"/>
                </a:solidFill>
              </a:rPr>
              <a:t> 3)</a:t>
            </a:r>
          </a:p>
        </p:txBody>
      </p:sp>
    </p:spTree>
    <p:extLst>
      <p:ext uri="{BB962C8B-B14F-4D97-AF65-F5344CB8AC3E}">
        <p14:creationId xmlns:p14="http://schemas.microsoft.com/office/powerpoint/2010/main" val="324035130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Làng quê Việt Nam qua các ảnh xuyên thế k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714"/>
            <a:ext cx="9144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4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610285"/>
            <a:ext cx="5682774" cy="429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500" y="4891314"/>
            <a:ext cx="8877299" cy="830997"/>
          </a:xfrm>
          <a:prstGeom prst="rect">
            <a:avLst/>
          </a:prstGeom>
          <a:noFill/>
        </p:spPr>
        <p:txBody>
          <a:bodyPr wrap="square" rtlCol="0">
            <a:spAutoFit/>
          </a:bodyPr>
          <a:lstStyle/>
          <a:p>
            <a:pPr algn="ctr"/>
            <a:r>
              <a:rPr lang="vi-VN" sz="2400" b="1" dirty="0">
                <a:solidFill>
                  <a:srgbClr val="006600"/>
                </a:solidFill>
              </a:rPr>
              <a:t>Nói tên công việc của những người trong các hình</a:t>
            </a:r>
            <a:r>
              <a:rPr lang="en-US" sz="2400" b="1" dirty="0">
                <a:solidFill>
                  <a:srgbClr val="006600"/>
                </a:solidFill>
              </a:rPr>
              <a:t>.</a:t>
            </a:r>
            <a:r>
              <a:rPr lang="vi-VN" sz="2400" b="1" dirty="0">
                <a:solidFill>
                  <a:srgbClr val="006600"/>
                </a:solidFill>
              </a:rPr>
              <a:t> </a:t>
            </a:r>
            <a:br>
              <a:rPr lang="en-US" sz="2400" b="1" dirty="0">
                <a:solidFill>
                  <a:srgbClr val="006600"/>
                </a:solidFill>
              </a:rPr>
            </a:br>
            <a:r>
              <a:rPr lang="vi-VN" sz="2400" b="1" dirty="0">
                <a:solidFill>
                  <a:srgbClr val="006600"/>
                </a:solidFill>
              </a:rPr>
              <a:t>Công việc của họ có đóng góp gì cho cộng đồng?</a:t>
            </a:r>
            <a:endParaRPr lang="en-US" sz="2400" b="1" dirty="0">
              <a:solidFill>
                <a:srgbClr val="006600"/>
              </a:solidFill>
            </a:endParaRPr>
          </a:p>
        </p:txBody>
      </p:sp>
    </p:spTree>
    <p:extLst>
      <p:ext uri="{BB962C8B-B14F-4D97-AF65-F5344CB8AC3E}">
        <p14:creationId xmlns:p14="http://schemas.microsoft.com/office/powerpoint/2010/main" val="192588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C:\Users\HP\Desktop\Package - Lesson\Data\tx1b006tr048h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015" y="651332"/>
            <a:ext cx="3241983" cy="4071583"/>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Thầy (cô giáo) của em và những cán bộ công nhân viên trong trường giúp đỡ em trong học tập và các hoạt động </a:t>
            </a:r>
            <a:r>
              <a:rPr lang="en-US" sz="2400" dirty="0" err="1"/>
              <a:t>khác</a:t>
            </a:r>
            <a:r>
              <a:rPr lang="en-US" sz="2400" dirty="0"/>
              <a:t>.</a:t>
            </a:r>
          </a:p>
        </p:txBody>
      </p:sp>
    </p:spTree>
    <p:extLst>
      <p:ext uri="{BB962C8B-B14F-4D97-AF65-F5344CB8AC3E}">
        <p14:creationId xmlns:p14="http://schemas.microsoft.com/office/powerpoint/2010/main" val="3898676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Những người nông dân trồng trọt, chăn nuôi cung cấp </a:t>
            </a:r>
            <a:br>
              <a:rPr lang="en-US" sz="2400" dirty="0"/>
            </a:br>
            <a:r>
              <a:rPr lang="vi-VN" sz="2400" dirty="0"/>
              <a:t>lương thực cho chúng ta</a:t>
            </a:r>
            <a:r>
              <a:rPr lang="en-US" sz="2400" dirty="0"/>
              <a:t>.</a:t>
            </a:r>
          </a:p>
        </p:txBody>
      </p:sp>
      <p:pic>
        <p:nvPicPr>
          <p:cNvPr id="8" name="Picture 3" descr="C:\Users\HP\Desktop\Package - Lesson\Data\tx1b006tr048h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066" y="674589"/>
            <a:ext cx="3359760" cy="40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66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Những người thợ xây, xây nhà cho chúng ta ở</a:t>
            </a:r>
            <a:r>
              <a:rPr lang="en-US" sz="2800" dirty="0"/>
              <a:t>.</a:t>
            </a:r>
          </a:p>
        </p:txBody>
      </p:sp>
      <p:pic>
        <p:nvPicPr>
          <p:cNvPr id="9" name="Picture 4" descr="C:\Users\HP\Desktop\Package - Lesson\Data\tx1b006tr048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382" y="718133"/>
            <a:ext cx="3178075" cy="392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204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2666</TotalTime>
  <Words>707</Words>
  <Application>Microsoft Office PowerPoint</Application>
  <PresentationFormat>On-screen Show (16:10)</PresentationFormat>
  <Paragraphs>58</Paragraphs>
  <Slides>25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VNI-Thufap2</vt:lpstr>
      <vt:lpstr>Arial</vt:lpstr>
      <vt:lpstr>Times New Roman</vt:lpstr>
      <vt:lpstr>VNI-Juni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Phan Thị Thanh Hoa</cp:lastModifiedBy>
  <cp:revision>146</cp:revision>
  <dcterms:created xsi:type="dcterms:W3CDTF">2020-02-10T09:35:50Z</dcterms:created>
  <dcterms:modified xsi:type="dcterms:W3CDTF">2021-11-11T06:37:54Z</dcterms:modified>
</cp:coreProperties>
</file>