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256" r:id="rId3"/>
    <p:sldId id="257" r:id="rId4"/>
    <p:sldId id="338" r:id="rId5"/>
    <p:sldId id="341" r:id="rId6"/>
    <p:sldId id="342" r:id="rId7"/>
    <p:sldId id="332" r:id="rId8"/>
    <p:sldId id="325" r:id="rId9"/>
    <p:sldId id="326" r:id="rId10"/>
    <p:sldId id="327" r:id="rId11"/>
    <p:sldId id="328" r:id="rId12"/>
    <p:sldId id="329" r:id="rId13"/>
    <p:sldId id="308" r:id="rId14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VNI-Thufap2" pitchFamily="2" charset="0"/>
      <p:regular r:id="rId2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8000"/>
    <a:srgbClr val="0000CC"/>
    <a:srgbClr val="FFFFCC"/>
    <a:srgbClr val="FFCCFF"/>
    <a:srgbClr val="006600"/>
    <a:srgbClr val="FFFF99"/>
    <a:srgbClr val="FF66FF"/>
    <a:srgbClr val="0066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88434" autoAdjust="0"/>
  </p:normalViewPr>
  <p:slideViewPr>
    <p:cSldViewPr snapToGrid="0">
      <p:cViewPr varScale="1">
        <p:scale>
          <a:sx n="90" d="100"/>
          <a:sy n="90" d="100"/>
        </p:scale>
        <p:origin x="902" y="6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0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0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0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1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0"/>
            <a:ext cx="9144000" cy="51435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234520" y="449523"/>
            <a:ext cx="2753435" cy="4503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UTM Avo" pitchFamily="18" charset="0"/>
              </a:rPr>
              <a:t>II. ĐỌC HIỂU, VIẾT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0791" y="961314"/>
            <a:ext cx="15149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UTM Avo" pitchFamily="18" charset="0"/>
              </a:rPr>
              <a:t>(</a:t>
            </a:r>
            <a:r>
              <a:rPr lang="en-US" sz="1500" dirty="0" err="1">
                <a:latin typeface="UTM Avo" pitchFamily="18" charset="0"/>
              </a:rPr>
              <a:t>Bài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luyện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tập</a:t>
            </a:r>
            <a:r>
              <a:rPr lang="en-US" sz="1050" dirty="0">
                <a:latin typeface="UTM Avo" pitchFamily="18" charset="0"/>
              </a:rPr>
              <a:t>)</a:t>
            </a:r>
          </a:p>
        </p:txBody>
      </p:sp>
      <p:sp>
        <p:nvSpPr>
          <p:cNvPr id="5" name="Oval 4"/>
          <p:cNvSpPr/>
          <p:nvPr/>
        </p:nvSpPr>
        <p:spPr>
          <a:xfrm>
            <a:off x="470848" y="1268389"/>
            <a:ext cx="317311" cy="317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0808" y="1300802"/>
            <a:ext cx="107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UTM Avo" pitchFamily="18" charset="0"/>
              </a:rPr>
              <a:t>ĐỌC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553" y="1628348"/>
            <a:ext cx="251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1800" dirty="0" err="1">
                <a:latin typeface="UTM Avo" pitchFamily="18" charset="0"/>
              </a:rPr>
              <a:t>Nối</a:t>
            </a:r>
            <a:r>
              <a:rPr lang="en-US" sz="1800" dirty="0">
                <a:latin typeface="UTM Avo" pitchFamily="18" charset="0"/>
              </a:rPr>
              <a:t> </a:t>
            </a:r>
            <a:r>
              <a:rPr lang="en-US" sz="1800" dirty="0" err="1">
                <a:latin typeface="UTM Avo" pitchFamily="18" charset="0"/>
              </a:rPr>
              <a:t>từ</a:t>
            </a:r>
            <a:r>
              <a:rPr lang="en-US" sz="1800" dirty="0">
                <a:latin typeface="UTM Avo" pitchFamily="18" charset="0"/>
              </a:rPr>
              <a:t> </a:t>
            </a:r>
            <a:r>
              <a:rPr lang="en-US" sz="1800" dirty="0" err="1">
                <a:latin typeface="UTM Avo" pitchFamily="18" charset="0"/>
              </a:rPr>
              <a:t>ngữ</a:t>
            </a:r>
            <a:r>
              <a:rPr lang="en-US" sz="1800" dirty="0">
                <a:latin typeface="UTM Avo" pitchFamily="18" charset="0"/>
              </a:rPr>
              <a:t> </a:t>
            </a:r>
            <a:r>
              <a:rPr lang="en-US" sz="1800" dirty="0" err="1">
                <a:latin typeface="UTM Avo" pitchFamily="18" charset="0"/>
              </a:rPr>
              <a:t>với</a:t>
            </a:r>
            <a:r>
              <a:rPr lang="en-US" sz="1800" dirty="0">
                <a:latin typeface="UTM Avo" pitchFamily="18" charset="0"/>
              </a:rPr>
              <a:t> </a:t>
            </a:r>
            <a:r>
              <a:rPr lang="en-US" sz="1800" dirty="0" err="1">
                <a:latin typeface="UTM Avo" pitchFamily="18" charset="0"/>
              </a:rPr>
              <a:t>hình</a:t>
            </a:r>
            <a:endParaRPr lang="en-US" sz="1800" dirty="0">
              <a:latin typeface="UTM Avo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57768" y="2179378"/>
          <a:ext cx="1894764" cy="3080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4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196"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latin typeface="UTM Avo" pitchFamily="18" charset="0"/>
                        </a:rPr>
                        <a:t>ấm</a:t>
                      </a:r>
                      <a:r>
                        <a:rPr lang="en-US" sz="2400" baseline="0">
                          <a:latin typeface="UTM Avo" pitchFamily="18" charset="0"/>
                        </a:rPr>
                        <a:t> trà</a:t>
                      </a:r>
                      <a:endParaRPr lang="en-US" sz="2400" dirty="0">
                        <a:latin typeface="UTM Avo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itchFamily="18" charset="0"/>
                        </a:rPr>
                        <a:t>quả</a:t>
                      </a:r>
                      <a:r>
                        <a:rPr lang="en-US" sz="2400" dirty="0">
                          <a:latin typeface="UTM Avo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itchFamily="18" charset="0"/>
                        </a:rPr>
                        <a:t>mơ</a:t>
                      </a:r>
                      <a:endParaRPr lang="en-US" sz="2400" dirty="0">
                        <a:latin typeface="UTM Avo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UTM Avo" pitchFamily="18" charset="0"/>
                        </a:rPr>
                        <a:t>tam ca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itchFamily="18" charset="0"/>
                        </a:rPr>
                        <a:t>cá</a:t>
                      </a:r>
                      <a:r>
                        <a:rPr lang="en-US" sz="2400" baseline="0" dirty="0">
                          <a:latin typeface="UTM Avo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itchFamily="18" charset="0"/>
                        </a:rPr>
                        <a:t>trắm</a:t>
                      </a:r>
                      <a:endParaRPr lang="en-US" sz="2400" dirty="0">
                        <a:latin typeface="UTM Avo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UTM Avo" pitchFamily="18" charset="0"/>
                        </a:rPr>
                        <a:t>   </a:t>
                      </a:r>
                      <a:r>
                        <a:rPr lang="en-US" sz="2400" dirty="0" err="1">
                          <a:latin typeface="UTM Avo" pitchFamily="18" charset="0"/>
                        </a:rPr>
                        <a:t>cửa</a:t>
                      </a:r>
                      <a:r>
                        <a:rPr lang="en-US" sz="2400" dirty="0">
                          <a:latin typeface="UTM Avo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itchFamily="18" charset="0"/>
                        </a:rPr>
                        <a:t>chớp</a:t>
                      </a:r>
                      <a:endParaRPr lang="en-US" sz="2400" dirty="0">
                        <a:latin typeface="UTM Avo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17562" t="19622" r="63761" b="53152"/>
          <a:stretch>
            <a:fillRect/>
          </a:stretch>
        </p:blipFill>
        <p:spPr bwMode="auto">
          <a:xfrm>
            <a:off x="593679" y="2053575"/>
            <a:ext cx="2104512" cy="172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 l="55038" t="14769" r="32350" b="62286"/>
          <a:stretch>
            <a:fillRect/>
          </a:stretch>
        </p:blipFill>
        <p:spPr bwMode="auto">
          <a:xfrm>
            <a:off x="624382" y="4037316"/>
            <a:ext cx="2057402" cy="125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 l="18352" t="46747" r="66858" b="34418"/>
          <a:stretch>
            <a:fillRect/>
          </a:stretch>
        </p:blipFill>
        <p:spPr bwMode="auto">
          <a:xfrm>
            <a:off x="6745405" y="2107729"/>
            <a:ext cx="1852684" cy="10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rcRect l="56579" t="36687" r="33890" b="50128"/>
          <a:stretch>
            <a:fillRect/>
          </a:stretch>
        </p:blipFill>
        <p:spPr bwMode="auto">
          <a:xfrm>
            <a:off x="6758866" y="3306580"/>
            <a:ext cx="1654979" cy="94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 l="53883" t="49015" r="28403" b="36601"/>
          <a:stretch>
            <a:fillRect/>
          </a:stretch>
        </p:blipFill>
        <p:spPr bwMode="auto">
          <a:xfrm>
            <a:off x="6620631" y="4445560"/>
            <a:ext cx="2523370" cy="98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2671550" y="2680933"/>
            <a:ext cx="1187355" cy="10747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3"/>
          </p:cNvCxnSpPr>
          <p:nvPr/>
        </p:nvCxnSpPr>
        <p:spPr>
          <a:xfrm>
            <a:off x="2681784" y="4666750"/>
            <a:ext cx="1197592" cy="3070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2" idx="1"/>
          </p:cNvCxnSpPr>
          <p:nvPr/>
        </p:nvCxnSpPr>
        <p:spPr>
          <a:xfrm>
            <a:off x="5752532" y="2425036"/>
            <a:ext cx="992873" cy="1993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62768" y="3090366"/>
            <a:ext cx="1013346" cy="7779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1"/>
          </p:cNvCxnSpPr>
          <p:nvPr/>
        </p:nvCxnSpPr>
        <p:spPr>
          <a:xfrm flipH="1" flipV="1">
            <a:off x="5752532" y="4267484"/>
            <a:ext cx="868099" cy="6699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950" y="502408"/>
            <a:ext cx="160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1800" dirty="0" err="1">
                <a:latin typeface="UTM Avo" pitchFamily="18" charset="0"/>
              </a:rPr>
              <a:t>Đọc</a:t>
            </a:r>
            <a:r>
              <a:rPr lang="en-US" sz="1800" dirty="0">
                <a:latin typeface="UTM Avo" pitchFamily="18" charset="0"/>
              </a:rPr>
              <a:t> </a:t>
            </a:r>
            <a:r>
              <a:rPr lang="en-US" sz="1800" dirty="0" err="1">
                <a:latin typeface="UTM Avo" pitchFamily="18" charset="0"/>
              </a:rPr>
              <a:t>thầm</a:t>
            </a:r>
            <a:r>
              <a:rPr lang="en-US" sz="1800" dirty="0">
                <a:latin typeface="UTM Avo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5713" y="862368"/>
            <a:ext cx="20642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UTM Avo" pitchFamily="18" charset="0"/>
              </a:rPr>
              <a:t>Cò</a:t>
            </a:r>
            <a:r>
              <a:rPr lang="en-US" sz="27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UTM Avo" pitchFamily="18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UTM Avo" pitchFamily="18" charset="0"/>
              </a:rPr>
              <a:t>quạ</a:t>
            </a:r>
            <a:endParaRPr lang="en-US" sz="2700" dirty="0"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958" y="1677388"/>
            <a:ext cx="502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itchFamily="18" charset="0"/>
              </a:rPr>
              <a:t>Cò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vừa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ngủ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thì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nghe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om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sòm</a:t>
            </a:r>
            <a:endParaRPr lang="en-US" sz="2400" dirty="0">
              <a:latin typeface="UTM Avo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9400" t="22089" r="21731" b="30308"/>
          <a:stretch>
            <a:fillRect/>
          </a:stretch>
        </p:blipFill>
        <p:spPr bwMode="auto">
          <a:xfrm>
            <a:off x="5015553" y="1319568"/>
            <a:ext cx="3797489" cy="410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3829" y="2143550"/>
            <a:ext cx="477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“</a:t>
            </a:r>
            <a:r>
              <a:rPr lang="en-US" sz="2400" dirty="0" err="1">
                <a:latin typeface="UTM Avo" pitchFamily="18" charset="0"/>
              </a:rPr>
              <a:t>chiếp</a:t>
            </a:r>
            <a:r>
              <a:rPr lang="en-US" sz="2400" dirty="0">
                <a:latin typeface="UTM Avo" pitchFamily="18" charset="0"/>
              </a:rPr>
              <a:t>, </a:t>
            </a:r>
            <a:r>
              <a:rPr lang="en-US" sz="2400" dirty="0" err="1">
                <a:latin typeface="UTM Avo" pitchFamily="18" charset="0"/>
              </a:rPr>
              <a:t>chiếp</a:t>
            </a:r>
            <a:r>
              <a:rPr lang="en-US" sz="2400" dirty="0">
                <a:latin typeface="UTM Avo" pitchFamily="18" charset="0"/>
              </a:rPr>
              <a:t>”, “</a:t>
            </a:r>
            <a:r>
              <a:rPr lang="en-US" sz="2400" dirty="0" err="1">
                <a:latin typeface="UTM Avo" pitchFamily="18" charset="0"/>
              </a:rPr>
              <a:t>quà</a:t>
            </a:r>
            <a:r>
              <a:rPr lang="en-US" sz="2400" dirty="0">
                <a:latin typeface="UTM Avo" pitchFamily="18" charset="0"/>
              </a:rPr>
              <a:t>, </a:t>
            </a:r>
            <a:r>
              <a:rPr lang="en-US" sz="2400" dirty="0" err="1">
                <a:latin typeface="UTM Avo" pitchFamily="18" charset="0"/>
              </a:rPr>
              <a:t>quà</a:t>
            </a:r>
            <a:r>
              <a:rPr lang="en-US" sz="2400" dirty="0">
                <a:latin typeface="UTM Avo" pitchFamily="18" charset="0"/>
              </a:rPr>
              <a:t>”. </a:t>
            </a:r>
            <a:r>
              <a:rPr lang="en-US" sz="2400" dirty="0" err="1">
                <a:latin typeface="UTM Avo" pitchFamily="18" charset="0"/>
              </a:rPr>
              <a:t>Thì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538" y="2624634"/>
            <a:ext cx="487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itchFamily="18" charset="0"/>
              </a:rPr>
              <a:t>ra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quạ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xám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sắp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chộp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gà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nhép</a:t>
            </a:r>
            <a:r>
              <a:rPr lang="en-US" sz="2400" dirty="0">
                <a:latin typeface="UTM Avo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536" y="3187603"/>
            <a:ext cx="486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itchFamily="18" charset="0"/>
              </a:rPr>
              <a:t>Quạ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xám</a:t>
            </a:r>
            <a:r>
              <a:rPr lang="en-US" sz="2400" dirty="0">
                <a:latin typeface="UTM Avo" pitchFamily="18" charset="0"/>
              </a:rPr>
              <a:t> to </a:t>
            </a:r>
            <a:r>
              <a:rPr lang="en-US" sz="2400" dirty="0" err="1">
                <a:latin typeface="UTM Avo" pitchFamily="18" charset="0"/>
              </a:rPr>
              <a:t>và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dữ</a:t>
            </a:r>
            <a:r>
              <a:rPr lang="en-US" sz="2400" dirty="0">
                <a:latin typeface="UTM Avo" pitchFamily="18" charset="0"/>
              </a:rPr>
              <a:t>. </a:t>
            </a:r>
            <a:r>
              <a:rPr lang="en-US" sz="2400" dirty="0" err="1">
                <a:latin typeface="UTM Avo" pitchFamily="18" charset="0"/>
              </a:rPr>
              <a:t>Gà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nhép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thì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479" y="3709630"/>
            <a:ext cx="502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itchFamily="18" charset="0"/>
              </a:rPr>
              <a:t>bé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tí</a:t>
            </a:r>
            <a:r>
              <a:rPr lang="en-US" sz="2400" dirty="0">
                <a:latin typeface="UTM Avo" pitchFamily="18" charset="0"/>
              </a:rPr>
              <a:t>, </a:t>
            </a:r>
            <a:r>
              <a:rPr lang="en-US" sz="2400" dirty="0" err="1">
                <a:latin typeface="UTM Avo" pitchFamily="18" charset="0"/>
              </a:rPr>
              <a:t>nép</a:t>
            </a:r>
            <a:r>
              <a:rPr lang="en-US" sz="2400" dirty="0">
                <a:latin typeface="UTM Avo" pitchFamily="18" charset="0"/>
              </a:rPr>
              <a:t> ở </a:t>
            </a:r>
            <a:r>
              <a:rPr lang="en-US" sz="2400" dirty="0" err="1">
                <a:latin typeface="UTM Avo" pitchFamily="18" charset="0"/>
              </a:rPr>
              <a:t>khóm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tre</a:t>
            </a:r>
            <a:r>
              <a:rPr lang="en-US" sz="2400" dirty="0">
                <a:latin typeface="UTM Avo" pitchFamily="18" charset="0"/>
              </a:rPr>
              <a:t>. </a:t>
            </a:r>
            <a:r>
              <a:rPr lang="en-US" sz="2400" dirty="0" err="1">
                <a:latin typeface="UTM Avo" pitchFamily="18" charset="0"/>
              </a:rPr>
              <a:t>Cò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vù</a:t>
            </a:r>
            <a:r>
              <a:rPr lang="en-US" sz="2400" dirty="0">
                <a:latin typeface="UTM Avo" pitchFamily="18" charset="0"/>
              </a:rPr>
              <a:t> qua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657" y="4223126"/>
            <a:ext cx="502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itchFamily="18" charset="0"/>
              </a:rPr>
              <a:t>khóm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tre</a:t>
            </a:r>
            <a:r>
              <a:rPr lang="en-US" sz="2400" dirty="0">
                <a:latin typeface="UTM Avo" pitchFamily="18" charset="0"/>
              </a:rPr>
              <a:t>. </a:t>
            </a:r>
            <a:r>
              <a:rPr lang="en-US" sz="2400" dirty="0" err="1">
                <a:latin typeface="UTM Avo" pitchFamily="18" charset="0"/>
              </a:rPr>
              <a:t>Nó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che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cho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gà</a:t>
            </a:r>
            <a:r>
              <a:rPr lang="en-US" sz="2400" dirty="0">
                <a:latin typeface="UTM Avo" pitchFamily="18" charset="0"/>
              </a:rPr>
              <a:t>, </a:t>
            </a:r>
            <a:r>
              <a:rPr lang="en-US" sz="2400" dirty="0" err="1">
                <a:latin typeface="UTM Avo" pitchFamily="18" charset="0"/>
              </a:rPr>
              <a:t>chĩa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05" y="4705914"/>
            <a:ext cx="502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itchFamily="18" charset="0"/>
              </a:rPr>
              <a:t>mỏ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về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phía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quạ</a:t>
            </a:r>
            <a:r>
              <a:rPr lang="en-US" sz="2400" dirty="0">
                <a:latin typeface="UTM Avo" pitchFamily="18" charset="0"/>
              </a:rPr>
              <a:t>. </a:t>
            </a:r>
            <a:r>
              <a:rPr lang="en-US" sz="2400" dirty="0" err="1">
                <a:latin typeface="UTM Avo" pitchFamily="18" charset="0"/>
              </a:rPr>
              <a:t>Quạ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sợ</a:t>
            </a:r>
            <a:r>
              <a:rPr lang="en-US" sz="2400" dirty="0">
                <a:latin typeface="UTM Avo" pitchFamily="18" charset="0"/>
              </a:rPr>
              <a:t>, </a:t>
            </a:r>
            <a:r>
              <a:rPr lang="en-US" sz="2400" dirty="0" err="1">
                <a:latin typeface="UTM Avo" pitchFamily="18" charset="0"/>
              </a:rPr>
              <a:t>bỏ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đi</a:t>
            </a:r>
            <a:r>
              <a:rPr lang="en-US" sz="2400" dirty="0">
                <a:latin typeface="UTM Avo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0"/>
            <a:ext cx="91440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85750"/>
            <a:ext cx="1605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2100" dirty="0" err="1">
                <a:latin typeface="UTM Avo" pitchFamily="18" charset="0"/>
              </a:rPr>
              <a:t>Nối</a:t>
            </a:r>
            <a:r>
              <a:rPr lang="en-US" sz="2100" dirty="0">
                <a:latin typeface="UTM Avo" pitchFamily="18" charset="0"/>
              </a:rPr>
              <a:t> </a:t>
            </a:r>
            <a:r>
              <a:rPr lang="en-US" sz="2100" dirty="0" err="1">
                <a:latin typeface="UTM Avo" pitchFamily="18" charset="0"/>
              </a:rPr>
              <a:t>đúng</a:t>
            </a:r>
            <a:endParaRPr lang="en-US" sz="2100" dirty="0">
              <a:latin typeface="UTM Avo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51618" y="722839"/>
            <a:ext cx="7646072" cy="1158039"/>
            <a:chOff x="1391653" y="978570"/>
            <a:chExt cx="10194763" cy="1544052"/>
          </a:xfrm>
        </p:grpSpPr>
        <p:sp>
          <p:nvSpPr>
            <p:cNvPr id="5" name="Rounded Rectangle 4"/>
            <p:cNvSpPr/>
            <p:nvPr/>
          </p:nvSpPr>
          <p:spPr>
            <a:xfrm>
              <a:off x="1407695" y="998621"/>
              <a:ext cx="3248526" cy="577516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a</a:t>
              </a:r>
              <a:r>
                <a:rPr lang="en-US" sz="2400">
                  <a:solidFill>
                    <a:srgbClr val="FF0000"/>
                  </a:solidFill>
                  <a:latin typeface="UTM Avo" pitchFamily="18" charset="0"/>
                </a:rPr>
                <a:t>) Quạ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xám</a:t>
              </a:r>
              <a:endParaRPr lang="en-US" sz="2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91653" y="1945106"/>
              <a:ext cx="3276600" cy="577516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b)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Cò</a:t>
              </a:r>
              <a:endParaRPr lang="en-US" sz="2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063922" y="978570"/>
              <a:ext cx="5522494" cy="577516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1)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che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gà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xua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quạ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đi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12044" y="1888958"/>
              <a:ext cx="5305924" cy="577516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2)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sắp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chộp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gà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itchFamily="18" charset="0"/>
                </a:rPr>
                <a:t>nhép</a:t>
              </a:r>
              <a:r>
                <a:rPr lang="en-US" sz="2400" dirty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143302" y="2126581"/>
            <a:ext cx="317311" cy="317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012" y="2118006"/>
            <a:ext cx="1605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UTM Avo" pitchFamily="18" charset="0"/>
              </a:rPr>
              <a:t>VIẾT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507" y="2531839"/>
            <a:ext cx="314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UTM Avo" pitchFamily="18" charset="0"/>
              </a:rPr>
              <a:t>1. </a:t>
            </a:r>
            <a:r>
              <a:rPr lang="en-US" sz="1800" dirty="0" err="1">
                <a:latin typeface="UTM Avo" pitchFamily="18" charset="0"/>
              </a:rPr>
              <a:t>Điền</a:t>
            </a:r>
            <a:r>
              <a:rPr lang="en-US" sz="1800" dirty="0">
                <a:latin typeface="UTM Avo" pitchFamily="18" charset="0"/>
              </a:rPr>
              <a:t> </a:t>
            </a:r>
            <a:r>
              <a:rPr lang="en-US" sz="1800" dirty="0" err="1">
                <a:latin typeface="UTM Avo" pitchFamily="18" charset="0"/>
              </a:rPr>
              <a:t>chữ</a:t>
            </a:r>
            <a:r>
              <a:rPr lang="en-US" sz="1800" dirty="0">
                <a:latin typeface="UTM Avo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en-US" sz="1800" dirty="0">
                <a:latin typeface="UTM Avo" pitchFamily="18" charset="0"/>
              </a:rPr>
              <a:t> </a:t>
            </a:r>
            <a:r>
              <a:rPr lang="en-US" sz="1800" dirty="0" err="1">
                <a:latin typeface="UTM Avo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latin typeface="UTM Avo" pitchFamily="18" charset="0"/>
              </a:rPr>
              <a:t> k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50653" y="4021061"/>
            <a:ext cx="7203011" cy="511751"/>
            <a:chOff x="1960429" y="5867519"/>
            <a:chExt cx="9604014" cy="682335"/>
          </a:xfrm>
        </p:grpSpPr>
        <p:sp>
          <p:nvSpPr>
            <p:cNvPr id="17" name="TextBox 16"/>
            <p:cNvSpPr txBox="1"/>
            <p:nvPr/>
          </p:nvSpPr>
          <p:spPr>
            <a:xfrm>
              <a:off x="1960429" y="5995856"/>
              <a:ext cx="21404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UTM Avo" pitchFamily="18" charset="0"/>
                </a:rPr>
                <a:t>…. am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35125" y="5955751"/>
              <a:ext cx="21404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UTM Avo" pitchFamily="18" charset="0"/>
                </a:rPr>
                <a:t>…. </a:t>
              </a:r>
              <a:r>
                <a:rPr lang="en-US" sz="2100" dirty="0" err="1">
                  <a:latin typeface="UTM Avo" pitchFamily="18" charset="0"/>
                </a:rPr>
                <a:t>ửa</a:t>
              </a:r>
              <a:r>
                <a:rPr lang="en-US" sz="2100" dirty="0">
                  <a:latin typeface="UTM Avo" pitchFamily="18" charset="0"/>
                </a:rPr>
                <a:t> </a:t>
              </a:r>
              <a:r>
                <a:rPr lang="en-US" sz="2100" dirty="0" err="1">
                  <a:latin typeface="UTM Avo" pitchFamily="18" charset="0"/>
                </a:rPr>
                <a:t>sổ</a:t>
              </a:r>
              <a:r>
                <a:rPr lang="en-US" sz="2100" dirty="0">
                  <a:latin typeface="UTM Avo" pitchFamily="18" charset="0"/>
                </a:rPr>
                <a:t> 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424018" y="5867519"/>
              <a:ext cx="21404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UTM Avo" pitchFamily="18" charset="0"/>
                </a:rPr>
                <a:t>…. </a:t>
              </a:r>
              <a:r>
                <a:rPr lang="en-US" sz="2100" dirty="0" err="1">
                  <a:latin typeface="UTM Avo" pitchFamily="18" charset="0"/>
                </a:rPr>
                <a:t>im</a:t>
              </a:r>
              <a:r>
                <a:rPr lang="en-US" sz="2100" dirty="0">
                  <a:latin typeface="UTM Avo" pitchFamily="18" charset="0"/>
                </a:rPr>
                <a:t>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00377" y="4124540"/>
            <a:ext cx="4727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UTM Avo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3405" y="4085437"/>
            <a:ext cx="4727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UTM Avo" pitchFamily="18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05345" y="4018051"/>
            <a:ext cx="4727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UTM Avo" pitchFamily="18" charset="0"/>
              </a:rPr>
              <a:t>k</a:t>
            </a:r>
          </a:p>
        </p:txBody>
      </p:sp>
      <p:cxnSp>
        <p:nvCxnSpPr>
          <p:cNvPr id="24" name="Straight Connector 23"/>
          <p:cNvCxnSpPr>
            <a:stCxn id="5" idx="3"/>
            <a:endCxn id="8" idx="1"/>
          </p:cNvCxnSpPr>
          <p:nvPr/>
        </p:nvCxnSpPr>
        <p:spPr>
          <a:xfrm>
            <a:off x="3400044" y="954446"/>
            <a:ext cx="1091867" cy="6677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3"/>
            <a:endCxn id="7" idx="1"/>
          </p:cNvCxnSpPr>
          <p:nvPr/>
        </p:nvCxnSpPr>
        <p:spPr>
          <a:xfrm flipV="1">
            <a:off x="3409068" y="939407"/>
            <a:ext cx="1046752" cy="7249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036783" y="2757112"/>
            <a:ext cx="7282113" cy="1461148"/>
            <a:chOff x="1941935" y="3895651"/>
            <a:chExt cx="9709484" cy="1948197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4866" t="19079" r="44143" b="46546"/>
            <a:stretch>
              <a:fillRect/>
            </a:stretch>
          </p:blipFill>
          <p:spPr bwMode="auto">
            <a:xfrm>
              <a:off x="1941935" y="4126831"/>
              <a:ext cx="1864894" cy="171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6699" t="15283" r="36525" b="34032"/>
            <a:stretch>
              <a:fillRect/>
            </a:stretch>
          </p:blipFill>
          <p:spPr bwMode="auto">
            <a:xfrm>
              <a:off x="5752648" y="3895651"/>
              <a:ext cx="2181012" cy="168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35688" t="18878" r="40052" b="43793"/>
            <a:stretch>
              <a:fillRect/>
            </a:stretch>
          </p:blipFill>
          <p:spPr bwMode="auto">
            <a:xfrm>
              <a:off x="9702303" y="4025964"/>
              <a:ext cx="1949116" cy="168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43364" y="4415229"/>
            <a:ext cx="31498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UTM Avo" pitchFamily="18" charset="0"/>
              </a:rPr>
              <a:t>2 . </a:t>
            </a:r>
            <a:r>
              <a:rPr lang="en-US" sz="2100" dirty="0" err="1">
                <a:latin typeface="UTM Avo" pitchFamily="18" charset="0"/>
              </a:rPr>
              <a:t>Luyện</a:t>
            </a:r>
            <a:r>
              <a:rPr lang="en-US" sz="2100" dirty="0">
                <a:latin typeface="UTM Avo" pitchFamily="18" charset="0"/>
              </a:rPr>
              <a:t> </a:t>
            </a:r>
            <a:r>
              <a:rPr lang="en-US" sz="2100" dirty="0" err="1">
                <a:latin typeface="UTM Avo" pitchFamily="18" charset="0"/>
              </a:rPr>
              <a:t>viết</a:t>
            </a:r>
            <a:r>
              <a:rPr lang="en-US" sz="2100" dirty="0">
                <a:latin typeface="UTM Avo" pitchFamily="18" charset="0"/>
              </a:rPr>
              <a:t> </a:t>
            </a:r>
            <a:endParaRPr lang="en-US" sz="21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149523" y="4779275"/>
            <a:ext cx="5711587" cy="50155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UTM Avo" pitchFamily="18" charset="0"/>
              </a:rPr>
              <a:t>Gà</a:t>
            </a:r>
            <a:r>
              <a:rPr lang="en-US" sz="3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itchFamily="18" charset="0"/>
              </a:rPr>
              <a:t>nhép</a:t>
            </a:r>
            <a:r>
              <a:rPr lang="en-US" sz="3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itchFamily="18" charset="0"/>
              </a:rPr>
              <a:t>nép</a:t>
            </a:r>
            <a:r>
              <a:rPr lang="en-US" sz="3000" dirty="0">
                <a:solidFill>
                  <a:srgbClr val="FF0000"/>
                </a:solidFill>
                <a:latin typeface="UTM Avo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UTM Avo" pitchFamily="18" charset="0"/>
              </a:rPr>
              <a:t>khóm</a:t>
            </a:r>
            <a:r>
              <a:rPr lang="en-US" sz="3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itchFamily="18" charset="0"/>
              </a:rPr>
              <a:t>tre</a:t>
            </a:r>
            <a:r>
              <a:rPr lang="en-US" sz="3000" dirty="0">
                <a:solidFill>
                  <a:srgbClr val="FF0000"/>
                </a:solidFill>
                <a:latin typeface="UTM Avo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5495" y="653144"/>
            <a:ext cx="683552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52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latin typeface=".VnAvant" pitchFamily="34" charset="0"/>
              </a:rPr>
              <a:t>¤n </a:t>
            </a:r>
            <a:r>
              <a:rPr lang="en-US" sz="5400" b="1" dirty="0" err="1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54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.VnAvant" pitchFamily="34" charset="0"/>
              </a:rPr>
              <a:t>gi÷a</a:t>
            </a:r>
            <a:r>
              <a:rPr lang="en-US" sz="54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r>
              <a:rPr lang="en-US" sz="5400" b="1" dirty="0">
                <a:solidFill>
                  <a:srgbClr val="C00000"/>
                </a:solidFill>
                <a:latin typeface=".VnAvant" pitchFamily="34" charset="0"/>
              </a:rPr>
              <a:t> k× 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74" y="2554741"/>
            <a:ext cx="4753656" cy="19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6744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767444"/>
            <a:ext cx="824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Trß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ch¬i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Hái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, ®¸p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1748" y="100245"/>
            <a:ext cx="6003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52: ¤n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gi÷a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k× 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7" y="1669371"/>
            <a:ext cx="8055430" cy="324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3522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520706"/>
            <a:ext cx="31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40041" y="572563"/>
            <a:ext cx="1705364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Häp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599" y="1350588"/>
            <a:ext cx="60320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.VnAvant" pitchFamily="34" charset="0"/>
              </a:rPr>
              <a:t>Líp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cò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häp</a:t>
            </a:r>
            <a:r>
              <a:rPr lang="en-US" sz="2700" dirty="0">
                <a:latin typeface=".VnAvant" pitchFamily="34" charset="0"/>
              </a:rPr>
              <a:t> ë </a:t>
            </a:r>
            <a:r>
              <a:rPr lang="en-US" sz="2700" dirty="0" err="1">
                <a:latin typeface=".VnAvant" pitchFamily="34" charset="0"/>
              </a:rPr>
              <a:t>khãm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tre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ng</a:t>
            </a:r>
            <a:r>
              <a:rPr lang="en-US" sz="2700" dirty="0">
                <a:latin typeface=".VnAvant" pitchFamily="34" charset="0"/>
              </a:rPr>
              <a:t>µ.</a:t>
            </a:r>
          </a:p>
          <a:p>
            <a:pPr algn="just"/>
            <a:r>
              <a:rPr lang="en-US" sz="2700" dirty="0">
                <a:latin typeface=".VnAvant" pitchFamily="34" charset="0"/>
              </a:rPr>
              <a:t>C¶ </a:t>
            </a:r>
            <a:r>
              <a:rPr lang="en-US" sz="2700" dirty="0" err="1">
                <a:latin typeface=".VnAvant" pitchFamily="34" charset="0"/>
              </a:rPr>
              <a:t>lò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kÓ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lÓ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r«m</a:t>
            </a:r>
            <a:r>
              <a:rPr lang="en-US" sz="2700" dirty="0">
                <a:latin typeface=".VnAvant" pitchFamily="34" charset="0"/>
              </a:rPr>
              <a:t> r¶. SÎ </a:t>
            </a:r>
            <a:r>
              <a:rPr lang="en-US" sz="2700" dirty="0" err="1">
                <a:latin typeface=".VnAvant" pitchFamily="34" charset="0"/>
              </a:rPr>
              <a:t>kÓ</a:t>
            </a:r>
            <a:r>
              <a:rPr lang="en-US" sz="2700" dirty="0">
                <a:latin typeface=".VnAvant" pitchFamily="34" charset="0"/>
              </a:rPr>
              <a:t>. </a:t>
            </a:r>
            <a:r>
              <a:rPr lang="en-US" sz="2700" dirty="0" err="1">
                <a:latin typeface=".VnAvant" pitchFamily="34" charset="0"/>
              </a:rPr>
              <a:t>Tæ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cña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nã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nhá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như</a:t>
            </a:r>
            <a:r>
              <a:rPr lang="en-US" sz="2700" dirty="0">
                <a:latin typeface=".VnAvant" pitchFamily="34" charset="0"/>
              </a:rPr>
              <a:t>­ </a:t>
            </a:r>
            <a:r>
              <a:rPr lang="en-US" sz="2700" dirty="0" err="1">
                <a:latin typeface=".VnAvant" pitchFamily="34" charset="0"/>
              </a:rPr>
              <a:t>hép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diªm</a:t>
            </a:r>
            <a:r>
              <a:rPr lang="en-US" sz="2700" dirty="0">
                <a:latin typeface=".VnAvant" pitchFamily="34" charset="0"/>
              </a:rPr>
              <a:t> mµ ®</a:t>
            </a:r>
            <a:r>
              <a:rPr lang="en-US" sz="2700" dirty="0" err="1">
                <a:latin typeface=".VnAvant" pitchFamily="34" charset="0"/>
              </a:rPr>
              <a:t>Ñp</a:t>
            </a:r>
            <a:r>
              <a:rPr lang="en-US" sz="2700" dirty="0">
                <a:latin typeface=".VnAvant" pitchFamily="34" charset="0"/>
              </a:rPr>
              <a:t>. Gµ </a:t>
            </a:r>
            <a:r>
              <a:rPr lang="en-US" sz="2700" dirty="0" err="1">
                <a:latin typeface=".VnAvant" pitchFamily="34" charset="0"/>
              </a:rPr>
              <a:t>kÓ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nã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ch¨m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lò</a:t>
            </a:r>
            <a:r>
              <a:rPr lang="en-US" sz="2700" dirty="0">
                <a:latin typeface=".VnAvant" pitchFamily="34" charset="0"/>
              </a:rPr>
              <a:t> gµ </a:t>
            </a:r>
            <a:r>
              <a:rPr lang="en-US" sz="2700" dirty="0" err="1">
                <a:latin typeface=".VnAvant" pitchFamily="34" charset="0"/>
              </a:rPr>
              <a:t>nhá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như</a:t>
            </a:r>
            <a:r>
              <a:rPr lang="en-US" sz="2700" dirty="0">
                <a:latin typeface=".VnAvant" pitchFamily="34" charset="0"/>
              </a:rPr>
              <a:t>­ n¾m </a:t>
            </a:r>
            <a:r>
              <a:rPr lang="en-US" sz="2700" dirty="0" err="1">
                <a:latin typeface=".VnAvant" pitchFamily="34" charset="0"/>
              </a:rPr>
              <a:t>r¬m</a:t>
            </a:r>
            <a:r>
              <a:rPr lang="en-US" sz="2700" dirty="0">
                <a:latin typeface=".VnAvant" pitchFamily="34" charset="0"/>
              </a:rPr>
              <a:t>. </a:t>
            </a:r>
            <a:r>
              <a:rPr lang="en-US" sz="2700" dirty="0" err="1">
                <a:latin typeface=".VnAvant" pitchFamily="34" charset="0"/>
              </a:rPr>
              <a:t>Cua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khÖ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nÖ</a:t>
            </a:r>
            <a:r>
              <a:rPr lang="en-US" sz="2700" dirty="0">
                <a:latin typeface=".VnAvant" pitchFamily="34" charset="0"/>
              </a:rPr>
              <a:t> «m </a:t>
            </a:r>
            <a:r>
              <a:rPr lang="en-US" sz="2700" dirty="0" err="1">
                <a:latin typeface=".VnAvant" pitchFamily="34" charset="0"/>
              </a:rPr>
              <a:t>yÕm</a:t>
            </a:r>
            <a:r>
              <a:rPr lang="en-US" sz="2700" dirty="0">
                <a:latin typeface=".VnAvant" pitchFamily="34" charset="0"/>
              </a:rPr>
              <a:t>. </a:t>
            </a:r>
            <a:r>
              <a:rPr lang="en-US" sz="2700" dirty="0" err="1">
                <a:latin typeface=".VnAvant" pitchFamily="34" charset="0"/>
              </a:rPr>
              <a:t>Nã</a:t>
            </a:r>
            <a:r>
              <a:rPr lang="en-US" sz="2700" dirty="0">
                <a:latin typeface=".VnAvant" pitchFamily="34" charset="0"/>
              </a:rPr>
              <a:t> s¾p </a:t>
            </a:r>
            <a:r>
              <a:rPr lang="en-US" sz="2700" dirty="0" err="1">
                <a:latin typeface=".VnAvant" pitchFamily="34" charset="0"/>
              </a:rPr>
              <a:t>cã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lò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cua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bÐ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tÝ</a:t>
            </a:r>
            <a:r>
              <a:rPr lang="en-US" sz="2700" dirty="0">
                <a:latin typeface=".VnAvant" pitchFamily="34" charset="0"/>
              </a:rPr>
              <a:t> </a:t>
            </a:r>
            <a:r>
              <a:rPr lang="en-US" sz="2700" dirty="0" err="1">
                <a:latin typeface=".VnAvant" pitchFamily="34" charset="0"/>
              </a:rPr>
              <a:t>bß</a:t>
            </a:r>
            <a:r>
              <a:rPr lang="en-US" sz="2700" dirty="0">
                <a:latin typeface=".VnAvant" pitchFamily="34" charset="0"/>
              </a:rPr>
              <a:t> kh¾p </a:t>
            </a:r>
            <a:r>
              <a:rPr lang="en-US" sz="2700" dirty="0" err="1">
                <a:latin typeface=".VnAvant" pitchFamily="34" charset="0"/>
              </a:rPr>
              <a:t>hå</a:t>
            </a:r>
            <a:r>
              <a:rPr lang="en-US" sz="2700" dirty="0">
                <a:latin typeface=".VnAvant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1748" y="100245"/>
            <a:ext cx="6003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52: ¤n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gi÷a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k× 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5" y="1107998"/>
            <a:ext cx="29813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8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6914" y="-7140"/>
            <a:ext cx="5514100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.VnAvant" pitchFamily="34" charset="0"/>
              </a:rPr>
              <a:t>Em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.VnAvant" pitchFamily="34" charset="0"/>
              </a:rPr>
              <a:t>chän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.VnAvant" pitchFamily="34" charset="0"/>
              </a:rPr>
              <a:t>ch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÷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 hay </a:t>
            </a:r>
            <a:r>
              <a:rPr lang="en-US" sz="3200" b="1" dirty="0" err="1">
                <a:solidFill>
                  <a:srgbClr val="008000"/>
                </a:solidFill>
                <a:latin typeface=".VnAvant" pitchFamily="34" charset="0"/>
              </a:rPr>
              <a:t>ch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÷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3522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9" y="1214531"/>
            <a:ext cx="258127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39" y="1214531"/>
            <a:ext cx="2990850" cy="1171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66" y="1214530"/>
            <a:ext cx="24860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8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6914" y="-7140"/>
            <a:ext cx="5514100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.VnAvant" pitchFamily="34" charset="0"/>
              </a:rPr>
              <a:t>Em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.VnAvant" pitchFamily="34" charset="0"/>
              </a:rPr>
              <a:t>chän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.VnAvant" pitchFamily="34" charset="0"/>
              </a:rPr>
              <a:t>ch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÷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 hay </a:t>
            </a:r>
            <a:r>
              <a:rPr lang="en-US" sz="3200" b="1" dirty="0" err="1">
                <a:solidFill>
                  <a:srgbClr val="008000"/>
                </a:solidFill>
                <a:latin typeface=".VnAvant" pitchFamily="34" charset="0"/>
              </a:rPr>
              <a:t>ch</a:t>
            </a:r>
            <a:r>
              <a:rPr lang="en-US" sz="3200" b="1" dirty="0">
                <a:solidFill>
                  <a:srgbClr val="008000"/>
                </a:solidFill>
                <a:latin typeface=".VnAvant" pitchFamily="34" charset="0"/>
              </a:rPr>
              <a:t>÷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3522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9" y="1214531"/>
            <a:ext cx="258127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39" y="1214531"/>
            <a:ext cx="2990850" cy="1171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66" y="1214530"/>
            <a:ext cx="2486025" cy="11715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92236" y="1737273"/>
            <a:ext cx="1307420" cy="576262"/>
          </a:xfrm>
          <a:prstGeom prst="ellipse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3200" dirty="0">
                <a:solidFill>
                  <a:schemeClr val="tx1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8" name="Oval 7"/>
          <p:cNvSpPr/>
          <p:nvPr/>
        </p:nvSpPr>
        <p:spPr>
          <a:xfrm>
            <a:off x="4775199" y="1679217"/>
            <a:ext cx="1465944" cy="663346"/>
          </a:xfrm>
          <a:prstGeom prst="ellipse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3200" dirty="0">
                <a:solidFill>
                  <a:schemeClr val="tx1"/>
                </a:solidFill>
                <a:latin typeface=".VnAvant" pitchFamily="34" charset="0"/>
              </a:rPr>
              <a:t>¾p</a:t>
            </a:r>
          </a:p>
        </p:txBody>
      </p:sp>
      <p:sp>
        <p:nvSpPr>
          <p:cNvPr id="9" name="Oval 8"/>
          <p:cNvSpPr/>
          <p:nvPr/>
        </p:nvSpPr>
        <p:spPr>
          <a:xfrm>
            <a:off x="7564889" y="1650189"/>
            <a:ext cx="1465944" cy="663346"/>
          </a:xfrm>
          <a:prstGeom prst="ellipse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6647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chÐp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1076" y="957943"/>
            <a:ext cx="4717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.VnAvant" pitchFamily="34" charset="0"/>
              </a:rPr>
              <a:t>Líp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cò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häp</a:t>
            </a:r>
            <a:r>
              <a:rPr lang="en-US" sz="3200" dirty="0">
                <a:latin typeface=".VnAvant" pitchFamily="34" charset="0"/>
              </a:rPr>
              <a:t> ë </a:t>
            </a:r>
            <a:r>
              <a:rPr lang="en-US" sz="3200" dirty="0" err="1">
                <a:latin typeface=".VnAvant" pitchFamily="34" charset="0"/>
              </a:rPr>
              <a:t>khãm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tre</a:t>
            </a:r>
            <a:endParaRPr lang="en-US" sz="3200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63" y="1761141"/>
            <a:ext cx="3750583" cy="36667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4263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" y="285751"/>
            <a:ext cx="1813760" cy="55044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  <a:latin typeface="UTM Avo" pitchFamily="18" charset="0"/>
              </a:rPr>
              <a:t>Đánh</a:t>
            </a:r>
            <a:r>
              <a:rPr lang="en-US" sz="15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UTM Avo" pitchFamily="18" charset="0"/>
              </a:rPr>
              <a:t>giá</a:t>
            </a:r>
            <a:endParaRPr lang="en-US" sz="15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34520" y="449523"/>
            <a:ext cx="2753435" cy="4503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UTM Avo" pitchFamily="18" charset="0"/>
              </a:rPr>
              <a:t>I. ĐỌC THÀNH TIẾNG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603" y="1086789"/>
            <a:ext cx="39626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UTM Avo" pitchFamily="18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4762" y="1135323"/>
            <a:ext cx="31390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latin typeface="UTM Avo" pitchFamily="18" charset="0"/>
              </a:rPr>
              <a:t>Mỗi</a:t>
            </a:r>
            <a:r>
              <a:rPr lang="en-US" sz="1050" dirty="0">
                <a:latin typeface="UTM Avo" pitchFamily="18" charset="0"/>
              </a:rPr>
              <a:t> </a:t>
            </a:r>
            <a:r>
              <a:rPr lang="en-US" sz="1050" dirty="0" err="1">
                <a:latin typeface="UTM Avo" pitchFamily="18" charset="0"/>
              </a:rPr>
              <a:t>học</a:t>
            </a:r>
            <a:r>
              <a:rPr lang="en-US" sz="1050" dirty="0">
                <a:latin typeface="UTM Avo" pitchFamily="18" charset="0"/>
              </a:rPr>
              <a:t> </a:t>
            </a:r>
            <a:r>
              <a:rPr lang="en-US" sz="1050" dirty="0" err="1">
                <a:latin typeface="UTM Avo" pitchFamily="18" charset="0"/>
              </a:rPr>
              <a:t>sinh</a:t>
            </a:r>
            <a:r>
              <a:rPr lang="en-US" sz="1050" dirty="0">
                <a:latin typeface="UTM Avo" pitchFamily="18" charset="0"/>
              </a:rPr>
              <a:t> </a:t>
            </a:r>
            <a:r>
              <a:rPr lang="en-US" sz="1050" dirty="0" err="1">
                <a:latin typeface="UTM Avo" pitchFamily="18" charset="0"/>
              </a:rPr>
              <a:t>đọc</a:t>
            </a:r>
            <a:r>
              <a:rPr lang="en-US" sz="1050" dirty="0">
                <a:latin typeface="UTM Avo" pitchFamily="18" charset="0"/>
              </a:rPr>
              <a:t> </a:t>
            </a:r>
            <a:r>
              <a:rPr lang="en-US" sz="1050" dirty="0" err="1">
                <a:latin typeface="UTM Avo" pitchFamily="18" charset="0"/>
              </a:rPr>
              <a:t>một</a:t>
            </a:r>
            <a:r>
              <a:rPr lang="en-US" sz="1050" dirty="0">
                <a:latin typeface="UTM Avo" pitchFamily="18" charset="0"/>
              </a:rPr>
              <a:t> </a:t>
            </a:r>
            <a:r>
              <a:rPr lang="en-US" sz="1050" dirty="0" err="1">
                <a:latin typeface="UTM Avo" pitchFamily="18" charset="0"/>
              </a:rPr>
              <a:t>đoạn</a:t>
            </a:r>
            <a:r>
              <a:rPr lang="en-US" sz="1050" dirty="0">
                <a:latin typeface="UTM Avo" pitchFamily="18" charset="0"/>
              </a:rPr>
              <a:t> </a:t>
            </a:r>
            <a:r>
              <a:rPr lang="en-US" sz="1050" dirty="0" err="1">
                <a:latin typeface="UTM Avo" pitchFamily="18" charset="0"/>
              </a:rPr>
              <a:t>khoảng</a:t>
            </a:r>
            <a:r>
              <a:rPr lang="en-US" sz="1050" dirty="0">
                <a:latin typeface="UTM Avo" pitchFamily="18" charset="0"/>
              </a:rPr>
              <a:t> 30 </a:t>
            </a:r>
            <a:r>
              <a:rPr lang="en-US" sz="1050" dirty="0" err="1">
                <a:latin typeface="UTM Avo" pitchFamily="18" charset="0"/>
              </a:rPr>
              <a:t>tiếng</a:t>
            </a:r>
            <a:r>
              <a:rPr lang="en-US" sz="1500" dirty="0">
                <a:latin typeface="UTM Avo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8726" y="144410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UTM Avo" pitchFamily="18" charset="0"/>
              </a:rPr>
              <a:t>Nằm</a:t>
            </a:r>
            <a:r>
              <a:rPr lang="en-US" sz="1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itchFamily="18" charset="0"/>
              </a:rPr>
              <a:t>mơ</a:t>
            </a:r>
            <a:endParaRPr lang="en-US" sz="1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85799" y="1800653"/>
            <a:ext cx="266132" cy="286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UTM Avo" pitchFamily="18" charset="0"/>
              </a:rPr>
              <a:t>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7320" y="1792123"/>
            <a:ext cx="8298154" cy="683123"/>
            <a:chOff x="673282" y="2950190"/>
            <a:chExt cx="11064204" cy="910830"/>
          </a:xfrm>
        </p:grpSpPr>
        <p:sp>
          <p:nvSpPr>
            <p:cNvPr id="8" name="TextBox 7"/>
            <p:cNvSpPr txBox="1"/>
            <p:nvPr/>
          </p:nvSpPr>
          <p:spPr>
            <a:xfrm>
              <a:off x="1148690" y="2950190"/>
              <a:ext cx="105887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itchFamily="18" charset="0"/>
                </a:rPr>
                <a:t>Mẹ</a:t>
              </a:r>
              <a:r>
                <a:rPr lang="en-US" sz="1500" dirty="0">
                  <a:latin typeface="UTM Avo" pitchFamily="18" charset="0"/>
                </a:rPr>
                <a:t> ở </a:t>
              </a:r>
              <a:r>
                <a:rPr lang="en-US" sz="1500" dirty="0" err="1">
                  <a:latin typeface="UTM Avo" pitchFamily="18" charset="0"/>
                </a:rPr>
                <a:t>thị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xã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về</a:t>
              </a:r>
              <a:r>
                <a:rPr lang="en-US" sz="1500" dirty="0">
                  <a:latin typeface="UTM Avo" pitchFamily="18" charset="0"/>
                </a:rPr>
                <a:t>, </a:t>
              </a:r>
              <a:r>
                <a:rPr lang="en-US" sz="1500" dirty="0" err="1">
                  <a:latin typeface="UTM Avo" pitchFamily="18" charset="0"/>
                </a:rPr>
                <a:t>mua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dép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cho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bé</a:t>
              </a:r>
              <a:r>
                <a:rPr lang="en-US" sz="1500" dirty="0">
                  <a:latin typeface="UTM Avo" pitchFamily="18" charset="0"/>
                </a:rPr>
                <a:t> Chi. </a:t>
              </a:r>
              <a:r>
                <a:rPr lang="en-US" sz="1500" dirty="0" err="1">
                  <a:latin typeface="UTM Avo" pitchFamily="18" charset="0"/>
                </a:rPr>
                <a:t>Dép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đẹp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quá</a:t>
              </a:r>
              <a:r>
                <a:rPr lang="en-US" sz="1500" dirty="0">
                  <a:latin typeface="UTM Avo" pitchFamily="18" charset="0"/>
                </a:rPr>
                <a:t>. </a:t>
              </a:r>
              <a:r>
                <a:rPr lang="en-US" sz="1500" dirty="0" err="1">
                  <a:latin typeface="UTM Avo" pitchFamily="18" charset="0"/>
                </a:rPr>
                <a:t>Khi</a:t>
              </a:r>
              <a:r>
                <a:rPr lang="en-US" sz="1500" dirty="0">
                  <a:latin typeface="UTM Avo" pitchFamily="18" charset="0"/>
                </a:rPr>
                <a:t> Chi </a:t>
              </a:r>
              <a:r>
                <a:rPr lang="en-US" sz="1500" dirty="0" err="1">
                  <a:latin typeface="UTM Avo" pitchFamily="18" charset="0"/>
                </a:rPr>
                <a:t>đi</a:t>
              </a:r>
              <a:r>
                <a:rPr lang="en-US" sz="1500" dirty="0">
                  <a:latin typeface="UTM Avo" pitchFamily="18" charset="0"/>
                </a:rPr>
                <a:t>, </a:t>
              </a:r>
              <a:r>
                <a:rPr lang="en-US" sz="1500" dirty="0" err="1">
                  <a:latin typeface="UTM Avo" pitchFamily="18" charset="0"/>
                </a:rPr>
                <a:t>dép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cứ</a:t>
              </a:r>
              <a:r>
                <a:rPr lang="en-US" sz="1500" dirty="0">
                  <a:latin typeface="UTM Avo" pitchFamily="18" charset="0"/>
                </a:rPr>
                <a:t> “ </a:t>
              </a:r>
              <a:r>
                <a:rPr lang="en-US" sz="1500" dirty="0" err="1">
                  <a:latin typeface="UTM Avo" pitchFamily="18" charset="0"/>
                </a:rPr>
                <a:t>chíp</a:t>
              </a:r>
              <a:r>
                <a:rPr lang="en-US" sz="1500" dirty="0">
                  <a:latin typeface="UTM Avo" pitchFamily="18" charset="0"/>
                </a:rPr>
                <a:t>, </a:t>
              </a:r>
              <a:r>
                <a:rPr lang="en-US" sz="1500" dirty="0" err="1">
                  <a:latin typeface="UTM Avo" pitchFamily="18" charset="0"/>
                </a:rPr>
                <a:t>chíp</a:t>
              </a:r>
              <a:r>
                <a:rPr lang="en-US" sz="1500" dirty="0">
                  <a:latin typeface="UTM Avo" pitchFamily="18" charset="0"/>
                </a:rPr>
                <a:t>,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282" y="3430133"/>
              <a:ext cx="56387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itchFamily="18" charset="0"/>
                </a:rPr>
                <a:t>chíp</a:t>
              </a:r>
              <a:r>
                <a:rPr lang="en-US" sz="1500" dirty="0">
                  <a:latin typeface="UTM Avo" pitchFamily="18" charset="0"/>
                </a:rPr>
                <a:t>, </a:t>
              </a:r>
              <a:r>
                <a:rPr lang="en-US" sz="1500" dirty="0" err="1">
                  <a:latin typeface="UTM Avo" pitchFamily="18" charset="0"/>
                </a:rPr>
                <a:t>chíp</a:t>
              </a:r>
              <a:r>
                <a:rPr lang="en-US" sz="1500" dirty="0">
                  <a:latin typeface="UTM Avo" pitchFamily="18" charset="0"/>
                </a:rPr>
                <a:t>”.  </a:t>
              </a:r>
              <a:r>
                <a:rPr lang="en-US" sz="1500" dirty="0" err="1">
                  <a:latin typeface="UTM Avo" pitchFamily="18" charset="0"/>
                </a:rPr>
                <a:t>Qủa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là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thú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vị</a:t>
              </a:r>
              <a:r>
                <a:rPr lang="en-US" sz="1500" dirty="0">
                  <a:latin typeface="UTM Avo" pitchFamily="18" charset="0"/>
                </a:rPr>
                <a:t>. Chi </a:t>
              </a:r>
              <a:r>
                <a:rPr lang="en-US" sz="1500" dirty="0" err="1">
                  <a:latin typeface="UTM Avo" pitchFamily="18" charset="0"/>
                </a:rPr>
                <a:t>mê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dép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lắm</a:t>
              </a:r>
              <a:r>
                <a:rPr lang="en-US" sz="1500" dirty="0">
                  <a:latin typeface="UTM Avo" pitchFamily="18" charset="0"/>
                </a:rPr>
                <a:t>.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656797" y="2580279"/>
            <a:ext cx="266132" cy="286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UTM Avo" pitchFamily="18" charset="0"/>
              </a:rPr>
              <a:t>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78975" y="2549570"/>
            <a:ext cx="8098918" cy="877607"/>
            <a:chOff x="905300" y="3018425"/>
            <a:chExt cx="10798557" cy="1170142"/>
          </a:xfrm>
        </p:grpSpPr>
        <p:sp>
          <p:nvSpPr>
            <p:cNvPr id="13" name="TextBox 12"/>
            <p:cNvSpPr txBox="1"/>
            <p:nvPr/>
          </p:nvSpPr>
          <p:spPr>
            <a:xfrm>
              <a:off x="1257868" y="3018425"/>
              <a:ext cx="4584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itchFamily="18" charset="0"/>
                </a:rPr>
                <a:t>Hôm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đó</a:t>
              </a:r>
              <a:r>
                <a:rPr lang="en-US" sz="1500" dirty="0">
                  <a:latin typeface="UTM Avo" pitchFamily="18" charset="0"/>
                </a:rPr>
                <a:t>, </a:t>
              </a:r>
              <a:r>
                <a:rPr lang="en-US" sz="1500" dirty="0" err="1">
                  <a:latin typeface="UTM Avo" pitchFamily="18" charset="0"/>
                </a:rPr>
                <a:t>từ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sớm</a:t>
              </a:r>
              <a:r>
                <a:rPr lang="en-US" sz="1500" dirty="0">
                  <a:latin typeface="UTM Avo" pitchFamily="18" charset="0"/>
                </a:rPr>
                <a:t>, Chi </a:t>
              </a:r>
              <a:r>
                <a:rPr lang="en-US" sz="1500" dirty="0" err="1">
                  <a:latin typeface="UTM Avo" pitchFamily="18" charset="0"/>
                </a:rPr>
                <a:t>đã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tìm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Trà</a:t>
              </a:r>
              <a:r>
                <a:rPr lang="en-US" sz="1500" dirty="0">
                  <a:latin typeface="UTM Avo" pitchFamily="18" charset="0"/>
                </a:rPr>
                <a:t>: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62339" y="3400564"/>
              <a:ext cx="105415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UTM Avo" pitchFamily="18" charset="0"/>
                </a:rPr>
                <a:t>- </a:t>
              </a:r>
              <a:r>
                <a:rPr lang="en-US" sz="1500" dirty="0" err="1">
                  <a:latin typeface="UTM Avo" pitchFamily="18" charset="0"/>
                </a:rPr>
                <a:t>Đêm</a:t>
              </a:r>
              <a:r>
                <a:rPr lang="en-US" sz="1500" dirty="0">
                  <a:latin typeface="UTM Avo" pitchFamily="18" charset="0"/>
                </a:rPr>
                <a:t> qua </a:t>
              </a:r>
              <a:r>
                <a:rPr lang="en-US" sz="1500" dirty="0" err="1">
                  <a:latin typeface="UTM Avo" pitchFamily="18" charset="0"/>
                </a:rPr>
                <a:t>em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nằm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mơ</a:t>
              </a:r>
              <a:r>
                <a:rPr lang="en-US" sz="1500" dirty="0">
                  <a:latin typeface="UTM Avo" pitchFamily="18" charset="0"/>
                </a:rPr>
                <a:t>, </a:t>
              </a:r>
              <a:r>
                <a:rPr lang="en-US" sz="1500" dirty="0" err="1">
                  <a:latin typeface="UTM Avo" pitchFamily="18" charset="0"/>
                </a:rPr>
                <a:t>dép</a:t>
              </a:r>
              <a:r>
                <a:rPr lang="en-US" sz="1500" dirty="0">
                  <a:latin typeface="UTM Avo" pitchFamily="18" charset="0"/>
                </a:rPr>
                <a:t> “ </a:t>
              </a:r>
              <a:r>
                <a:rPr lang="en-US" sz="1500" dirty="0" err="1">
                  <a:latin typeface="UTM Avo" pitchFamily="18" charset="0"/>
                </a:rPr>
                <a:t>chíp</a:t>
              </a:r>
              <a:r>
                <a:rPr lang="en-US" sz="1500" dirty="0">
                  <a:latin typeface="UTM Avo" pitchFamily="18" charset="0"/>
                </a:rPr>
                <a:t>, </a:t>
              </a:r>
              <a:r>
                <a:rPr lang="en-US" sz="1500" dirty="0" err="1">
                  <a:latin typeface="UTM Avo" pitchFamily="18" charset="0"/>
                </a:rPr>
                <a:t>chíp</a:t>
              </a:r>
              <a:r>
                <a:rPr lang="en-US" sz="1500" dirty="0">
                  <a:latin typeface="UTM Avo" pitchFamily="18" charset="0"/>
                </a:rPr>
                <a:t>” </a:t>
              </a:r>
              <a:r>
                <a:rPr lang="en-US" sz="1500" dirty="0" err="1">
                  <a:latin typeface="UTM Avo" pitchFamily="18" charset="0"/>
                </a:rPr>
                <a:t>của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em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bị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chó</a:t>
              </a:r>
              <a:r>
                <a:rPr lang="en-US" sz="1500" dirty="0">
                  <a:latin typeface="UTM Avo" pitchFamily="18" charset="0"/>
                </a:rPr>
                <a:t> Lu </a:t>
              </a:r>
              <a:r>
                <a:rPr lang="en-US" sz="1500" dirty="0" err="1">
                  <a:latin typeface="UTM Avo" pitchFamily="18" charset="0"/>
                </a:rPr>
                <a:t>tha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đi</a:t>
              </a:r>
              <a:r>
                <a:rPr lang="en-US" sz="1500" dirty="0">
                  <a:latin typeface="UTM Avo" pitchFamily="18" charset="0"/>
                </a:rPr>
                <a:t>. </a:t>
              </a:r>
              <a:r>
                <a:rPr lang="en-US" sz="1500" dirty="0" err="1">
                  <a:latin typeface="UTM Avo" pitchFamily="18" charset="0"/>
                </a:rPr>
                <a:t>Em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nhờ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tìm</a:t>
              </a:r>
              <a:r>
                <a:rPr lang="en-US" sz="1500" dirty="0">
                  <a:latin typeface="UTM Avo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5300" y="3757680"/>
              <a:ext cx="52369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itchFamily="18" charset="0"/>
                </a:rPr>
                <a:t>Thế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đã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tìm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được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dép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cho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em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chưa</a:t>
              </a:r>
              <a:r>
                <a:rPr lang="en-US" sz="1500" dirty="0"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18" name="Oval 17"/>
          <p:cNvSpPr/>
          <p:nvPr/>
        </p:nvSpPr>
        <p:spPr>
          <a:xfrm>
            <a:off x="648268" y="3441793"/>
            <a:ext cx="266132" cy="286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UTM Avo" pitchFamily="18" charset="0"/>
              </a:rPr>
              <a:t>3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46698" t="52138" r="32321" b="25658"/>
          <a:stretch>
            <a:fillRect/>
          </a:stretch>
        </p:blipFill>
        <p:spPr bwMode="auto">
          <a:xfrm>
            <a:off x="6161964" y="3111243"/>
            <a:ext cx="2139287" cy="81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912695" y="3429851"/>
            <a:ext cx="5448763" cy="838365"/>
            <a:chOff x="1216926" y="4192133"/>
            <a:chExt cx="7265018" cy="1117819"/>
          </a:xfrm>
        </p:grpSpPr>
        <p:sp>
          <p:nvSpPr>
            <p:cNvPr id="17" name="TextBox 16"/>
            <p:cNvSpPr txBox="1"/>
            <p:nvPr/>
          </p:nvSpPr>
          <p:spPr>
            <a:xfrm>
              <a:off x="1216926" y="4192133"/>
              <a:ext cx="205201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Trà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ngớ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ra</a:t>
              </a:r>
              <a:r>
                <a:rPr lang="en-US" sz="1500" dirty="0">
                  <a:latin typeface="UTM Avo" pitchFamily="18" charset="0"/>
                </a:rPr>
                <a:t>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32846" y="4549247"/>
              <a:ext cx="3710846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UTM Avo" pitchFamily="18" charset="0"/>
                </a:rPr>
                <a:t>- Ơ, </a:t>
              </a:r>
              <a:r>
                <a:rPr lang="en-US" sz="1500" dirty="0" err="1">
                  <a:latin typeface="UTM Avo" pitchFamily="18" charset="0"/>
                </a:rPr>
                <a:t>đó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là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em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nằm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mơ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chứ</a:t>
              </a:r>
              <a:r>
                <a:rPr lang="en-US" sz="1500" dirty="0">
                  <a:latin typeface="UTM Avo" pitchFamily="18" charset="0"/>
                </a:rPr>
                <a:t>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48766" y="4879066"/>
              <a:ext cx="7233178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UTM Avo" pitchFamily="18" charset="0"/>
                </a:rPr>
                <a:t>- </a:t>
              </a:r>
              <a:r>
                <a:rPr lang="en-US" sz="1500" dirty="0" err="1">
                  <a:latin typeface="UTM Avo" pitchFamily="18" charset="0"/>
                </a:rPr>
                <a:t>Khi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em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mơ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có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ở </a:t>
              </a:r>
              <a:r>
                <a:rPr lang="en-US" sz="1500" dirty="0" err="1">
                  <a:latin typeface="UTM Avo" pitchFamily="18" charset="0"/>
                </a:rPr>
                <a:t>đó</a:t>
              </a:r>
              <a:r>
                <a:rPr lang="en-US" sz="1500" dirty="0">
                  <a:latin typeface="UTM Avo" pitchFamily="18" charset="0"/>
                </a:rPr>
                <a:t>. </a:t>
              </a:r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đã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hứa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tìm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dép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hộ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em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mà</a:t>
              </a:r>
              <a:r>
                <a:rPr lang="en-US" sz="1500" dirty="0">
                  <a:latin typeface="UTM Avo" pitchFamily="18" charset="0"/>
                </a:rPr>
                <a:t>.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619264" y="4200961"/>
            <a:ext cx="266132" cy="286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UTM Avo" pitchFamily="18" charset="0"/>
              </a:rPr>
              <a:t>4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44452" y="4221416"/>
            <a:ext cx="3868621" cy="1189971"/>
            <a:chOff x="1125936" y="5247556"/>
            <a:chExt cx="5158160" cy="1586629"/>
          </a:xfrm>
        </p:grpSpPr>
        <p:sp>
          <p:nvSpPr>
            <p:cNvPr id="23" name="TextBox 22"/>
            <p:cNvSpPr txBox="1"/>
            <p:nvPr/>
          </p:nvSpPr>
          <p:spPr>
            <a:xfrm>
              <a:off x="1125936" y="5247556"/>
              <a:ext cx="29924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Trà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ngó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khắp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nhà</a:t>
              </a:r>
              <a:r>
                <a:rPr lang="en-US" sz="1500" dirty="0">
                  <a:latin typeface="UTM Avo" pitchFamily="18" charset="0"/>
                </a:rPr>
                <a:t>: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94177" y="5656989"/>
              <a:ext cx="47218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UTM Avo" pitchFamily="18" charset="0"/>
                </a:rPr>
                <a:t>- Ồ, </a:t>
              </a:r>
              <a:r>
                <a:rPr lang="en-US" sz="1500" dirty="0" err="1">
                  <a:latin typeface="UTM Avo" pitchFamily="18" charset="0"/>
                </a:rPr>
                <a:t>dép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của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em</a:t>
              </a:r>
              <a:r>
                <a:rPr lang="en-US" sz="1500" dirty="0">
                  <a:latin typeface="UTM Avo" pitchFamily="18" charset="0"/>
                </a:rPr>
                <a:t> ở </a:t>
              </a:r>
              <a:r>
                <a:rPr lang="en-US" sz="1500" dirty="0" err="1">
                  <a:latin typeface="UTM Avo" pitchFamily="18" charset="0"/>
                </a:rPr>
                <a:t>gầm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ghế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kia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kìa</a:t>
              </a:r>
              <a:r>
                <a:rPr lang="en-US" sz="1500" dirty="0">
                  <a:latin typeface="UTM Avo" pitchFamily="18" charset="0"/>
                </a:rPr>
                <a:t>!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25937" y="5998184"/>
              <a:ext cx="4311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UTM Avo" pitchFamily="18" charset="0"/>
                </a:rPr>
                <a:t>Chi </a:t>
              </a:r>
              <a:r>
                <a:rPr lang="en-US" sz="1500" dirty="0" err="1">
                  <a:latin typeface="UTM Avo" pitchFamily="18" charset="0"/>
                </a:rPr>
                <a:t>nhòm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nhòm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gầm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ghế</a:t>
              </a:r>
              <a:r>
                <a:rPr lang="en-US" sz="1500" dirty="0">
                  <a:latin typeface="UTM Avo" pitchFamily="18" charset="0"/>
                </a:rPr>
                <a:t>, la to: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66883" y="6403298"/>
              <a:ext cx="51172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UTM Avo" pitchFamily="18" charset="0"/>
                </a:rPr>
                <a:t>- </a:t>
              </a:r>
              <a:r>
                <a:rPr lang="en-US" sz="1500" dirty="0" err="1">
                  <a:latin typeface="UTM Avo" pitchFamily="18" charset="0"/>
                </a:rPr>
                <a:t>Đó</a:t>
              </a:r>
              <a:r>
                <a:rPr lang="en-US" sz="1500" dirty="0">
                  <a:latin typeface="UTM Avo" pitchFamily="18" charset="0"/>
                </a:rPr>
                <a:t>, </a:t>
              </a:r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đã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hứa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tìm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là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chị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sẽ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tìm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ra</a:t>
              </a:r>
              <a:r>
                <a:rPr lang="en-US" sz="1500" dirty="0">
                  <a:latin typeface="UTM Avo" pitchFamily="18" charset="0"/>
                </a:rPr>
                <a:t> </a:t>
              </a:r>
              <a:r>
                <a:rPr lang="en-US" sz="1500" dirty="0" err="1">
                  <a:latin typeface="UTM Avo" pitchFamily="18" charset="0"/>
                </a:rPr>
                <a:t>mà</a:t>
              </a:r>
              <a:r>
                <a:rPr lang="en-US" sz="1500" dirty="0">
                  <a:latin typeface="UTM Avo" pitchFamily="18" charset="0"/>
                </a:rPr>
                <a:t>.</a:t>
              </a: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/>
          <a:srcRect l="52898" t="65624" r="32492" b="14803"/>
          <a:stretch>
            <a:fillRect/>
          </a:stretch>
        </p:blipFill>
        <p:spPr bwMode="auto">
          <a:xfrm>
            <a:off x="5991053" y="4298323"/>
            <a:ext cx="1808642" cy="113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11792" y="51264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UTM Avo" pitchFamily="18" charset="0"/>
              </a:rPr>
              <a:t>Hứa</a:t>
            </a:r>
            <a:r>
              <a:rPr lang="en-US" sz="1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itchFamily="18" charset="0"/>
              </a:rPr>
              <a:t>làm</a:t>
            </a:r>
            <a:endParaRPr lang="en-US" sz="1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216" y="1280331"/>
            <a:ext cx="69813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latin typeface="UTM Avo" pitchFamily="18" charset="0"/>
              </a:rPr>
              <a:t>Khỉ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đi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thăm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bà</a:t>
            </a:r>
            <a:r>
              <a:rPr lang="en-US" sz="1500" dirty="0">
                <a:latin typeface="UTM Avo" pitchFamily="18" charset="0"/>
              </a:rPr>
              <a:t>. </a:t>
            </a:r>
            <a:r>
              <a:rPr lang="en-US" sz="1500" dirty="0" err="1">
                <a:latin typeface="UTM Avo" pitchFamily="18" charset="0"/>
              </a:rPr>
              <a:t>Khi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đi</a:t>
            </a:r>
            <a:r>
              <a:rPr lang="en-US" sz="1500" dirty="0">
                <a:latin typeface="UTM Avo" pitchFamily="18" charset="0"/>
              </a:rPr>
              <a:t>, </a:t>
            </a:r>
            <a:r>
              <a:rPr lang="en-US" sz="1500" dirty="0" err="1">
                <a:latin typeface="UTM Avo" pitchFamily="18" charset="0"/>
              </a:rPr>
              <a:t>nó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hứa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sẽ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đem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về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đủ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thứ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cỏ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lạ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quả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thơm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làm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quà</a:t>
            </a:r>
            <a:r>
              <a:rPr lang="en-US" sz="1500" dirty="0">
                <a:latin typeface="UTM Avo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263" y="1670996"/>
            <a:ext cx="55899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latin typeface="UTM Avo" pitchFamily="18" charset="0"/>
              </a:rPr>
              <a:t>cho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thỏ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và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nhím</a:t>
            </a:r>
            <a:r>
              <a:rPr lang="en-US" sz="1500" dirty="0">
                <a:latin typeface="UTM Avo" pitchFamily="18" charset="0"/>
              </a:rPr>
              <a:t>. </a:t>
            </a:r>
            <a:r>
              <a:rPr lang="en-US" sz="1500" dirty="0" err="1">
                <a:latin typeface="UTM Avo" pitchFamily="18" charset="0"/>
              </a:rPr>
              <a:t>Thế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mà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khi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về</a:t>
            </a:r>
            <a:r>
              <a:rPr lang="en-US" sz="1500" dirty="0">
                <a:latin typeface="UTM Avo" pitchFamily="18" charset="0"/>
              </a:rPr>
              <a:t>, </a:t>
            </a:r>
            <a:r>
              <a:rPr lang="en-US" sz="1500" dirty="0" err="1">
                <a:latin typeface="UTM Avo" pitchFamily="18" charset="0"/>
              </a:rPr>
              <a:t>nó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chả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nhớ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nó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đã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hứa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gì</a:t>
            </a:r>
            <a:r>
              <a:rPr lang="en-US" sz="1500" dirty="0">
                <a:latin typeface="UTM Avo" pitchFamily="18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757448" y="1278627"/>
            <a:ext cx="266132" cy="286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UTM Avo" pitchFamily="18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742" y="2080431"/>
            <a:ext cx="70519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latin typeface="UTM Avo" pitchFamily="18" charset="0"/>
              </a:rPr>
              <a:t>Về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nhà</a:t>
            </a:r>
            <a:r>
              <a:rPr lang="en-US" sz="1500" dirty="0">
                <a:latin typeface="UTM Avo" pitchFamily="18" charset="0"/>
              </a:rPr>
              <a:t>, </a:t>
            </a:r>
            <a:r>
              <a:rPr lang="en-US" sz="1500" dirty="0" err="1">
                <a:latin typeface="UTM Avo" pitchFamily="18" charset="0"/>
              </a:rPr>
              <a:t>khỉ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chả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có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thứ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quà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gì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như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đã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hứa</a:t>
            </a:r>
            <a:r>
              <a:rPr lang="en-US" sz="1500" dirty="0">
                <a:latin typeface="UTM Avo" pitchFamily="18" charset="0"/>
              </a:rPr>
              <a:t>. </a:t>
            </a:r>
            <a:r>
              <a:rPr lang="en-US" sz="1500" dirty="0" err="1">
                <a:latin typeface="UTM Avo" pitchFamily="18" charset="0"/>
              </a:rPr>
              <a:t>Nó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chả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dám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gặp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thỏ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và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nhím</a:t>
            </a:r>
            <a:r>
              <a:rPr lang="en-US" sz="1500" dirty="0">
                <a:latin typeface="UTM Avo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904" y="2428449"/>
            <a:ext cx="51700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latin typeface="UTM Avo" pitchFamily="18" charset="0"/>
              </a:rPr>
              <a:t>Có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gặp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thì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chỉ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nghe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thầm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thì</a:t>
            </a:r>
            <a:r>
              <a:rPr lang="en-US" sz="1500" dirty="0">
                <a:latin typeface="UTM Avo" pitchFamily="18" charset="0"/>
              </a:rPr>
              <a:t>: “ </a:t>
            </a:r>
            <a:r>
              <a:rPr lang="en-US" sz="1500" dirty="0" err="1">
                <a:latin typeface="UTM Avo" pitchFamily="18" charset="0"/>
              </a:rPr>
              <a:t>Khỉ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hứa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mà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chả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làm</a:t>
            </a:r>
            <a:r>
              <a:rPr lang="en-US" sz="1500" dirty="0">
                <a:latin typeface="UTM Avo" pitchFamily="18" charset="0"/>
              </a:rPr>
              <a:t>”.</a:t>
            </a:r>
          </a:p>
        </p:txBody>
      </p:sp>
      <p:sp>
        <p:nvSpPr>
          <p:cNvPr id="10" name="Oval 9"/>
          <p:cNvSpPr/>
          <p:nvPr/>
        </p:nvSpPr>
        <p:spPr>
          <a:xfrm>
            <a:off x="697738" y="2078727"/>
            <a:ext cx="266132" cy="286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UTM Avo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0213" y="2839587"/>
            <a:ext cx="42705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latin typeface="UTM Avo" pitchFamily="18" charset="0"/>
              </a:rPr>
              <a:t>Trưa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đó</a:t>
            </a:r>
            <a:r>
              <a:rPr lang="en-US" sz="1500" dirty="0">
                <a:latin typeface="UTM Avo" pitchFamily="18" charset="0"/>
              </a:rPr>
              <a:t>, </a:t>
            </a:r>
            <a:r>
              <a:rPr lang="en-US" sz="1500" dirty="0" err="1">
                <a:latin typeface="UTM Avo" pitchFamily="18" charset="0"/>
              </a:rPr>
              <a:t>khỉ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kể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cho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mẹ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nghe</a:t>
            </a:r>
            <a:r>
              <a:rPr lang="en-US" sz="1500" dirty="0">
                <a:latin typeface="UTM Avo" pitchFamily="18" charset="0"/>
              </a:rPr>
              <a:t>. </a:t>
            </a:r>
            <a:r>
              <a:rPr lang="en-US" sz="1500" dirty="0" err="1">
                <a:latin typeface="UTM Avo" pitchFamily="18" charset="0"/>
              </a:rPr>
              <a:t>Mẹ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nó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thủ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thỉ</a:t>
            </a:r>
            <a:r>
              <a:rPr lang="en-US" sz="1500" dirty="0">
                <a:latin typeface="UTM Avo" pitchFamily="18" charset="0"/>
              </a:rPr>
              <a:t>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689" y="3238784"/>
            <a:ext cx="80217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UTM Avo" pitchFamily="18" charset="0"/>
              </a:rPr>
              <a:t>- </a:t>
            </a:r>
            <a:r>
              <a:rPr lang="en-US" sz="1500" dirty="0" err="1">
                <a:latin typeface="UTM Avo" pitchFamily="18" charset="0"/>
              </a:rPr>
              <a:t>Đã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hứa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thì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cố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mà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làm</a:t>
            </a:r>
            <a:r>
              <a:rPr lang="en-US" sz="1500" dirty="0">
                <a:latin typeface="UTM Avo" pitchFamily="18" charset="0"/>
              </a:rPr>
              <a:t>. </a:t>
            </a:r>
            <a:r>
              <a:rPr lang="en-US" sz="1500" dirty="0" err="1">
                <a:latin typeface="UTM Avo" pitchFamily="18" charset="0"/>
              </a:rPr>
              <a:t>Hứa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mà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chả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làm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gì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thì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tệ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quá</a:t>
            </a:r>
            <a:r>
              <a:rPr lang="en-US" sz="1500" dirty="0">
                <a:latin typeface="UTM Avo" pitchFamily="18" charset="0"/>
              </a:rPr>
              <a:t>. </a:t>
            </a:r>
            <a:r>
              <a:rPr lang="en-US" sz="1500" dirty="0" err="1">
                <a:latin typeface="UTM Avo" pitchFamily="18" charset="0"/>
              </a:rPr>
              <a:t>Nghe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mẹ</a:t>
            </a:r>
            <a:r>
              <a:rPr lang="en-US" sz="1500" dirty="0">
                <a:latin typeface="UTM Avo" pitchFamily="18" charset="0"/>
              </a:rPr>
              <a:t>, </a:t>
            </a:r>
            <a:r>
              <a:rPr lang="en-US" sz="1500" dirty="0" err="1">
                <a:latin typeface="UTM Avo" pitchFamily="18" charset="0"/>
              </a:rPr>
              <a:t>khỉ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tìm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gặp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thỏ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và</a:t>
            </a:r>
            <a:r>
              <a:rPr lang="en-US" sz="1500" dirty="0">
                <a:latin typeface="UTM Avo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5025" y="3607272"/>
            <a:ext cx="26581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latin typeface="UTM Avo" pitchFamily="18" charset="0"/>
              </a:rPr>
              <a:t>nhím</a:t>
            </a:r>
            <a:r>
              <a:rPr lang="en-US" sz="1500" dirty="0">
                <a:latin typeface="UTM Avo" pitchFamily="18" charset="0"/>
              </a:rPr>
              <a:t>. </a:t>
            </a:r>
            <a:r>
              <a:rPr lang="en-US" sz="1500" dirty="0" err="1">
                <a:latin typeface="UTM Avo" pitchFamily="18" charset="0"/>
              </a:rPr>
              <a:t>Nó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hứa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sẽ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sửa</a:t>
            </a:r>
            <a:r>
              <a:rPr lang="en-US" sz="1500" dirty="0">
                <a:latin typeface="UTM Avo" pitchFamily="18" charset="0"/>
              </a:rPr>
              <a:t> </a:t>
            </a:r>
            <a:r>
              <a:rPr lang="en-US" sz="1500" dirty="0" err="1">
                <a:latin typeface="UTM Avo" pitchFamily="18" charset="0"/>
              </a:rPr>
              <a:t>chữa</a:t>
            </a:r>
            <a:r>
              <a:rPr lang="en-US" sz="1500" dirty="0">
                <a:latin typeface="UTM Avo" pitchFamily="18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719916" y="2848120"/>
            <a:ext cx="266132" cy="286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UTM Avo" pitchFamily="18" charset="0"/>
              </a:rPr>
              <a:t>3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l="43739" t="33733" r="30277" b="29605"/>
          <a:stretch>
            <a:fillRect/>
          </a:stretch>
        </p:blipFill>
        <p:spPr bwMode="auto">
          <a:xfrm>
            <a:off x="2497541" y="3878524"/>
            <a:ext cx="3418763" cy="145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4994" y="3803458"/>
            <a:ext cx="32190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UTM Avo" pitchFamily="18" charset="0"/>
              </a:rPr>
              <a:t>Phỏng</a:t>
            </a:r>
            <a:r>
              <a:rPr lang="en-US" sz="1050" dirty="0">
                <a:latin typeface="UTM Avo" pitchFamily="18" charset="0"/>
              </a:rPr>
              <a:t> </a:t>
            </a:r>
            <a:r>
              <a:rPr lang="en-US" sz="1050" dirty="0" err="1">
                <a:latin typeface="UTM Avo" pitchFamily="18" charset="0"/>
              </a:rPr>
              <a:t>theo</a:t>
            </a:r>
            <a:r>
              <a:rPr lang="en-US" sz="1050" dirty="0">
                <a:latin typeface="UTM Avo" pitchFamily="18" charset="0"/>
              </a:rPr>
              <a:t> </a:t>
            </a:r>
            <a:r>
              <a:rPr lang="en-US" sz="1050" i="1" dirty="0" err="1">
                <a:latin typeface="UTM Avo" pitchFamily="18" charset="0"/>
              </a:rPr>
              <a:t>Chuyện</a:t>
            </a:r>
            <a:r>
              <a:rPr lang="en-US" sz="1050" i="1" dirty="0">
                <a:latin typeface="UTM Avo" pitchFamily="18" charset="0"/>
              </a:rPr>
              <a:t> </a:t>
            </a:r>
            <a:r>
              <a:rPr lang="en-US" sz="1050" i="1" dirty="0" err="1">
                <a:latin typeface="UTM Avo" pitchFamily="18" charset="0"/>
              </a:rPr>
              <a:t>của</a:t>
            </a:r>
            <a:r>
              <a:rPr lang="en-US" sz="1050" i="1" dirty="0">
                <a:latin typeface="UTM Avo" pitchFamily="18" charset="0"/>
              </a:rPr>
              <a:t> </a:t>
            </a:r>
            <a:r>
              <a:rPr lang="en-US" sz="1050" i="1" dirty="0" err="1">
                <a:latin typeface="UTM Avo" pitchFamily="18" charset="0"/>
              </a:rPr>
              <a:t>mùa</a:t>
            </a:r>
            <a:r>
              <a:rPr lang="en-US" sz="1050" i="1" dirty="0">
                <a:latin typeface="UTM Avo" pitchFamily="18" charset="0"/>
              </a:rPr>
              <a:t> </a:t>
            </a:r>
            <a:r>
              <a:rPr lang="en-US" sz="1050" i="1" dirty="0" err="1">
                <a:latin typeface="UTM Avo" pitchFamily="18" charset="0"/>
              </a:rPr>
              <a:t>hạ</a:t>
            </a:r>
            <a:endParaRPr lang="en-US" sz="1050" i="1" dirty="0"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</TotalTime>
  <Words>672</Words>
  <Application>Microsoft Office PowerPoint</Application>
  <PresentationFormat>On-screen Show (16:10)</PresentationFormat>
  <Paragraphs>92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.VnAvant</vt:lpstr>
      <vt:lpstr>Arial</vt:lpstr>
      <vt:lpstr>UTM Avo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Dương Tử</cp:lastModifiedBy>
  <cp:revision>205</cp:revision>
  <dcterms:created xsi:type="dcterms:W3CDTF">2020-02-10T09:35:50Z</dcterms:created>
  <dcterms:modified xsi:type="dcterms:W3CDTF">2021-11-11T14:34:57Z</dcterms:modified>
</cp:coreProperties>
</file>