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351" r:id="rId4"/>
    <p:sldId id="344" r:id="rId5"/>
    <p:sldId id="355" r:id="rId6"/>
    <p:sldId id="336" r:id="rId7"/>
    <p:sldId id="353" r:id="rId8"/>
    <p:sldId id="326" r:id="rId9"/>
    <p:sldId id="356" r:id="rId10"/>
    <p:sldId id="357" r:id="rId11"/>
    <p:sldId id="342" r:id="rId12"/>
  </p:sldIdLst>
  <p:sldSz cx="9144000" cy="5715000" type="screen16x10"/>
  <p:notesSz cx="6858000" cy="9144000"/>
  <p:embeddedFontLst>
    <p:embeddedFont>
      <p:font typeface=".VnTifani Heavy" panose="020B7200000000000000" pitchFamily="34" charset="0"/>
      <p:regular r:id="rId13"/>
    </p:embeddedFont>
    <p:embeddedFont>
      <p:font typeface="Calibri" panose="020F0502020204030204" pitchFamily="34" charset="0"/>
      <p:regular r:id="rId14"/>
      <p:bold r:id="rId15"/>
      <p:italic r:id="rId16"/>
      <p:boldItalic r:id="rId17"/>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9393"/>
    <a:srgbClr val="FF6600"/>
    <a:srgbClr val="000099"/>
    <a:srgbClr val="000066"/>
    <a:srgbClr val="00CCFF"/>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varScale="1">
        <p:scale>
          <a:sx n="77" d="100"/>
          <a:sy n="77" d="100"/>
        </p:scale>
        <p:origin x="1068" y="6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2021/10/28</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5.xml"/><Relationship Id="rId7" Type="http://schemas.openxmlformats.org/officeDocument/2006/relationships/image" Target="../media/image21.gi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8.xml"/><Relationship Id="rId7" Type="http://schemas.openxmlformats.org/officeDocument/2006/relationships/image" Target="../media/image21.gi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393053"/>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Cánh</a:t>
            </a:r>
            <a:r>
              <a:rPr lang="en-US" sz="2800" b="1" dirty="0">
                <a:solidFill>
                  <a:srgbClr val="006600"/>
                </a:solidFill>
                <a:effectLst>
                  <a:outerShdw blurRad="38100" dist="38100" dir="2700000" algn="tl">
                    <a:srgbClr val="C0C0C0"/>
                  </a:outerShdw>
                </a:effectLst>
                <a:latin typeface="Arial" pitchFamily="34" charset="0"/>
                <a:cs typeface="Arial" pitchFamily="34" charset="0"/>
              </a:rPr>
              <a:t> </a:t>
            </a:r>
            <a:r>
              <a:rPr lang="en-US" sz="2800" b="1" dirty="0" err="1">
                <a:solidFill>
                  <a:srgbClr val="006600"/>
                </a:solidFill>
                <a:effectLst>
                  <a:outerShdw blurRad="38100" dist="38100" dir="2700000" algn="tl">
                    <a:srgbClr val="C0C0C0"/>
                  </a:outerShdw>
                </a:effectLst>
                <a:latin typeface="Arial" pitchFamily="34" charset="0"/>
                <a:cs typeface="Arial" pitchFamily="34" charset="0"/>
              </a:rPr>
              <a:t>diều</a:t>
            </a:r>
            <a:r>
              <a:rPr lang="en-US" sz="2800" b="1" dirty="0">
                <a:solidFill>
                  <a:srgbClr val="006600"/>
                </a:solidFill>
                <a:effectLst>
                  <a:outerShdw blurRad="38100" dist="38100" dir="2700000" algn="tl">
                    <a:srgbClr val="C0C0C0"/>
                  </a:outerShdw>
                </a:effectLst>
                <a:latin typeface="Arial" pitchFamily="34" charset="0"/>
                <a:cs typeface="Arial" pitchFamily="34" charset="0"/>
              </a:rPr>
              <a:t>)</a:t>
            </a: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07398"/>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34444" y="190500"/>
            <a:ext cx="7560159" cy="6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1800" b="1" dirty="0">
                <a:ln>
                  <a:solidFill>
                    <a:srgbClr val="33CC33"/>
                  </a:solidFill>
                </a:ln>
                <a:solidFill>
                  <a:srgbClr val="FF0000"/>
                </a:solidFill>
              </a:rPr>
              <a:t>PHÒNG GIÁO DỤC VÀ ĐÀO TẠO QUẬN LONG BIÊN</a:t>
            </a:r>
          </a:p>
          <a:p>
            <a:pPr algn="ctr"/>
            <a:r>
              <a:rPr lang="en-US" sz="1800" b="1" dirty="0">
                <a:ln>
                  <a:solidFill>
                    <a:srgbClr val="33CC33"/>
                  </a:solidFill>
                </a:ln>
                <a:solidFill>
                  <a:srgbClr val="FF0000"/>
                </a:solidFill>
              </a:rPr>
              <a:t>TRƯỜNG TIỂU HỌC ÁI MỘ B</a:t>
            </a:r>
          </a:p>
        </p:txBody>
      </p:sp>
      <p:sp>
        <p:nvSpPr>
          <p:cNvPr id="68708" name="Text Box 100"/>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286761"/>
            <a:ext cx="3701520" cy="21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Rectangle 4"/>
          <p:cNvSpPr/>
          <p:nvPr/>
        </p:nvSpPr>
        <p:spPr>
          <a:xfrm>
            <a:off x="5232402" y="1892020"/>
            <a:ext cx="3243937" cy="2677656"/>
          </a:xfrm>
          <a:prstGeom prst="rect">
            <a:avLst/>
          </a:prstGeom>
        </p:spPr>
        <p:txBody>
          <a:bodyPr wrap="square">
            <a:spAutoFit/>
          </a:bodyPr>
          <a:lstStyle/>
          <a:p>
            <a:pPr algn="just"/>
            <a:r>
              <a:rPr lang="vi-VN" sz="2400" dirty="0">
                <a:solidFill>
                  <a:srgbClr val="006600"/>
                </a:solidFill>
              </a:rPr>
              <a:t>Trường học là nơi em được học tập và vui chơi cùng bạn bè. Em kính trọng, biết ơn các thầy giáo, cô giáo và các cô, bác nhân viên trong nhà truờng.</a:t>
            </a:r>
          </a:p>
        </p:txBody>
      </p:sp>
      <p:sp>
        <p:nvSpPr>
          <p:cNvPr id="6" name="Rectangle 5"/>
          <p:cNvSpPr/>
          <p:nvPr/>
        </p:nvSpPr>
        <p:spPr>
          <a:xfrm>
            <a:off x="5634672" y="26514"/>
            <a:ext cx="2672526" cy="646331"/>
          </a:xfrm>
          <a:prstGeom prst="rect">
            <a:avLst/>
          </a:prstGeom>
        </p:spPr>
        <p:txBody>
          <a:bodyPr wrap="none">
            <a:spAutoFit/>
          </a:bodyPr>
          <a:lstStyle/>
          <a:p>
            <a:pPr algn="ctr"/>
            <a:r>
              <a:rPr lang="en-US" sz="3600" b="1" dirty="0" err="1">
                <a:solidFill>
                  <a:srgbClr val="FF0000"/>
                </a:solidFill>
                <a:latin typeface="Arial" pitchFamily="34" charset="0"/>
                <a:cs typeface="Arial" pitchFamily="34" charset="0"/>
              </a:rPr>
              <a:t>Thông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điệp</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7659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 y="680373"/>
            <a:ext cx="9144000" cy="4905375"/>
          </a:xfrm>
          <a:prstGeom prst="rect">
            <a:avLst/>
          </a:prstGeom>
        </p:spPr>
      </p:pic>
      <p:sp>
        <p:nvSpPr>
          <p:cNvPr id="8" name="AutoShape 20"/>
          <p:cNvSpPr>
            <a:spLocks noChangeArrowheads="1"/>
          </p:cNvSpPr>
          <p:nvPr>
            <p:custDataLst>
              <p:tags r:id="rId1"/>
            </p:custDataLst>
          </p:nvPr>
        </p:nvSpPr>
        <p:spPr bwMode="gray">
          <a:xfrm>
            <a:off x="1247" y="44580"/>
            <a:ext cx="9142753" cy="581352"/>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41157"/>
            <a:ext cx="7153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b="1" dirty="0">
                <a:solidFill>
                  <a:schemeClr val="bg1"/>
                </a:solidFill>
                <a:latin typeface="Arial" charset="0"/>
                <a:cs typeface="Arial" charset="0"/>
              </a:rPr>
              <a:t>CAM KẾT</a:t>
            </a:r>
          </a:p>
        </p:txBody>
      </p:sp>
      <p:sp>
        <p:nvSpPr>
          <p:cNvPr id="6155" name="Line 12"/>
          <p:cNvSpPr>
            <a:spLocks noChangeShapeType="1"/>
          </p:cNvSpPr>
          <p:nvPr/>
        </p:nvSpPr>
        <p:spPr bwMode="auto">
          <a:xfrm>
            <a:off x="1247" y="680373"/>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132" y="1286650"/>
            <a:ext cx="6153150" cy="2628900"/>
          </a:xfrm>
          <a:prstGeom prst="rect">
            <a:avLst/>
          </a:prstGeom>
        </p:spPr>
      </p:pic>
    </p:spTree>
    <p:extLst>
      <p:ext uri="{BB962C8B-B14F-4D97-AF65-F5344CB8AC3E}">
        <p14:creationId xmlns:p14="http://schemas.microsoft.com/office/powerpoint/2010/main" val="2193327362"/>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664" y="2249712"/>
            <a:ext cx="5027130" cy="3624943"/>
          </a:xfrm>
          <a:prstGeom prst="ellipse">
            <a:avLst/>
          </a:prstGeom>
          <a:ln>
            <a:noFill/>
          </a:ln>
          <a:effectLst>
            <a:softEdge rad="112500"/>
          </a:effec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43" y="-83225"/>
            <a:ext cx="8675687"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826422" y="883556"/>
            <a:ext cx="7491153" cy="1292662"/>
          </a:xfrm>
          <a:prstGeom prst="rect">
            <a:avLst/>
          </a:prstGeom>
        </p:spPr>
        <p:txBody>
          <a:bodyPr wrap="none">
            <a:spAutoFit/>
          </a:bodyPr>
          <a:lstStyle/>
          <a:p>
            <a:pPr algn="just"/>
            <a:r>
              <a:rPr lang="vi-VN" sz="2600" dirty="0">
                <a:solidFill>
                  <a:srgbClr val="FF0000"/>
                </a:solidFill>
              </a:rPr>
              <a:t>- Trường em có những khu vực và phòng nào?</a:t>
            </a:r>
          </a:p>
          <a:p>
            <a:pPr algn="just"/>
            <a:r>
              <a:rPr lang="en-US" sz="2600" dirty="0">
                <a:solidFill>
                  <a:srgbClr val="FF0000"/>
                </a:solidFill>
              </a:rPr>
              <a:t>- </a:t>
            </a:r>
            <a:r>
              <a:rPr lang="vi-VN" sz="2600" dirty="0">
                <a:solidFill>
                  <a:srgbClr val="FF0000"/>
                </a:solidFill>
              </a:rPr>
              <a:t>Kể tên một số đồ dùng có ở trường em.</a:t>
            </a:r>
            <a:endParaRPr lang="en-US" sz="2600" dirty="0">
              <a:solidFill>
                <a:srgbClr val="FF0000"/>
              </a:solidFill>
            </a:endParaRPr>
          </a:p>
          <a:p>
            <a:pPr algn="just"/>
            <a:r>
              <a:rPr lang="vi-VN" sz="2600" dirty="0">
                <a:solidFill>
                  <a:srgbClr val="FF0000"/>
                </a:solidFill>
              </a:rPr>
              <a:t>- Các em làm gì để giữ gìn đồ dùng có ở trường?</a:t>
            </a:r>
          </a:p>
        </p:txBody>
      </p:sp>
      <p:sp>
        <p:nvSpPr>
          <p:cNvPr id="3" name="Rectangle 2"/>
          <p:cNvSpPr/>
          <p:nvPr/>
        </p:nvSpPr>
        <p:spPr>
          <a:xfrm>
            <a:off x="364891" y="2354240"/>
            <a:ext cx="4511909" cy="2893100"/>
          </a:xfrm>
          <a:prstGeom prst="rect">
            <a:avLst/>
          </a:prstGeom>
          <a:solidFill>
            <a:srgbClr val="000099"/>
          </a:solidFill>
          <a:ln>
            <a:solidFill>
              <a:srgbClr val="FF6600"/>
            </a:solidFill>
          </a:ln>
        </p:spPr>
        <p:txBody>
          <a:bodyPr wrap="square">
            <a:spAutoFit/>
          </a:bodyPr>
          <a:lstStyle/>
          <a:p>
            <a:pPr algn="just"/>
            <a:r>
              <a:rPr lang="vi-VN" sz="2600" dirty="0">
                <a:solidFill>
                  <a:schemeClr val="bg1"/>
                </a:solidFill>
              </a:rPr>
              <a:t>- Với bàn ghế: lau chùi, không viết, vẽ bển, không đứng lên,...</a:t>
            </a:r>
          </a:p>
          <a:p>
            <a:pPr algn="just"/>
            <a:r>
              <a:rPr lang="vi-VN" sz="2600" dirty="0">
                <a:solidFill>
                  <a:schemeClr val="bg1"/>
                </a:solidFill>
              </a:rPr>
              <a:t>- Với đồ điện như quạt, đèn: phải bật tắt đúng cách.</a:t>
            </a:r>
          </a:p>
          <a:p>
            <a:pPr algn="just"/>
            <a:r>
              <a:rPr lang="vi-VN" sz="2600" dirty="0">
                <a:solidFill>
                  <a:schemeClr val="bg1"/>
                </a:solidFill>
              </a:rPr>
              <a:t>- Với vòi nước: Khi không sử dụng thì khoá vòi,...</a:t>
            </a:r>
          </a:p>
        </p:txBody>
      </p:sp>
      <p:sp>
        <p:nvSpPr>
          <p:cNvPr id="8" name="AutoShape 20"/>
          <p:cNvSpPr>
            <a:spLocks noChangeArrowheads="1"/>
          </p:cNvSpPr>
          <p:nvPr>
            <p:custDataLst>
              <p:tags r:id="rId1"/>
            </p:custDataLst>
          </p:nvPr>
        </p:nvSpPr>
        <p:spPr bwMode="gray">
          <a:xfrm>
            <a:off x="391884" y="-13243"/>
            <a:ext cx="8382000" cy="628761"/>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sz="1800"/>
          </a:p>
        </p:txBody>
      </p:sp>
      <p:sp>
        <p:nvSpPr>
          <p:cNvPr id="9" name="Text Box 5"/>
          <p:cNvSpPr txBox="1">
            <a:spLocks noChangeArrowheads="1"/>
          </p:cNvSpPr>
          <p:nvPr>
            <p:custDataLst>
              <p:tags r:id="rId2"/>
            </p:custDataLst>
          </p:nvPr>
        </p:nvSpPr>
        <p:spPr bwMode="auto">
          <a:xfrm>
            <a:off x="1175201" y="61584"/>
            <a:ext cx="7153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a:solidFill>
                  <a:schemeClr val="bg1"/>
                </a:solidFill>
                <a:latin typeface="Arial" charset="0"/>
                <a:cs typeface="Arial" charset="0"/>
              </a:rPr>
              <a:t>THẢO LUẬN NHÓM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2" y="2354240"/>
            <a:ext cx="3810000" cy="2857500"/>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327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checkerboard(across)">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checkerboard(across)">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checkerboard(across)">
                                      <p:cBhvr>
                                        <p:cTn id="3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497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1875841" y="41028"/>
            <a:ext cx="5865708" cy="523220"/>
          </a:xfrm>
          <a:prstGeom prst="rect">
            <a:avLst/>
          </a:prstGeom>
        </p:spPr>
        <p:txBody>
          <a:bodyPr wrap="none">
            <a:spAutoFit/>
          </a:bodyPr>
          <a:lstStyle/>
          <a:p>
            <a:pPr algn="ctr"/>
            <a:r>
              <a:rPr lang="vi-VN" sz="2800" b="1" dirty="0">
                <a:solidFill>
                  <a:srgbClr val="FF0000"/>
                </a:solidFill>
                <a:latin typeface="Arial" pitchFamily="34" charset="0"/>
                <a:cs typeface="Arial" pitchFamily="34" charset="0"/>
              </a:rPr>
              <a:t>Tìm hiểu các hoạt động ở trường</a:t>
            </a:r>
            <a:endParaRPr lang="en-US" sz="2800" b="1" dirty="0">
              <a:solidFill>
                <a:srgbClr val="FF0000"/>
              </a:solidFill>
              <a:latin typeface="Arial" pitchFamily="34" charset="0"/>
              <a:cs typeface="Arial" pitchFamily="34" charset="0"/>
            </a:endParaRPr>
          </a:p>
        </p:txBody>
      </p:sp>
      <p:sp>
        <p:nvSpPr>
          <p:cNvPr id="11" name="Rectangle 10"/>
          <p:cNvSpPr/>
          <p:nvPr/>
        </p:nvSpPr>
        <p:spPr>
          <a:xfrm>
            <a:off x="3558559" y="520706"/>
            <a:ext cx="2355133" cy="461665"/>
          </a:xfrm>
          <a:prstGeom prst="rect">
            <a:avLst/>
          </a:prstGeom>
        </p:spPr>
        <p:txBody>
          <a:bodyPr wrap="none">
            <a:spAutoFit/>
          </a:bodyPr>
          <a:lstStyle/>
          <a:p>
            <a:pPr algn="ctr"/>
            <a:r>
              <a:rPr lang="en-US" sz="2400" b="1" dirty="0" err="1">
                <a:solidFill>
                  <a:srgbClr val="006600"/>
                </a:solidFill>
                <a:latin typeface="Arial" pitchFamily="34" charset="0"/>
                <a:cs typeface="Arial" pitchFamily="34" charset="0"/>
              </a:rPr>
              <a:t>Quan</a:t>
            </a:r>
            <a:r>
              <a:rPr lang="en-US" sz="2400" b="1" dirty="0">
                <a:solidFill>
                  <a:srgbClr val="006600"/>
                </a:solidFill>
                <a:latin typeface="Arial" pitchFamily="34" charset="0"/>
                <a:cs typeface="Arial" pitchFamily="34" charset="0"/>
              </a:rPr>
              <a:t> </a:t>
            </a:r>
            <a:r>
              <a:rPr lang="en-US" sz="2400" b="1" dirty="0" err="1">
                <a:solidFill>
                  <a:srgbClr val="006600"/>
                </a:solidFill>
                <a:latin typeface="Arial" pitchFamily="34" charset="0"/>
                <a:cs typeface="Arial" pitchFamily="34" charset="0"/>
              </a:rPr>
              <a:t>sát</a:t>
            </a:r>
            <a:r>
              <a:rPr lang="en-US" sz="2400" b="1" dirty="0">
                <a:solidFill>
                  <a:srgbClr val="006600"/>
                </a:solidFill>
                <a:latin typeface="Arial" pitchFamily="34" charset="0"/>
                <a:cs typeface="Arial" pitchFamily="34" charset="0"/>
              </a:rPr>
              <a:t> </a:t>
            </a:r>
            <a:r>
              <a:rPr lang="en-US" sz="2400" b="1" dirty="0" err="1">
                <a:solidFill>
                  <a:srgbClr val="006600"/>
                </a:solidFill>
                <a:latin typeface="Arial" pitchFamily="34" charset="0"/>
                <a:cs typeface="Arial" pitchFamily="34" charset="0"/>
              </a:rPr>
              <a:t>tranh</a:t>
            </a:r>
            <a:endParaRPr lang="en-US" sz="2400" b="1" dirty="0">
              <a:solidFill>
                <a:srgbClr val="006600"/>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971" y="3414031"/>
            <a:ext cx="4990246" cy="230719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28" y="939800"/>
            <a:ext cx="2089992" cy="239195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573" y="923163"/>
            <a:ext cx="2473355" cy="246689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827" y="939800"/>
            <a:ext cx="2841391" cy="2520709"/>
          </a:xfrm>
          <a:prstGeom prst="rect">
            <a:avLst/>
          </a:prstGeom>
        </p:spPr>
      </p:pic>
      <p:sp>
        <p:nvSpPr>
          <p:cNvPr id="18" name="Rectangle 17"/>
          <p:cNvSpPr/>
          <p:nvPr/>
        </p:nvSpPr>
        <p:spPr>
          <a:xfrm>
            <a:off x="143036" y="3487286"/>
            <a:ext cx="3396343" cy="1015663"/>
          </a:xfrm>
          <a:prstGeom prst="rect">
            <a:avLst/>
          </a:prstGeom>
          <a:solidFill>
            <a:srgbClr val="00B050"/>
          </a:solidFill>
          <a:ln>
            <a:solidFill>
              <a:srgbClr val="FFFF00"/>
            </a:solidFill>
          </a:ln>
        </p:spPr>
        <p:txBody>
          <a:bodyPr wrap="square">
            <a:spAutoFit/>
          </a:bodyPr>
          <a:lstStyle/>
          <a:p>
            <a:pPr algn="just"/>
            <a:r>
              <a:rPr lang="vi-VN" sz="2000" dirty="0">
                <a:solidFill>
                  <a:schemeClr val="bg1"/>
                </a:solidFill>
              </a:rPr>
              <a:t>Hãy nói về một số hoạt động ở trường học trong các hình dưới đây.</a:t>
            </a:r>
          </a:p>
        </p:txBody>
      </p:sp>
      <p:sp>
        <p:nvSpPr>
          <p:cNvPr id="19" name="Rectangle 18"/>
          <p:cNvSpPr/>
          <p:nvPr/>
        </p:nvSpPr>
        <p:spPr>
          <a:xfrm>
            <a:off x="120051" y="3525010"/>
            <a:ext cx="3627692" cy="1938992"/>
          </a:xfrm>
          <a:prstGeom prst="rect">
            <a:avLst/>
          </a:prstGeom>
          <a:noFill/>
          <a:ln>
            <a:noFill/>
          </a:ln>
        </p:spPr>
        <p:txBody>
          <a:bodyPr wrap="square">
            <a:spAutoFit/>
          </a:bodyPr>
          <a:lstStyle/>
          <a:p>
            <a:pPr algn="just"/>
            <a:r>
              <a:rPr lang="vi-VN" sz="2000" dirty="0">
                <a:solidFill>
                  <a:srgbClr val="FF0000"/>
                </a:solidFill>
              </a:rPr>
              <a:t>Tranh 1: </a:t>
            </a:r>
            <a:r>
              <a:rPr lang="vi-VN" sz="2000" dirty="0">
                <a:solidFill>
                  <a:srgbClr val="006600"/>
                </a:solidFill>
              </a:rPr>
              <a:t>Hoạt động đọc sách ở thư viện.</a:t>
            </a:r>
          </a:p>
          <a:p>
            <a:pPr algn="just"/>
            <a:r>
              <a:rPr lang="vi-VN" sz="2000" dirty="0">
                <a:solidFill>
                  <a:srgbClr val="FF0000"/>
                </a:solidFill>
              </a:rPr>
              <a:t>Tranh 2: </a:t>
            </a:r>
            <a:r>
              <a:rPr lang="vi-VN" sz="2000" dirty="0">
                <a:solidFill>
                  <a:srgbClr val="006600"/>
                </a:solidFill>
              </a:rPr>
              <a:t>Hoạt động học tập</a:t>
            </a:r>
          </a:p>
          <a:p>
            <a:pPr algn="just"/>
            <a:r>
              <a:rPr lang="vi-VN" sz="2000" dirty="0">
                <a:solidFill>
                  <a:srgbClr val="FF0000"/>
                </a:solidFill>
              </a:rPr>
              <a:t>Tranh 3: </a:t>
            </a:r>
            <a:r>
              <a:rPr lang="vi-VN" sz="2000" dirty="0">
                <a:solidFill>
                  <a:srgbClr val="006600"/>
                </a:solidFill>
              </a:rPr>
              <a:t>Hoạt động chăm sóc cây hoa</a:t>
            </a:r>
          </a:p>
          <a:p>
            <a:pPr algn="just"/>
            <a:r>
              <a:rPr lang="vi-VN" sz="2000" dirty="0">
                <a:solidFill>
                  <a:srgbClr val="FF0000"/>
                </a:solidFill>
              </a:rPr>
              <a:t>Tranh 4: </a:t>
            </a:r>
            <a:r>
              <a:rPr lang="vi-VN" sz="2000" dirty="0">
                <a:solidFill>
                  <a:srgbClr val="006600"/>
                </a:solidFill>
              </a:rPr>
              <a:t>Hoạt động chào cờ</a:t>
            </a:r>
          </a:p>
        </p:txBody>
      </p:sp>
    </p:spTree>
    <p:extLst>
      <p:ext uri="{BB962C8B-B14F-4D97-AF65-F5344CB8AC3E}">
        <p14:creationId xmlns:p14="http://schemas.microsoft.com/office/powerpoint/2010/main" val="10641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checkerboard(across)">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checkerboard(across)">
                                      <p:cBhvr>
                                        <p:cTn id="21" dur="500"/>
                                        <p:tgtEl>
                                          <p:spTgt spid="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checkerboard(across)">
                                      <p:cBhvr>
                                        <p:cTn id="26" dur="500"/>
                                        <p:tgtEl>
                                          <p:spTgt spid="1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Effect transition="in" filter="checkerboard(across)">
                                      <p:cBhvr>
                                        <p:cTn id="31"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497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1875841" y="41028"/>
            <a:ext cx="5865708" cy="523220"/>
          </a:xfrm>
          <a:prstGeom prst="rect">
            <a:avLst/>
          </a:prstGeom>
        </p:spPr>
        <p:txBody>
          <a:bodyPr wrap="none">
            <a:spAutoFit/>
          </a:bodyPr>
          <a:lstStyle/>
          <a:p>
            <a:pPr algn="ctr"/>
            <a:r>
              <a:rPr lang="vi-VN" sz="2800" b="1" dirty="0">
                <a:solidFill>
                  <a:srgbClr val="FF0000"/>
                </a:solidFill>
                <a:latin typeface="Arial" pitchFamily="34" charset="0"/>
                <a:cs typeface="Arial" pitchFamily="34" charset="0"/>
              </a:rPr>
              <a:t>Tìm hiểu các hoạt động ở trường</a:t>
            </a:r>
            <a:endParaRPr lang="en-US" sz="2800" b="1" dirty="0">
              <a:solidFill>
                <a:srgbClr val="FF0000"/>
              </a:solidFill>
              <a:latin typeface="Arial" pitchFamily="34" charset="0"/>
              <a:cs typeface="Arial" pitchFamily="34" charset="0"/>
            </a:endParaRPr>
          </a:p>
        </p:txBody>
      </p:sp>
      <p:sp>
        <p:nvSpPr>
          <p:cNvPr id="11" name="Rectangle 10"/>
          <p:cNvSpPr/>
          <p:nvPr/>
        </p:nvSpPr>
        <p:spPr>
          <a:xfrm>
            <a:off x="3558559" y="520706"/>
            <a:ext cx="2355133" cy="461665"/>
          </a:xfrm>
          <a:prstGeom prst="rect">
            <a:avLst/>
          </a:prstGeom>
        </p:spPr>
        <p:txBody>
          <a:bodyPr wrap="none">
            <a:spAutoFit/>
          </a:bodyPr>
          <a:lstStyle/>
          <a:p>
            <a:pPr algn="ctr"/>
            <a:r>
              <a:rPr lang="en-US" sz="2400" b="1" dirty="0" err="1">
                <a:solidFill>
                  <a:srgbClr val="006600"/>
                </a:solidFill>
                <a:latin typeface="Arial" pitchFamily="34" charset="0"/>
                <a:cs typeface="Arial" pitchFamily="34" charset="0"/>
              </a:rPr>
              <a:t>Quan</a:t>
            </a:r>
            <a:r>
              <a:rPr lang="en-US" sz="2400" b="1" dirty="0">
                <a:solidFill>
                  <a:srgbClr val="006600"/>
                </a:solidFill>
                <a:latin typeface="Arial" pitchFamily="34" charset="0"/>
                <a:cs typeface="Arial" pitchFamily="34" charset="0"/>
              </a:rPr>
              <a:t> </a:t>
            </a:r>
            <a:r>
              <a:rPr lang="en-US" sz="2400" b="1" dirty="0" err="1">
                <a:solidFill>
                  <a:srgbClr val="006600"/>
                </a:solidFill>
                <a:latin typeface="Arial" pitchFamily="34" charset="0"/>
                <a:cs typeface="Arial" pitchFamily="34" charset="0"/>
              </a:rPr>
              <a:t>sát</a:t>
            </a:r>
            <a:r>
              <a:rPr lang="en-US" sz="2400" b="1" dirty="0">
                <a:solidFill>
                  <a:srgbClr val="006600"/>
                </a:solidFill>
                <a:latin typeface="Arial" pitchFamily="34" charset="0"/>
                <a:cs typeface="Arial" pitchFamily="34" charset="0"/>
              </a:rPr>
              <a:t> </a:t>
            </a:r>
            <a:r>
              <a:rPr lang="en-US" sz="2400" b="1" dirty="0" err="1">
                <a:solidFill>
                  <a:srgbClr val="006600"/>
                </a:solidFill>
                <a:latin typeface="Arial" pitchFamily="34" charset="0"/>
                <a:cs typeface="Arial" pitchFamily="34" charset="0"/>
              </a:rPr>
              <a:t>tranh</a:t>
            </a:r>
            <a:endParaRPr lang="en-US" sz="2400" b="1" dirty="0">
              <a:solidFill>
                <a:srgbClr val="006600"/>
              </a:solidFill>
              <a:latin typeface="Arial" pitchFamily="34" charset="0"/>
              <a:cs typeface="Arial" pitchFamily="34" charset="0"/>
            </a:endParaRPr>
          </a:p>
        </p:txBody>
      </p:sp>
      <p:sp>
        <p:nvSpPr>
          <p:cNvPr id="18" name="Rectangle 17"/>
          <p:cNvSpPr/>
          <p:nvPr/>
        </p:nvSpPr>
        <p:spPr>
          <a:xfrm>
            <a:off x="215606" y="3661454"/>
            <a:ext cx="5923935" cy="1200329"/>
          </a:xfrm>
          <a:prstGeom prst="rect">
            <a:avLst/>
          </a:prstGeom>
          <a:solidFill>
            <a:srgbClr val="00B050"/>
          </a:solidFill>
          <a:ln>
            <a:solidFill>
              <a:srgbClr val="FFFF00"/>
            </a:solidFill>
          </a:ln>
        </p:spPr>
        <p:txBody>
          <a:bodyPr wrap="square">
            <a:spAutoFit/>
          </a:bodyPr>
          <a:lstStyle/>
          <a:p>
            <a:pPr algn="just"/>
            <a:r>
              <a:rPr lang="vi-VN" sz="2400" dirty="0">
                <a:solidFill>
                  <a:schemeClr val="bg1"/>
                </a:solidFill>
              </a:rPr>
              <a:t>Theo em, những hoạt động nào duới đây có thể không an toàn cho bản thân và nguời khác?</a:t>
            </a:r>
          </a:p>
        </p:txBody>
      </p:sp>
      <p:sp>
        <p:nvSpPr>
          <p:cNvPr id="19" name="Rectangle 18"/>
          <p:cNvSpPr/>
          <p:nvPr/>
        </p:nvSpPr>
        <p:spPr>
          <a:xfrm>
            <a:off x="368829" y="3574378"/>
            <a:ext cx="5780955" cy="1754326"/>
          </a:xfrm>
          <a:prstGeom prst="rect">
            <a:avLst/>
          </a:prstGeom>
          <a:noFill/>
          <a:ln>
            <a:noFill/>
          </a:ln>
        </p:spPr>
        <p:txBody>
          <a:bodyPr wrap="square">
            <a:spAutoFit/>
          </a:bodyPr>
          <a:lstStyle/>
          <a:p>
            <a:pPr algn="just">
              <a:lnSpc>
                <a:spcPct val="150000"/>
              </a:lnSpc>
            </a:pPr>
            <a:r>
              <a:rPr lang="vi-VN" sz="2400" dirty="0">
                <a:solidFill>
                  <a:srgbClr val="0000CC"/>
                </a:solidFill>
              </a:rPr>
              <a:t>Những hoạt động không an toàn cho bản thân và nguời khác: đuổi nhau ở cầu thang, đu cành cây...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45" y="1045030"/>
            <a:ext cx="2173239" cy="23116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570" y="1049565"/>
            <a:ext cx="2142485" cy="23013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087" y="1045030"/>
            <a:ext cx="2203992" cy="23116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646" y="3394846"/>
            <a:ext cx="2162987" cy="2291126"/>
          </a:xfrm>
          <a:prstGeom prst="rect">
            <a:avLst/>
          </a:prstGeom>
        </p:spPr>
      </p:pic>
    </p:spTree>
    <p:extLst>
      <p:ext uri="{BB962C8B-B14F-4D97-AF65-F5344CB8AC3E}">
        <p14:creationId xmlns:p14="http://schemas.microsoft.com/office/powerpoint/2010/main" val="37352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checkerboard(across)">
                                      <p:cBhvr>
                                        <p:cTn id="1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 NHÓM</a:t>
            </a:r>
          </a:p>
        </p:txBody>
      </p:sp>
      <p:sp>
        <p:nvSpPr>
          <p:cNvPr id="10" name="Rounded Rectangle 9"/>
          <p:cNvSpPr/>
          <p:nvPr>
            <p:custDataLst>
              <p:tags r:id="rId3"/>
            </p:custDataLst>
          </p:nvPr>
        </p:nvSpPr>
        <p:spPr>
          <a:xfrm>
            <a:off x="87084" y="1655206"/>
            <a:ext cx="5346248" cy="3279652"/>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r>
              <a:rPr lang="vi-VN" sz="2600" dirty="0">
                <a:solidFill>
                  <a:schemeClr val="bg1"/>
                </a:solidFill>
              </a:rPr>
              <a:t>- Kể về một số hoạt động diễn ra ở trường mình.</a:t>
            </a:r>
          </a:p>
          <a:p>
            <a:pPr algn="just"/>
            <a:r>
              <a:rPr lang="vi-VN" sz="2600" dirty="0">
                <a:solidFill>
                  <a:schemeClr val="bg1"/>
                </a:solidFill>
              </a:rPr>
              <a:t>- Em thích tham gia vào những hoạt động nào? Vì sao?</a:t>
            </a:r>
          </a:p>
          <a:p>
            <a:pPr algn="just"/>
            <a:r>
              <a:rPr lang="vi-VN" sz="2600" dirty="0">
                <a:solidFill>
                  <a:schemeClr val="bg1"/>
                </a:solidFill>
              </a:rPr>
              <a:t>- Ở truờng, em nên chơi những trò chơi nào để đảm bảo an toàn? Vì sao?</a:t>
            </a: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8788" y="2025032"/>
            <a:ext cx="3386667" cy="2540000"/>
          </a:xfrm>
          <a:prstGeom prst="rect">
            <a:avLst/>
          </a:prstGeom>
        </p:spPr>
      </p:pic>
    </p:spTree>
    <p:extLst>
      <p:ext uri="{BB962C8B-B14F-4D97-AF65-F5344CB8AC3E}">
        <p14:creationId xmlns:p14="http://schemas.microsoft.com/office/powerpoint/2010/main" val="86853425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solidFill>
                  <a:schemeClr val="bg1"/>
                </a:solidFill>
                <a:latin typeface="Arial" charset="0"/>
                <a:cs typeface="Arial" charset="0"/>
              </a:rPr>
              <a:t>THẢO LUẬN NHÓM</a:t>
            </a:r>
          </a:p>
        </p:txBody>
      </p:sp>
      <p:sp>
        <p:nvSpPr>
          <p:cNvPr id="10" name="Rounded Rectangle 9"/>
          <p:cNvSpPr/>
          <p:nvPr>
            <p:custDataLst>
              <p:tags r:id="rId3"/>
            </p:custDataLst>
          </p:nvPr>
        </p:nvSpPr>
        <p:spPr>
          <a:xfrm>
            <a:off x="87084" y="1757725"/>
            <a:ext cx="4876802" cy="3467417"/>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vi-VN" sz="2000" dirty="0">
                <a:solidFill>
                  <a:schemeClr val="bg1"/>
                </a:solidFill>
              </a:rPr>
              <a:t>- Kể tên các thành viên trong nhà trường.</a:t>
            </a:r>
          </a:p>
          <a:p>
            <a:pPr algn="just">
              <a:lnSpc>
                <a:spcPct val="150000"/>
              </a:lnSpc>
            </a:pPr>
            <a:r>
              <a:rPr lang="vi-VN" sz="2000" dirty="0">
                <a:solidFill>
                  <a:schemeClr val="bg1"/>
                </a:solidFill>
              </a:rPr>
              <a:t>- Nói về công việc của một số thành viên trong nhà trường.</a:t>
            </a:r>
          </a:p>
          <a:p>
            <a:pPr algn="just">
              <a:lnSpc>
                <a:spcPct val="150000"/>
              </a:lnSpc>
            </a:pPr>
            <a:r>
              <a:rPr lang="vi-VN" sz="2000" dirty="0">
                <a:solidFill>
                  <a:schemeClr val="bg1"/>
                </a:solidFill>
              </a:rPr>
              <a:t>- Em làm gì để thể hiện sự kính trọng và biết ơn các thầy giáo, cô giáo; các cô, bác nhân viên trong nhà trường?</a:t>
            </a: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130</a:t>
            </a: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140</a:t>
            </a: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150</a:t>
            </a: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160</a:t>
            </a: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170</a:t>
            </a: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180</a:t>
            </a: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0629" y="2062683"/>
            <a:ext cx="3810000" cy="2857500"/>
          </a:xfrm>
          <a:prstGeom prst="rect">
            <a:avLst/>
          </a:prstGeom>
        </p:spPr>
      </p:pic>
    </p:spTree>
    <p:extLst>
      <p:ext uri="{BB962C8B-B14F-4D97-AF65-F5344CB8AC3E}">
        <p14:creationId xmlns:p14="http://schemas.microsoft.com/office/powerpoint/2010/main" val="40105856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95090" y="641012"/>
            <a:ext cx="8084453" cy="3970318"/>
          </a:xfrm>
          <a:prstGeom prst="rect">
            <a:avLst/>
          </a:prstGeom>
        </p:spPr>
        <p:txBody>
          <a:bodyPr wrap="square">
            <a:spAutoFit/>
          </a:bodyPr>
          <a:lstStyle/>
          <a:p>
            <a:pPr algn="just">
              <a:lnSpc>
                <a:spcPct val="150000"/>
              </a:lnSpc>
            </a:pPr>
            <a:r>
              <a:rPr lang="en-US" sz="2800" dirty="0">
                <a:solidFill>
                  <a:srgbClr val="0000CC"/>
                </a:solidFill>
              </a:rPr>
              <a:t>- </a:t>
            </a:r>
            <a:r>
              <a:rPr lang="vi-VN" sz="2800" dirty="0">
                <a:solidFill>
                  <a:srgbClr val="0000CC"/>
                </a:solidFill>
              </a:rPr>
              <a:t>Các thành viên trong nhà trường: Hiệu trưởng, hiệu phó, thầy/cô giáo, cô thư viện, cô lao công, cô y tá, cô Tổng phụ trách Đội, bác bảo vệ,...</a:t>
            </a:r>
          </a:p>
          <a:p>
            <a:pPr algn="just">
              <a:lnSpc>
                <a:spcPct val="150000"/>
              </a:lnSpc>
            </a:pPr>
            <a:r>
              <a:rPr lang="en-US" sz="2800" dirty="0">
                <a:solidFill>
                  <a:srgbClr val="0000CC"/>
                </a:solidFill>
              </a:rPr>
              <a:t>- </a:t>
            </a:r>
            <a:r>
              <a:rPr lang="vi-VN" sz="2800" dirty="0">
                <a:solidFill>
                  <a:srgbClr val="0000CC"/>
                </a:solidFill>
              </a:rPr>
              <a:t>Cách thể hiện sự kính trọng, biết ơn các thành viên: chào hỏi khi gặp mặt, xưng hô lễ phép, giúp đỡ khi cần thiết, cố gắng học tập tốt,...</a:t>
            </a:r>
          </a:p>
        </p:txBody>
      </p:sp>
    </p:spTree>
    <p:extLst>
      <p:ext uri="{BB962C8B-B14F-4D97-AF65-F5344CB8AC3E}">
        <p14:creationId xmlns:p14="http://schemas.microsoft.com/office/powerpoint/2010/main" val="1775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9316" y="26514"/>
            <a:ext cx="4520276" cy="523220"/>
          </a:xfrm>
          <a:prstGeom prst="rect">
            <a:avLst/>
          </a:prstGeom>
        </p:spPr>
        <p:txBody>
          <a:bodyPr wrap="none">
            <a:spAutoFit/>
          </a:bodyPr>
          <a:lstStyle/>
          <a:p>
            <a:pPr algn="ctr"/>
            <a:r>
              <a:rPr lang="vi-VN" sz="2800" dirty="0">
                <a:solidFill>
                  <a:srgbClr val="FF0000"/>
                </a:solidFill>
              </a:rPr>
              <a:t>Trò chơi "Ai có thể giúp tôi"</a:t>
            </a:r>
            <a:endParaRPr lang="en-US" sz="2800" dirty="0">
              <a:solidFill>
                <a:srgbClr val="FF0000"/>
              </a:solidFill>
            </a:endParaRPr>
          </a:p>
        </p:txBody>
      </p:sp>
      <p:sp>
        <p:nvSpPr>
          <p:cNvPr id="5" name="Line 12"/>
          <p:cNvSpPr>
            <a:spLocks noChangeShapeType="1"/>
          </p:cNvSpPr>
          <p:nvPr/>
        </p:nvSpPr>
        <p:spPr bwMode="auto">
          <a:xfrm>
            <a:off x="0" y="5497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0" y="595191"/>
            <a:ext cx="9027886" cy="1815882"/>
          </a:xfrm>
          <a:prstGeom prst="rect">
            <a:avLst/>
          </a:prstGeom>
        </p:spPr>
        <p:txBody>
          <a:bodyPr wrap="square">
            <a:spAutoFit/>
          </a:bodyPr>
          <a:lstStyle/>
          <a:p>
            <a:pPr algn="just"/>
            <a:r>
              <a:rPr lang="vi-VN" sz="2800" dirty="0">
                <a:solidFill>
                  <a:srgbClr val="FF0000"/>
                </a:solidFill>
              </a:rPr>
              <a:t>Ví dụ: </a:t>
            </a:r>
          </a:p>
          <a:p>
            <a:pPr algn="just"/>
            <a:r>
              <a:rPr lang="vi-VN" sz="2800" dirty="0">
                <a:solidFill>
                  <a:srgbClr val="FF0000"/>
                </a:solidFill>
              </a:rPr>
              <a:t>- Học sinh 1: </a:t>
            </a:r>
            <a:r>
              <a:rPr lang="vi-VN" sz="2800" dirty="0">
                <a:solidFill>
                  <a:srgbClr val="006600"/>
                </a:solidFill>
              </a:rPr>
              <a:t>Khi tôi muốn mượn sách ở thư viện, ai có thể giúp tôi?</a:t>
            </a:r>
          </a:p>
          <a:p>
            <a:pPr algn="just"/>
            <a:r>
              <a:rPr lang="vi-VN" sz="2800" dirty="0">
                <a:solidFill>
                  <a:srgbClr val="FF0000"/>
                </a:solidFill>
              </a:rPr>
              <a:t>- Học sinh 2: </a:t>
            </a:r>
            <a:r>
              <a:rPr lang="vi-VN" sz="2800" dirty="0">
                <a:solidFill>
                  <a:srgbClr val="006600"/>
                </a:solidFill>
              </a:rPr>
              <a:t>Bạn hãy đến gặp cô thư viện.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02" y="2469129"/>
            <a:ext cx="7979682" cy="3122484"/>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622487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552</Words>
  <Application>Microsoft Office PowerPoint</Application>
  <PresentationFormat>On-screen Show (16:10)</PresentationFormat>
  <Paragraphs>95</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.VnTifani Heavy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Phan Thị Thanh Hoa</cp:lastModifiedBy>
  <cp:revision>178</cp:revision>
  <dcterms:created xsi:type="dcterms:W3CDTF">2020-02-10T09:35:50Z</dcterms:created>
  <dcterms:modified xsi:type="dcterms:W3CDTF">2021-10-27T17:50:33Z</dcterms:modified>
</cp:coreProperties>
</file>