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7" r:id="rId3"/>
    <p:sldId id="256" r:id="rId4"/>
    <p:sldId id="259" r:id="rId5"/>
    <p:sldId id="260" r:id="rId6"/>
    <p:sldId id="287" r:id="rId7"/>
    <p:sldId id="261" r:id="rId8"/>
    <p:sldId id="263" r:id="rId9"/>
    <p:sldId id="264" r:id="rId10"/>
    <p:sldId id="265" r:id="rId11"/>
    <p:sldId id="288" r:id="rId12"/>
    <p:sldId id="266" r:id="rId13"/>
    <p:sldId id="289" r:id="rId14"/>
    <p:sldId id="267" r:id="rId15"/>
    <p:sldId id="268" r:id="rId16"/>
    <p:sldId id="269" r:id="rId17"/>
    <p:sldId id="270" r:id="rId18"/>
    <p:sldId id="271" r:id="rId19"/>
    <p:sldId id="272" r:id="rId20"/>
    <p:sldId id="273" r:id="rId21"/>
    <p:sldId id="274" r:id="rId22"/>
    <p:sldId id="275" r:id="rId23"/>
    <p:sldId id="276" r:id="rId24"/>
    <p:sldId id="278" r:id="rId25"/>
    <p:sldId id="279" r:id="rId26"/>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92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05850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6700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6BFF2-6AED-46F7-9503-9A60A8551AC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6BFF2-6AED-46F7-9503-9A60A8551AC2}"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6BFF2-6AED-46F7-9503-9A60A8551AC2}"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t>9/22/2021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t>‹#›</a:t>
            </a:fld>
            <a:endParaRPr lang="en-US"/>
          </a:p>
        </p:txBody>
      </p:sp>
    </p:spTree>
    <p:extLst>
      <p:ext uri="{BB962C8B-B14F-4D97-AF65-F5344CB8AC3E}">
        <p14:creationId xmlns:p14="http://schemas.microsoft.com/office/powerpoint/2010/main"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Box 292">
            <a:extLst>
              <a:ext uri="{FF2B5EF4-FFF2-40B4-BE49-F238E27FC236}">
                <a16:creationId xmlns:a16="http://schemas.microsoft.com/office/drawing/2014/main" id="{BB261135-FBCC-4A4F-B645-87B37401774F}"/>
              </a:ext>
            </a:extLst>
          </p:cNvPr>
          <p:cNvSpPr txBox="1"/>
          <p:nvPr/>
        </p:nvSpPr>
        <p:spPr>
          <a:xfrm>
            <a:off x="-468560" y="3429000"/>
            <a:ext cx="9252597" cy="1643720"/>
          </a:xfrm>
          <a:prstGeom prst="rect">
            <a:avLst/>
          </a:prstGeom>
          <a:noFill/>
        </p:spPr>
        <p:txBody>
          <a:bodyPr>
            <a:spAutoFit/>
            <a:scene3d>
              <a:camera prst="orthographicFront"/>
              <a:lightRig rig="threePt" dir="t"/>
            </a:scene3d>
            <a:sp3d extrusionH="57150">
              <a:bevelT w="82550" h="38100" prst="coolSlant"/>
            </a:sp3d>
          </a:bodyPr>
          <a:lstStyle/>
          <a:p>
            <a:pPr algn="ctr" eaLnBrk="1" fontAlgn="auto" hangingPunct="1">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itchFamily="18" charset="0"/>
              </a:rPr>
              <a:t>       PHÂN MÔN: LUYỆN TỪ VÀ CÂU</a:t>
            </a:r>
          </a:p>
          <a:p>
            <a:pPr lvl="2" algn="ctr" eaLnBrk="1" fontAlgn="auto" hangingPunct="1">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Tên</a:t>
            </a:r>
            <a:r>
              <a:rPr lang="en-US" sz="32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 </a:t>
            </a:r>
            <a:r>
              <a:rPr lang="en-US" sz="3200" b="1" dirty="0" err="1">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bài</a:t>
            </a:r>
            <a:r>
              <a:rPr lang="en-US" sz="3200" b="1" dirty="0">
                <a:ln w="10541" cmpd="sng">
                  <a:solidFill>
                    <a:schemeClr val="accent1">
                      <a:shade val="88000"/>
                      <a:satMod val="110000"/>
                    </a:schemeClr>
                  </a:solidFill>
                  <a:prstDash val="solid"/>
                </a:ln>
                <a:solidFill>
                  <a:srgbClr val="3333CC"/>
                </a:solidFill>
                <a:latin typeface="Times New Roman" panose="02020603050405020304" pitchFamily="18" charset="0"/>
                <a:cs typeface="Times New Roman" panose="02020603050405020304" pitchFamily="18" charset="0"/>
              </a:rPr>
              <a:t>: </a:t>
            </a:r>
            <a:r>
              <a:rPr lang="en-US" sz="40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TỪ TRÁI NGHĨA</a:t>
            </a:r>
            <a:endParaRPr lang="en-US" sz="36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3075" name="TextBox 294">
            <a:extLst>
              <a:ext uri="{FF2B5EF4-FFF2-40B4-BE49-F238E27FC236}">
                <a16:creationId xmlns:a16="http://schemas.microsoft.com/office/drawing/2014/main" id="{70DA5956-AF48-49C3-AF90-1243F11ADF76}"/>
              </a:ext>
            </a:extLst>
          </p:cNvPr>
          <p:cNvSpPr txBox="1">
            <a:spLocks noChangeArrowheads="1"/>
          </p:cNvSpPr>
          <p:nvPr/>
        </p:nvSpPr>
        <p:spPr bwMode="auto">
          <a:xfrm>
            <a:off x="1619250" y="192088"/>
            <a:ext cx="59769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rgbClr val="002060"/>
                </a:solidFill>
                <a:latin typeface="Times New Roman" panose="02020603050405020304" pitchFamily="18" charset="0"/>
                <a:cs typeface="Times New Roman" panose="02020603050405020304" pitchFamily="18" charset="0"/>
              </a:rPr>
              <a:t>ỦY BAN NHÂN DÂN QUẬN LONG BIÊN</a:t>
            </a:r>
          </a:p>
          <a:p>
            <a:pPr algn="ctr" eaLnBrk="1" hangingPunct="1"/>
            <a:r>
              <a:rPr lang="en-US" altLang="en-US" sz="2800" b="1" u="sng">
                <a:solidFill>
                  <a:srgbClr val="002060"/>
                </a:solidFill>
                <a:latin typeface="Times New Roman" panose="02020603050405020304" pitchFamily="18" charset="0"/>
                <a:cs typeface="Times New Roman" panose="02020603050405020304" pitchFamily="18" charset="0"/>
              </a:rPr>
              <a:t>TRƯỜNG TIỂU HỌC ÁI MỘ B</a:t>
            </a:r>
          </a:p>
        </p:txBody>
      </p:sp>
      <p:pic>
        <p:nvPicPr>
          <p:cNvPr id="295" name="Picture 294">
            <a:extLst>
              <a:ext uri="{FF2B5EF4-FFF2-40B4-BE49-F238E27FC236}">
                <a16:creationId xmlns:a16="http://schemas.microsoft.com/office/drawing/2014/main" id="{7B47C9B1-D49B-4AA6-A8DD-01DC1D871AB5}"/>
              </a:ext>
            </a:extLst>
          </p:cNvPr>
          <p:cNvPicPr>
            <a:picLocks noChangeAspect="1"/>
          </p:cNvPicPr>
          <p:nvPr/>
        </p:nvPicPr>
        <p:blipFill>
          <a:blip r:embed="rId2"/>
          <a:stretch>
            <a:fillRect/>
          </a:stretch>
        </p:blipFill>
        <p:spPr>
          <a:xfrm>
            <a:off x="3779912" y="1336761"/>
            <a:ext cx="1584176" cy="1584176"/>
          </a:xfrm>
          <a:prstGeom prst="ellipse">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792088" y="836713"/>
            <a:ext cx="7956376" cy="2160239"/>
          </a:xfrm>
        </p:spPr>
        <p:txBody>
          <a:bodyPr>
            <a:normAutofit/>
          </a:bodyPr>
          <a:lstStyle/>
          <a:p>
            <a:pPr algn="l"/>
            <a:r>
              <a:rPr lang="vi-VN" sz="3200" b="1" dirty="0"/>
              <a:t>III- Luyện tập</a:t>
            </a:r>
            <a:br>
              <a:rPr lang="vi-VN" sz="3200" b="1" dirty="0"/>
            </a:br>
            <a:r>
              <a:rPr lang="vi-VN" sz="3200" b="1" dirty="0"/>
              <a:t>1. Tìm những cặp từ trái nghĩa trong các thành ngữ, tục ngữ dưới đây:</a:t>
            </a:r>
            <a:endParaRPr lang="en-US" sz="3200" b="1" dirty="0"/>
          </a:p>
        </p:txBody>
      </p:sp>
      <p:sp>
        <p:nvSpPr>
          <p:cNvPr id="4" name="Subtitle 3"/>
          <p:cNvSpPr>
            <a:spLocks noGrp="1"/>
          </p:cNvSpPr>
          <p:nvPr>
            <p:ph type="subTitle" idx="1"/>
          </p:nvPr>
        </p:nvSpPr>
        <p:spPr>
          <a:xfrm>
            <a:off x="792088" y="2996952"/>
            <a:ext cx="7894590" cy="4248472"/>
          </a:xfrm>
        </p:spPr>
        <p:txBody>
          <a:bodyPr>
            <a:normAutofit/>
          </a:bodyPr>
          <a:lstStyle/>
          <a:p>
            <a:pPr marL="514350" indent="-514350" algn="l">
              <a:buAutoNum type="alphaLcParenR"/>
            </a:pPr>
            <a:r>
              <a:rPr lang="vi-VN" b="1" dirty="0">
                <a:solidFill>
                  <a:schemeClr val="tx1">
                    <a:lumMod val="95000"/>
                    <a:lumOff val="5000"/>
                  </a:schemeClr>
                </a:solidFill>
                <a:latin typeface="+mj-lt"/>
              </a:rPr>
              <a:t>Gạn đục khơi trong.</a:t>
            </a:r>
          </a:p>
          <a:p>
            <a:pPr algn="l"/>
            <a:r>
              <a:rPr lang="vi-VN" b="1" dirty="0">
                <a:solidFill>
                  <a:schemeClr val="tx1">
                    <a:lumMod val="95000"/>
                    <a:lumOff val="5000"/>
                  </a:schemeClr>
                </a:solidFill>
                <a:latin typeface="+mj-lt"/>
              </a:rPr>
              <a:t>b) Gần mực thì đen, gần đèn thì sáng.</a:t>
            </a:r>
          </a:p>
          <a:p>
            <a:pPr marL="514350" indent="-514350" algn="l">
              <a:buAutoNum type="alphaLcParenR" startAt="3"/>
            </a:pPr>
            <a:r>
              <a:rPr lang="vi-VN" b="1" dirty="0">
                <a:solidFill>
                  <a:schemeClr val="tx1">
                    <a:lumMod val="95000"/>
                    <a:lumOff val="5000"/>
                  </a:schemeClr>
                </a:solidFill>
                <a:latin typeface="+mj-lt"/>
              </a:rPr>
              <a:t>      Anh em như thể chân tay</a:t>
            </a:r>
          </a:p>
          <a:p>
            <a:pPr algn="l"/>
            <a:r>
              <a:rPr lang="vi-VN" b="1" dirty="0">
                <a:solidFill>
                  <a:schemeClr val="tx1">
                    <a:lumMod val="95000"/>
                    <a:lumOff val="5000"/>
                  </a:schemeClr>
                </a:solidFill>
                <a:latin typeface="+mj-lt"/>
              </a:rPr>
              <a:t>  Rách lành đùm bọc, dở hay đỡ đần.</a:t>
            </a:r>
          </a:p>
        </p:txBody>
      </p:sp>
    </p:spTree>
    <p:extLst>
      <p:ext uri="{BB962C8B-B14F-4D97-AF65-F5344CB8AC3E}">
        <p14:creationId xmlns:p14="http://schemas.microsoft.com/office/powerpoint/2010/main" val="48171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6592" y="1166118"/>
            <a:ext cx="9144000" cy="1143000"/>
          </a:xfrm>
        </p:spPr>
        <p:txBody>
          <a:bodyPr>
            <a:normAutofit/>
          </a:bodyPr>
          <a:lstStyle/>
          <a:p>
            <a:pPr algn="l"/>
            <a:r>
              <a:rPr lang="vi-VN" sz="3200" b="1" dirty="0"/>
              <a:t>Từ trái nghĩa trong các thành ngữ, tục ngữ:</a:t>
            </a:r>
            <a:endParaRPr lang="en-US" sz="3200" b="1" dirty="0"/>
          </a:p>
        </p:txBody>
      </p:sp>
      <p:sp>
        <p:nvSpPr>
          <p:cNvPr id="3" name="Content Placeholder 2"/>
          <p:cNvSpPr>
            <a:spLocks noGrp="1"/>
          </p:cNvSpPr>
          <p:nvPr>
            <p:ph idx="1"/>
          </p:nvPr>
        </p:nvSpPr>
        <p:spPr>
          <a:xfrm>
            <a:off x="756592" y="2736304"/>
            <a:ext cx="9144000" cy="5013176"/>
          </a:xfrm>
        </p:spPr>
        <p:txBody>
          <a:bodyPr>
            <a:normAutofit/>
          </a:bodyPr>
          <a:lstStyle/>
          <a:p>
            <a:pPr marL="742950" indent="-742950">
              <a:buFont typeface="+mj-lt"/>
              <a:buAutoNum type="alphaLcParenR"/>
            </a:pPr>
            <a:r>
              <a:rPr lang="vi-VN" b="1" dirty="0">
                <a:latin typeface="+mj-lt"/>
              </a:rPr>
              <a:t>Gạn </a:t>
            </a:r>
            <a:r>
              <a:rPr lang="vi-VN" b="1" u="sng" dirty="0">
                <a:latin typeface="+mj-lt"/>
              </a:rPr>
              <a:t>đục</a:t>
            </a:r>
            <a:r>
              <a:rPr lang="vi-VN" b="1" dirty="0">
                <a:latin typeface="+mj-lt"/>
              </a:rPr>
              <a:t> khơi </a:t>
            </a:r>
            <a:r>
              <a:rPr lang="vi-VN" b="1" u="sng" dirty="0">
                <a:latin typeface="+mj-lt"/>
              </a:rPr>
              <a:t>trong.</a:t>
            </a:r>
            <a:endParaRPr lang="vi-VN" b="1" dirty="0">
              <a:latin typeface="+mj-lt"/>
            </a:endParaRPr>
          </a:p>
          <a:p>
            <a:pPr marL="742950" indent="-742950">
              <a:buFont typeface="+mj-lt"/>
              <a:buAutoNum type="alphaLcParenR"/>
            </a:pPr>
            <a:r>
              <a:rPr lang="vi-VN" b="1" dirty="0">
                <a:latin typeface="+mj-lt"/>
              </a:rPr>
              <a:t>Gần mực thì </a:t>
            </a:r>
            <a:r>
              <a:rPr lang="vi-VN" b="1" u="sng" dirty="0">
                <a:latin typeface="+mj-lt"/>
              </a:rPr>
              <a:t>đen</a:t>
            </a:r>
            <a:r>
              <a:rPr lang="vi-VN" b="1" dirty="0">
                <a:latin typeface="+mj-lt"/>
              </a:rPr>
              <a:t>, gần đèn thì </a:t>
            </a:r>
            <a:r>
              <a:rPr lang="vi-VN" b="1" u="sng" dirty="0">
                <a:latin typeface="+mj-lt"/>
              </a:rPr>
              <a:t>sáng.</a:t>
            </a:r>
          </a:p>
          <a:p>
            <a:pPr marL="742950" indent="-742950">
              <a:buFont typeface="+mj-lt"/>
              <a:buAutoNum type="alphaLcParenR"/>
            </a:pPr>
            <a:r>
              <a:rPr lang="vi-VN" b="1" dirty="0">
                <a:latin typeface="+mj-lt"/>
              </a:rPr>
              <a:t>           Anh em như thể chân tay</a:t>
            </a:r>
          </a:p>
          <a:p>
            <a:pPr marL="0" indent="0">
              <a:buNone/>
            </a:pPr>
            <a:r>
              <a:rPr lang="vi-VN" b="1" dirty="0">
                <a:latin typeface="+mj-lt"/>
              </a:rPr>
              <a:t>       </a:t>
            </a:r>
            <a:r>
              <a:rPr lang="vi-VN" b="1" u="sng" dirty="0">
                <a:latin typeface="+mj-lt"/>
              </a:rPr>
              <a:t>Rách</a:t>
            </a:r>
            <a:r>
              <a:rPr lang="vi-VN" b="1" dirty="0">
                <a:latin typeface="+mj-lt"/>
              </a:rPr>
              <a:t> </a:t>
            </a:r>
            <a:r>
              <a:rPr lang="vi-VN" b="1" u="sng" dirty="0">
                <a:latin typeface="+mj-lt"/>
              </a:rPr>
              <a:t>lành</a:t>
            </a:r>
            <a:r>
              <a:rPr lang="vi-VN" b="1" dirty="0">
                <a:latin typeface="+mj-lt"/>
              </a:rPr>
              <a:t> đùm bọc, </a:t>
            </a:r>
            <a:r>
              <a:rPr lang="vi-VN" b="1" u="sng" dirty="0">
                <a:latin typeface="+mj-lt"/>
              </a:rPr>
              <a:t>dở</a:t>
            </a:r>
            <a:r>
              <a:rPr lang="vi-VN" b="1" dirty="0">
                <a:latin typeface="+mj-lt"/>
              </a:rPr>
              <a:t> </a:t>
            </a:r>
            <a:r>
              <a:rPr lang="vi-VN" b="1" u="sng" dirty="0">
                <a:latin typeface="+mj-lt"/>
              </a:rPr>
              <a:t>hay</a:t>
            </a:r>
            <a:r>
              <a:rPr lang="vi-VN" b="1" dirty="0">
                <a:latin typeface="+mj-lt"/>
              </a:rPr>
              <a:t> đỡ đần.</a:t>
            </a:r>
          </a:p>
        </p:txBody>
      </p:sp>
    </p:spTree>
    <p:extLst>
      <p:ext uri="{BB962C8B-B14F-4D97-AF65-F5344CB8AC3E}">
        <p14:creationId xmlns:p14="http://schemas.microsoft.com/office/powerpoint/2010/main" val="40256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4704"/>
            <a:ext cx="8435280" cy="4752528"/>
          </a:xfrm>
        </p:spPr>
        <p:txBody>
          <a:bodyPr>
            <a:normAutofit/>
          </a:bodyPr>
          <a:lstStyle/>
          <a:p>
            <a:pPr algn="l"/>
            <a:r>
              <a:rPr lang="vi-VN" sz="3000" b="1" dirty="0"/>
              <a:t>2. Điền vào chỗ chấm một từ trái nghĩa với từ in màu đỏ để hoàn chỉnh các thành ngữ, tục ngữ sau</a:t>
            </a:r>
            <a:r>
              <a:rPr lang="vi-VN" sz="3200" b="1" dirty="0"/>
              <a:t>:</a:t>
            </a:r>
            <a:br>
              <a:rPr lang="vi-VN" sz="3200" b="1" dirty="0"/>
            </a:br>
            <a:r>
              <a:rPr lang="vi-VN" sz="3200" b="1" dirty="0"/>
              <a:t>a) </a:t>
            </a:r>
            <a:r>
              <a:rPr lang="vi-VN" sz="3200" b="1" dirty="0">
                <a:solidFill>
                  <a:srgbClr val="C00000"/>
                </a:solidFill>
              </a:rPr>
              <a:t>Hẹp</a:t>
            </a:r>
            <a:r>
              <a:rPr lang="vi-VN" sz="3200" b="1" dirty="0"/>
              <a:t> nhà ..... bụng</a:t>
            </a:r>
            <a:br>
              <a:rPr lang="vi-VN" sz="3200" b="1" dirty="0"/>
            </a:br>
            <a:r>
              <a:rPr lang="vi-VN" sz="3200" b="1" dirty="0"/>
              <a:t>b</a:t>
            </a:r>
            <a:r>
              <a:rPr lang="vi-VN" sz="3200" b="1" dirty="0">
                <a:solidFill>
                  <a:schemeClr val="tx1">
                    <a:lumMod val="95000"/>
                    <a:lumOff val="5000"/>
                  </a:schemeClr>
                </a:solidFill>
              </a:rPr>
              <a:t>)</a:t>
            </a:r>
            <a:r>
              <a:rPr lang="vi-VN" sz="3200" b="1" dirty="0">
                <a:solidFill>
                  <a:srgbClr val="C00000"/>
                </a:solidFill>
              </a:rPr>
              <a:t> Xấu </a:t>
            </a:r>
            <a:r>
              <a:rPr lang="vi-VN" sz="3200" b="1" dirty="0"/>
              <a:t>người ....  nết</a:t>
            </a:r>
            <a:br>
              <a:rPr lang="vi-VN" sz="3200" b="1" dirty="0"/>
            </a:br>
            <a:r>
              <a:rPr lang="vi-VN" sz="3200" b="1" dirty="0"/>
              <a:t>c) </a:t>
            </a:r>
            <a:r>
              <a:rPr lang="vi-VN" sz="3200" b="1" dirty="0">
                <a:solidFill>
                  <a:srgbClr val="C00000"/>
                </a:solidFill>
              </a:rPr>
              <a:t>Trên</a:t>
            </a:r>
            <a:r>
              <a:rPr lang="vi-VN" sz="3200" b="1" dirty="0"/>
              <a:t> kính .....   nhường</a:t>
            </a:r>
            <a:endParaRPr lang="en-US" sz="3200" b="1" dirty="0"/>
          </a:p>
        </p:txBody>
      </p:sp>
    </p:spTree>
    <p:extLst>
      <p:ext uri="{BB962C8B-B14F-4D97-AF65-F5344CB8AC3E}">
        <p14:creationId xmlns:p14="http://schemas.microsoft.com/office/powerpoint/2010/main" val="3966734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39552" y="764704"/>
            <a:ext cx="6696744" cy="4752528"/>
          </a:xfrm>
        </p:spPr>
        <p:txBody>
          <a:bodyPr>
            <a:normAutofit/>
          </a:bodyPr>
          <a:lstStyle/>
          <a:p>
            <a:pPr algn="l"/>
            <a:r>
              <a:rPr lang="vi-VN" sz="4000" b="1" dirty="0">
                <a:solidFill>
                  <a:schemeClr val="tx1">
                    <a:lumMod val="95000"/>
                    <a:lumOff val="5000"/>
                  </a:schemeClr>
                </a:solidFill>
              </a:rPr>
              <a:t>a)  </a:t>
            </a:r>
            <a:r>
              <a:rPr lang="vi-VN" sz="4000" b="1" dirty="0">
                <a:solidFill>
                  <a:srgbClr val="C00000"/>
                </a:solidFill>
              </a:rPr>
              <a:t>Hẹp</a:t>
            </a:r>
            <a:r>
              <a:rPr lang="vi-VN" sz="4000" b="1" dirty="0">
                <a:solidFill>
                  <a:schemeClr val="tx1">
                    <a:lumMod val="95000"/>
                    <a:lumOff val="5000"/>
                  </a:schemeClr>
                </a:solidFill>
              </a:rPr>
              <a:t> nhà </a:t>
            </a:r>
            <a:r>
              <a:rPr lang="vi-VN" sz="4000" b="1" dirty="0">
                <a:solidFill>
                  <a:srgbClr val="C00000"/>
                </a:solidFill>
              </a:rPr>
              <a:t>rộng</a:t>
            </a:r>
            <a:r>
              <a:rPr lang="vi-VN" sz="4000" b="1" dirty="0">
                <a:solidFill>
                  <a:schemeClr val="tx1">
                    <a:lumMod val="95000"/>
                    <a:lumOff val="5000"/>
                  </a:schemeClr>
                </a:solidFill>
              </a:rPr>
              <a:t> bụng</a:t>
            </a:r>
            <a:br>
              <a:rPr lang="vi-VN" sz="4000" b="1" dirty="0">
                <a:solidFill>
                  <a:schemeClr val="tx1">
                    <a:lumMod val="95000"/>
                    <a:lumOff val="5000"/>
                  </a:schemeClr>
                </a:solidFill>
              </a:rPr>
            </a:br>
            <a:r>
              <a:rPr lang="vi-VN" sz="4000" b="1" dirty="0">
                <a:solidFill>
                  <a:schemeClr val="tx1">
                    <a:lumMod val="95000"/>
                    <a:lumOff val="5000"/>
                  </a:schemeClr>
                </a:solidFill>
              </a:rPr>
              <a:t>b)  </a:t>
            </a:r>
            <a:r>
              <a:rPr lang="vi-VN" sz="4000" b="1" dirty="0">
                <a:solidFill>
                  <a:srgbClr val="C00000"/>
                </a:solidFill>
              </a:rPr>
              <a:t>Xấu</a:t>
            </a:r>
            <a:r>
              <a:rPr lang="vi-VN" sz="4000" b="1" dirty="0">
                <a:solidFill>
                  <a:schemeClr val="tx1">
                    <a:lumMod val="95000"/>
                    <a:lumOff val="5000"/>
                  </a:schemeClr>
                </a:solidFill>
              </a:rPr>
              <a:t> người </a:t>
            </a:r>
            <a:r>
              <a:rPr lang="vi-VN" sz="4000" b="1" dirty="0">
                <a:solidFill>
                  <a:srgbClr val="C00000"/>
                </a:solidFill>
              </a:rPr>
              <a:t>đẹp</a:t>
            </a:r>
            <a:r>
              <a:rPr lang="vi-VN" sz="4000" b="1" dirty="0">
                <a:solidFill>
                  <a:schemeClr val="tx1">
                    <a:lumMod val="95000"/>
                    <a:lumOff val="5000"/>
                  </a:schemeClr>
                </a:solidFill>
              </a:rPr>
              <a:t> nết</a:t>
            </a:r>
            <a:br>
              <a:rPr lang="vi-VN" sz="4000" b="1" dirty="0">
                <a:solidFill>
                  <a:schemeClr val="tx1">
                    <a:lumMod val="95000"/>
                    <a:lumOff val="5000"/>
                  </a:schemeClr>
                </a:solidFill>
              </a:rPr>
            </a:br>
            <a:r>
              <a:rPr lang="vi-VN" sz="4000" b="1" dirty="0">
                <a:solidFill>
                  <a:schemeClr val="tx1">
                    <a:lumMod val="95000"/>
                    <a:lumOff val="5000"/>
                  </a:schemeClr>
                </a:solidFill>
              </a:rPr>
              <a:t>c)  </a:t>
            </a:r>
            <a:r>
              <a:rPr lang="vi-VN" sz="4000" b="1" dirty="0">
                <a:solidFill>
                  <a:srgbClr val="C00000"/>
                </a:solidFill>
              </a:rPr>
              <a:t>Trên</a:t>
            </a:r>
            <a:r>
              <a:rPr lang="vi-VN" sz="4000" b="1" dirty="0">
                <a:solidFill>
                  <a:schemeClr val="tx1">
                    <a:lumMod val="95000"/>
                    <a:lumOff val="5000"/>
                  </a:schemeClr>
                </a:solidFill>
              </a:rPr>
              <a:t> kính </a:t>
            </a:r>
            <a:r>
              <a:rPr lang="vi-VN" sz="4000" b="1" dirty="0">
                <a:solidFill>
                  <a:srgbClr val="C00000"/>
                </a:solidFill>
              </a:rPr>
              <a:t>dưới </a:t>
            </a:r>
            <a:r>
              <a:rPr lang="vi-VN" sz="4000" b="1" dirty="0">
                <a:solidFill>
                  <a:schemeClr val="tx1">
                    <a:lumMod val="95000"/>
                    <a:lumOff val="5000"/>
                  </a:schemeClr>
                </a:solidFill>
              </a:rPr>
              <a:t>nhường</a:t>
            </a:r>
            <a:br>
              <a:rPr lang="vi-VN" sz="4000" b="1" dirty="0">
                <a:solidFill>
                  <a:schemeClr val="tx1">
                    <a:lumMod val="95000"/>
                    <a:lumOff val="5000"/>
                  </a:schemeClr>
                </a:solidFill>
              </a:rPr>
            </a:br>
            <a:endParaRPr lang="en-US" sz="4000" b="1" dirty="0">
              <a:solidFill>
                <a:srgbClr val="C00000"/>
              </a:solidFill>
            </a:endParaRPr>
          </a:p>
        </p:txBody>
      </p:sp>
    </p:spTree>
    <p:extLst>
      <p:ext uri="{BB962C8B-B14F-4D97-AF65-F5344CB8AC3E}">
        <p14:creationId xmlns:p14="http://schemas.microsoft.com/office/powerpoint/2010/main" val="135716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3568" y="836712"/>
            <a:ext cx="7992888" cy="5112568"/>
          </a:xfrm>
        </p:spPr>
        <p:txBody>
          <a:bodyPr>
            <a:normAutofit/>
          </a:bodyPr>
          <a:lstStyle/>
          <a:p>
            <a:pPr algn="l"/>
            <a:r>
              <a:rPr lang="vi-VN" sz="3200" b="1" dirty="0">
                <a:cs typeface="Calibri" pitchFamily="34" charset="0"/>
              </a:rPr>
              <a:t>3. Tìm từ trái nghĩa với mỗi từ sau:</a:t>
            </a:r>
            <a:br>
              <a:rPr lang="vi-VN" sz="4000" b="1" dirty="0">
                <a:cs typeface="Calibri" pitchFamily="34" charset="0"/>
              </a:rPr>
            </a:br>
            <a:r>
              <a:rPr lang="vi-VN" sz="3600" b="1" dirty="0">
                <a:cs typeface="Calibri" pitchFamily="34" charset="0"/>
              </a:rPr>
              <a:t>a) Hòa bình</a:t>
            </a:r>
            <a:br>
              <a:rPr lang="vi-VN" sz="3600" b="1" dirty="0">
                <a:cs typeface="Calibri" pitchFamily="34" charset="0"/>
              </a:rPr>
            </a:br>
            <a:r>
              <a:rPr lang="vi-VN" sz="3600" b="1" dirty="0">
                <a:cs typeface="Calibri" pitchFamily="34" charset="0"/>
              </a:rPr>
              <a:t>b) Thương yêu</a:t>
            </a:r>
            <a:br>
              <a:rPr lang="vi-VN" sz="3600" b="1" dirty="0">
                <a:cs typeface="Calibri" pitchFamily="34" charset="0"/>
              </a:rPr>
            </a:br>
            <a:r>
              <a:rPr lang="vi-VN" sz="3600" b="1" dirty="0">
                <a:cs typeface="Calibri" pitchFamily="34" charset="0"/>
              </a:rPr>
              <a:t>c) Đoàn kết</a:t>
            </a:r>
            <a:br>
              <a:rPr lang="vi-VN" sz="3600" b="1" dirty="0">
                <a:cs typeface="Calibri" pitchFamily="34" charset="0"/>
              </a:rPr>
            </a:br>
            <a:r>
              <a:rPr lang="vi-VN" sz="3600" b="1" dirty="0">
                <a:cs typeface="Calibri" pitchFamily="34" charset="0"/>
              </a:rPr>
              <a:t>d) Giữ gìn</a:t>
            </a:r>
            <a:endParaRPr lang="en-US" sz="3600" b="1" dirty="0">
              <a:cs typeface="Calibri" pitchFamily="34" charset="0"/>
            </a:endParaRPr>
          </a:p>
        </p:txBody>
      </p:sp>
    </p:spTree>
    <p:extLst>
      <p:ext uri="{BB962C8B-B14F-4D97-AF65-F5344CB8AC3E}">
        <p14:creationId xmlns:p14="http://schemas.microsoft.com/office/powerpoint/2010/main" val="11663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45232" y="717227"/>
            <a:ext cx="7931224" cy="1143000"/>
          </a:xfrm>
        </p:spPr>
        <p:txBody>
          <a:bodyPr>
            <a:noAutofit/>
          </a:bodyPr>
          <a:lstStyle/>
          <a:p>
            <a:r>
              <a:rPr lang="vi-VN" sz="3600" b="1" dirty="0">
                <a:solidFill>
                  <a:schemeClr val="tx1">
                    <a:lumMod val="95000"/>
                    <a:lumOff val="5000"/>
                  </a:schemeClr>
                </a:solidFill>
              </a:rPr>
              <a:t>Từ trái nghĩa với:</a:t>
            </a:r>
            <a:endParaRPr lang="en-US" sz="3600" b="1" dirty="0">
              <a:solidFill>
                <a:schemeClr val="tx1">
                  <a:lumMod val="95000"/>
                  <a:lumOff val="5000"/>
                </a:schemeClr>
              </a:solidFill>
            </a:endParaRPr>
          </a:p>
        </p:txBody>
      </p:sp>
      <p:sp>
        <p:nvSpPr>
          <p:cNvPr id="2" name="Content Placeholder 1"/>
          <p:cNvSpPr>
            <a:spLocks noGrp="1"/>
          </p:cNvSpPr>
          <p:nvPr>
            <p:ph idx="1"/>
          </p:nvPr>
        </p:nvSpPr>
        <p:spPr>
          <a:xfrm>
            <a:off x="461848" y="1772816"/>
            <a:ext cx="8712968" cy="4525963"/>
          </a:xfrm>
        </p:spPr>
        <p:txBody>
          <a:bodyPr>
            <a:noAutofit/>
          </a:bodyPr>
          <a:lstStyle/>
          <a:p>
            <a:r>
              <a:rPr lang="vi-VN" sz="3400" b="1" dirty="0">
                <a:latin typeface="+mj-lt"/>
              </a:rPr>
              <a:t>Hòa bình: chiến tranh, xung đột....</a:t>
            </a:r>
          </a:p>
          <a:p>
            <a:r>
              <a:rPr lang="vi-VN" sz="3400" b="1" dirty="0">
                <a:solidFill>
                  <a:srgbClr val="FF0000"/>
                </a:solidFill>
                <a:latin typeface="+mj-lt"/>
              </a:rPr>
              <a:t>Thương yêu: căm ghét, ghét bỏ, căm thù, thù ghét ....</a:t>
            </a:r>
          </a:p>
          <a:p>
            <a:r>
              <a:rPr lang="vi-VN" sz="3400" b="1" dirty="0">
                <a:latin typeface="+mj-lt"/>
              </a:rPr>
              <a:t>Đoàn kết: chia rẽ, mâu thuẫn, xung khắc...</a:t>
            </a:r>
          </a:p>
          <a:p>
            <a:r>
              <a:rPr lang="vi-VN" sz="3400" b="1" dirty="0">
                <a:solidFill>
                  <a:srgbClr val="FF0000"/>
                </a:solidFill>
                <a:latin typeface="+mj-lt"/>
              </a:rPr>
              <a:t>Giữ gìn: phá hoại, phá bỏ,</a:t>
            </a:r>
            <a:r>
              <a:rPr lang="en-US" sz="3400" b="1" dirty="0">
                <a:solidFill>
                  <a:srgbClr val="FF0000"/>
                </a:solidFill>
                <a:latin typeface="+mj-lt"/>
              </a:rPr>
              <a:t> </a:t>
            </a:r>
            <a:r>
              <a:rPr lang="vi-VN" sz="3400" b="1" dirty="0">
                <a:solidFill>
                  <a:srgbClr val="FF0000"/>
                </a:solidFill>
                <a:latin typeface="+mj-lt"/>
              </a:rPr>
              <a:t>tàn phá...</a:t>
            </a:r>
            <a:endParaRPr lang="en-US" sz="3400" b="1" dirty="0">
              <a:solidFill>
                <a:srgbClr val="FF0000"/>
              </a:solidFill>
              <a:latin typeface="+mj-lt"/>
            </a:endParaRPr>
          </a:p>
        </p:txBody>
      </p:sp>
    </p:spTree>
    <p:extLst>
      <p:ext uri="{BB962C8B-B14F-4D97-AF65-F5344CB8AC3E}">
        <p14:creationId xmlns:p14="http://schemas.microsoft.com/office/powerpoint/2010/main" val="35432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heel(1)">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67544" y="1052736"/>
            <a:ext cx="8532440" cy="1556663"/>
          </a:xfrm>
        </p:spPr>
        <p:txBody>
          <a:bodyPr>
            <a:normAutofit/>
          </a:bodyPr>
          <a:lstStyle/>
          <a:p>
            <a:pPr algn="l"/>
            <a:r>
              <a:rPr lang="vi-VN" sz="3200" b="1" dirty="0"/>
              <a:t>4. Đặt hai câu để phân biệt một cặp từ trái</a:t>
            </a:r>
            <a:r>
              <a:rPr lang="en-US" sz="3200" b="1" dirty="0"/>
              <a:t> </a:t>
            </a:r>
            <a:r>
              <a:rPr lang="vi-VN" sz="3200" b="1" dirty="0"/>
              <a:t>nghĩa vừa tìm được ở bài tập 3.</a:t>
            </a:r>
            <a:endParaRPr lang="en-US" sz="3200" b="1" dirty="0"/>
          </a:p>
        </p:txBody>
      </p:sp>
      <p:sp>
        <p:nvSpPr>
          <p:cNvPr id="4" name="Content Placeholder 3"/>
          <p:cNvSpPr>
            <a:spLocks noGrp="1"/>
          </p:cNvSpPr>
          <p:nvPr>
            <p:ph idx="1"/>
          </p:nvPr>
        </p:nvSpPr>
        <p:spPr>
          <a:xfrm>
            <a:off x="467544" y="2996952"/>
            <a:ext cx="8037165" cy="3672408"/>
          </a:xfrm>
        </p:spPr>
        <p:txBody>
          <a:bodyPr/>
          <a:lstStyle/>
          <a:p>
            <a:pPr marL="0" indent="0" algn="just">
              <a:buNone/>
            </a:pPr>
            <a:r>
              <a:rPr lang="en-US" b="1" dirty="0">
                <a:latin typeface="+mj-lt"/>
                <a:cs typeface="Times New Roman" pitchFamily="18" charset="0"/>
              </a:rPr>
              <a:t>  </a:t>
            </a:r>
            <a:r>
              <a:rPr lang="vi-VN" b="1" dirty="0">
                <a:latin typeface="+mj-lt"/>
                <a:cs typeface="Times New Roman" pitchFamily="18" charset="0"/>
              </a:rPr>
              <a:t>Mọi người luôn mong ước thế giới mãi </a:t>
            </a:r>
            <a:r>
              <a:rPr lang="vi-VN" b="1" u="sng" dirty="0">
                <a:latin typeface="+mj-lt"/>
                <a:cs typeface="Times New Roman" pitchFamily="18" charset="0"/>
              </a:rPr>
              <a:t>hòa bình</a:t>
            </a:r>
            <a:r>
              <a:rPr lang="vi-VN" b="1" dirty="0">
                <a:latin typeface="+mj-lt"/>
                <a:cs typeface="Times New Roman" pitchFamily="18" charset="0"/>
              </a:rPr>
              <a:t>, không có </a:t>
            </a:r>
            <a:r>
              <a:rPr lang="vi-VN" b="1" u="sng" dirty="0">
                <a:latin typeface="+mj-lt"/>
                <a:cs typeface="Times New Roman" pitchFamily="18" charset="0"/>
              </a:rPr>
              <a:t>chiến tranh</a:t>
            </a:r>
          </a:p>
          <a:p>
            <a:pPr marL="0" indent="0" algn="just">
              <a:buNone/>
            </a:pPr>
            <a:r>
              <a:rPr lang="en-US" b="1" dirty="0">
                <a:latin typeface="+mj-lt"/>
                <a:cs typeface="Times New Roman" pitchFamily="18" charset="0"/>
              </a:rPr>
              <a:t>  </a:t>
            </a:r>
            <a:r>
              <a:rPr lang="vi-VN" b="1" dirty="0">
                <a:latin typeface="+mj-lt"/>
                <a:cs typeface="Times New Roman" pitchFamily="18" charset="0"/>
              </a:rPr>
              <a:t>Câu chuyện bó đũa cho ta thấy </a:t>
            </a:r>
            <a:r>
              <a:rPr lang="vi-VN" b="1" u="sng" dirty="0">
                <a:latin typeface="+mj-lt"/>
                <a:cs typeface="Times New Roman" pitchFamily="18" charset="0"/>
              </a:rPr>
              <a:t>chia rẽ</a:t>
            </a:r>
            <a:r>
              <a:rPr lang="vi-VN" b="1" dirty="0">
                <a:latin typeface="+mj-lt"/>
                <a:cs typeface="Times New Roman" pitchFamily="18" charset="0"/>
              </a:rPr>
              <a:t>  ra thì yếu, </a:t>
            </a:r>
            <a:r>
              <a:rPr lang="vi-VN" b="1" u="sng" dirty="0">
                <a:latin typeface="+mj-lt"/>
                <a:cs typeface="Times New Roman" pitchFamily="18" charset="0"/>
              </a:rPr>
              <a:t>đoàn kết</a:t>
            </a:r>
            <a:r>
              <a:rPr lang="vi-VN" b="1" dirty="0">
                <a:latin typeface="+mj-lt"/>
                <a:cs typeface="Times New Roman" pitchFamily="18" charset="0"/>
              </a:rPr>
              <a:t> lại thì mạnh.</a:t>
            </a:r>
          </a:p>
          <a:p>
            <a:pPr marL="0" indent="0">
              <a:buNone/>
            </a:pPr>
            <a:r>
              <a:rPr lang="vi-VN" b="1" dirty="0">
                <a:latin typeface="+mj-lt"/>
                <a:cs typeface="Times New Roman" pitchFamily="18" charset="0"/>
              </a:rPr>
              <a:t> </a:t>
            </a:r>
            <a:endParaRPr lang="en-US" b="1" dirty="0">
              <a:latin typeface="+mj-lt"/>
              <a:cs typeface="Times New Roman" pitchFamily="18" charset="0"/>
            </a:endParaRPr>
          </a:p>
        </p:txBody>
      </p:sp>
    </p:spTree>
    <p:extLst>
      <p:ext uri="{BB962C8B-B14F-4D97-AF65-F5344CB8AC3E}">
        <p14:creationId xmlns:p14="http://schemas.microsoft.com/office/powerpoint/2010/main" val="23977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4944"/>
          </a:xfrm>
        </p:spPr>
        <p:txBody>
          <a:bodyPr>
            <a:normAutofit/>
          </a:bodyPr>
          <a:lstStyle/>
          <a:p>
            <a:r>
              <a:rPr lang="vi-VN" sz="6000" b="1" dirty="0">
                <a:solidFill>
                  <a:srgbClr val="C00000"/>
                </a:solidFill>
              </a:rPr>
              <a:t>TRÒ CHƠI</a:t>
            </a:r>
            <a:br>
              <a:rPr lang="vi-VN" sz="6000" b="1" dirty="0">
                <a:solidFill>
                  <a:srgbClr val="C00000"/>
                </a:solidFill>
              </a:rPr>
            </a:br>
            <a:r>
              <a:rPr lang="vi-VN" sz="6000" b="1" dirty="0">
                <a:solidFill>
                  <a:srgbClr val="C00000"/>
                </a:solidFill>
              </a:rPr>
              <a:t>ĐUỔI HÌNH BẮT CHỮ</a:t>
            </a:r>
            <a:br>
              <a:rPr lang="vi-VN" sz="4800" b="1" dirty="0">
                <a:solidFill>
                  <a:srgbClr val="C00000"/>
                </a:solidFill>
              </a:rPr>
            </a:br>
            <a:endParaRPr lang="en-US" sz="4800" b="1" dirty="0">
              <a:solidFill>
                <a:schemeClr val="tx1">
                  <a:lumMod val="95000"/>
                  <a:lumOff val="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36"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996952"/>
            <a:ext cx="3333750" cy="3333750"/>
          </a:xfrm>
          <a:prstGeom prst="rect">
            <a:avLst/>
          </a:prstGeom>
        </p:spPr>
      </p:pic>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552728" cy="4248472"/>
          </a:xfrm>
        </p:spPr>
        <p:txBody>
          <a:bodyPr>
            <a:normAutofit/>
          </a:bodyPr>
          <a:lstStyle/>
          <a:p>
            <a:pPr algn="just"/>
            <a:r>
              <a:rPr lang="vi-VN" sz="4000" b="1" u="sng" dirty="0"/>
              <a:t>Luật chơi:</a:t>
            </a:r>
            <a:r>
              <a:rPr lang="vi-VN" sz="4000" b="1" dirty="0"/>
              <a:t> Khi nhìn thấy hình ảnh, các em dựa vào hình ảnh để nói một câu thành ngữ, tục ngữ chứa cặp từ trái nghĩa liên quan đến hình ảnh.</a:t>
            </a:r>
            <a:endParaRPr lang="en-US" sz="4000" b="1" u="sng" dirty="0"/>
          </a:p>
        </p:txBody>
      </p:sp>
    </p:spTree>
    <p:extLst>
      <p:ext uri="{BB962C8B-B14F-4D97-AF65-F5344CB8AC3E}">
        <p14:creationId xmlns:p14="http://schemas.microsoft.com/office/powerpoint/2010/main" val="198197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solidFill>
                  <a:schemeClr val="tx1">
                    <a:lumMod val="95000"/>
                    <a:lumOff val="5000"/>
                  </a:schemeClr>
                </a:solidFill>
              </a:rPr>
              <a:t>Cá </a:t>
            </a:r>
            <a:r>
              <a:rPr lang="vi-VN" b="1" u="sng" dirty="0">
                <a:solidFill>
                  <a:schemeClr val="tx1">
                    <a:lumMod val="95000"/>
                    <a:lumOff val="5000"/>
                  </a:schemeClr>
                </a:solidFill>
              </a:rPr>
              <a:t>lớn</a:t>
            </a:r>
            <a:r>
              <a:rPr lang="vi-VN" b="1" dirty="0">
                <a:solidFill>
                  <a:schemeClr val="tx1">
                    <a:lumMod val="95000"/>
                    <a:lumOff val="5000"/>
                  </a:schemeClr>
                </a:solidFill>
              </a:rPr>
              <a:t> nuốt cá </a:t>
            </a:r>
            <a:r>
              <a:rPr lang="vi-VN" b="1" u="sng" dirty="0">
                <a:solidFill>
                  <a:schemeClr val="tx1">
                    <a:lumMod val="95000"/>
                    <a:lumOff val="5000"/>
                  </a:schemeClr>
                </a:solidFill>
              </a:rPr>
              <a:t>bé</a:t>
            </a:r>
            <a:endParaRPr lang="en-US" b="1" dirty="0">
              <a:solidFill>
                <a:schemeClr val="tx1">
                  <a:lumMod val="95000"/>
                  <a:lumOff val="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600200"/>
            <a:ext cx="8352927" cy="5141168"/>
          </a:xfrm>
        </p:spPr>
      </p:pic>
    </p:spTree>
    <p:extLst>
      <p:ext uri="{BB962C8B-B14F-4D97-AF65-F5344CB8AC3E}">
        <p14:creationId xmlns:p14="http://schemas.microsoft.com/office/powerpoint/2010/main"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7" y="-310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3568" y="733690"/>
            <a:ext cx="7776864" cy="2664297"/>
          </a:xfrm>
        </p:spPr>
        <p:txBody>
          <a:bodyPr>
            <a:noAutofit/>
          </a:bodyPr>
          <a:lstStyle/>
          <a:p>
            <a:pPr algn="l"/>
            <a:r>
              <a:rPr lang="vi-VN" sz="2800" b="1" dirty="0"/>
              <a:t>1. Ôn bài cũ</a:t>
            </a:r>
            <a:br>
              <a:rPr lang="vi-VN" sz="2800" b="1" dirty="0"/>
            </a:br>
            <a:r>
              <a:rPr lang="vi-VN" sz="2800" b="1" dirty="0"/>
              <a:t>- Tìm các từ đồng nghĩa với từ </a:t>
            </a:r>
            <a:r>
              <a:rPr lang="en-US" sz="2800" b="1" dirty="0"/>
              <a:t>“</a:t>
            </a:r>
            <a:r>
              <a:rPr lang="vi-VN" sz="2800" b="1" dirty="0"/>
              <a:t>ăn</a:t>
            </a:r>
            <a:r>
              <a:rPr lang="en-US" sz="2800" b="1" dirty="0"/>
              <a:t>”</a:t>
            </a:r>
            <a:r>
              <a:rPr lang="vi-VN" sz="2800" b="1" dirty="0"/>
              <a:t> và đặt câu với từ em vừa tìm được.</a:t>
            </a:r>
            <a:br>
              <a:rPr lang="vi-VN" sz="2800" b="1" dirty="0"/>
            </a:br>
            <a:endParaRPr lang="en-US" sz="2800" b="1" dirty="0"/>
          </a:p>
        </p:txBody>
      </p:sp>
      <p:sp>
        <p:nvSpPr>
          <p:cNvPr id="3" name="Subtitle 2"/>
          <p:cNvSpPr>
            <a:spLocks noGrp="1"/>
          </p:cNvSpPr>
          <p:nvPr>
            <p:ph type="subTitle" idx="1"/>
          </p:nvPr>
        </p:nvSpPr>
        <p:spPr>
          <a:xfrm>
            <a:off x="611560" y="2708920"/>
            <a:ext cx="7635752" cy="3073896"/>
          </a:xfrm>
        </p:spPr>
        <p:txBody>
          <a:bodyPr>
            <a:noAutofit/>
          </a:bodyPr>
          <a:lstStyle/>
          <a:p>
            <a:pPr marL="571500" indent="-571500" algn="l">
              <a:buFontTx/>
              <a:buChar char="-"/>
            </a:pPr>
            <a:r>
              <a:rPr lang="vi-VN" b="1" dirty="0">
                <a:solidFill>
                  <a:srgbClr val="000099"/>
                </a:solidFill>
                <a:latin typeface="+mj-lt"/>
              </a:rPr>
              <a:t>Từ đồng nghĩa với ăn: xơi, đớp, hốc, chén, thưởng thức...</a:t>
            </a:r>
          </a:p>
          <a:p>
            <a:pPr marL="571500" indent="-571500" algn="l">
              <a:buFontTx/>
              <a:buChar char="-"/>
            </a:pPr>
            <a:r>
              <a:rPr lang="vi-VN" b="1" dirty="0">
                <a:solidFill>
                  <a:srgbClr val="000099"/>
                </a:solidFill>
                <a:latin typeface="+mj-lt"/>
              </a:rPr>
              <a:t>Dưới ao, đàn cá đang đớp mồi.</a:t>
            </a:r>
          </a:p>
          <a:p>
            <a:pPr algn="l"/>
            <a:r>
              <a:rPr lang="vi-VN" b="1" dirty="0">
                <a:solidFill>
                  <a:srgbClr val="000099"/>
                </a:solidFill>
                <a:latin typeface="+mj-lt"/>
              </a:rPr>
              <a:t>-  Trời nóng này mà được thưởng thức một ly kem thì thật tuyệt.</a:t>
            </a:r>
          </a:p>
          <a:p>
            <a:pPr marL="571500" indent="-571500" algn="l">
              <a:buFontTx/>
              <a:buChar char="-"/>
            </a:pPr>
            <a:endParaRPr lang="en-US" b="1" dirty="0">
              <a:solidFill>
                <a:schemeClr val="tx1">
                  <a:lumMod val="95000"/>
                  <a:lumOff val="5000"/>
                </a:schemeClr>
              </a:solidFill>
              <a:latin typeface="+mj-lt"/>
            </a:endParaRPr>
          </a:p>
        </p:txBody>
      </p:sp>
    </p:spTree>
    <p:extLst>
      <p:ext uri="{BB962C8B-B14F-4D97-AF65-F5344CB8AC3E}">
        <p14:creationId xmlns:p14="http://schemas.microsoft.com/office/powerpoint/2010/main" val="4394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44451"/>
            <a:ext cx="9144000" cy="4824710"/>
          </a:xfrm>
        </p:spPr>
        <p:txBody>
          <a:bodyPr/>
          <a:lstStyle/>
          <a:p>
            <a:endParaRPr lang="en-US">
              <a:latin typeface="Times New Roman" pitchFamily="18" charset="0"/>
              <a:cs typeface="Times New Roman" pitchFamily="18" charset="0"/>
            </a:endParaRPr>
          </a:p>
        </p:txBody>
      </p:sp>
      <p:sp>
        <p:nvSpPr>
          <p:cNvPr id="5" name="Subtitle 4"/>
          <p:cNvSpPr>
            <a:spLocks noGrp="1"/>
          </p:cNvSpPr>
          <p:nvPr>
            <p:ph type="subTitle" idx="1"/>
          </p:nvPr>
        </p:nvSpPr>
        <p:spPr>
          <a:xfrm>
            <a:off x="1371600" y="5517232"/>
            <a:ext cx="6368752" cy="1224136"/>
          </a:xfrm>
        </p:spPr>
        <p:txBody>
          <a:bodyPr>
            <a:normAutofit/>
          </a:bodyPr>
          <a:lstStyle/>
          <a:p>
            <a:r>
              <a:rPr lang="vi-VN" sz="4000" b="1" u="sng" dirty="0">
                <a:solidFill>
                  <a:schemeClr val="tx1">
                    <a:lumMod val="95000"/>
                    <a:lumOff val="5000"/>
                  </a:schemeClr>
                </a:solidFill>
                <a:latin typeface="Times New Roman" pitchFamily="18" charset="0"/>
                <a:cs typeface="Times New Roman" pitchFamily="18" charset="0"/>
              </a:rPr>
              <a:t>Lên</a:t>
            </a:r>
            <a:r>
              <a:rPr lang="vi-VN" sz="4000" b="1" dirty="0">
                <a:solidFill>
                  <a:schemeClr val="tx1">
                    <a:lumMod val="95000"/>
                    <a:lumOff val="5000"/>
                  </a:schemeClr>
                </a:solidFill>
                <a:latin typeface="Times New Roman" pitchFamily="18" charset="0"/>
                <a:cs typeface="Times New Roman" pitchFamily="18" charset="0"/>
              </a:rPr>
              <a:t> voi </a:t>
            </a:r>
            <a:r>
              <a:rPr lang="vi-VN" sz="4000" b="1" u="sng" dirty="0">
                <a:solidFill>
                  <a:schemeClr val="tx1">
                    <a:lumMod val="95000"/>
                    <a:lumOff val="5000"/>
                  </a:schemeClr>
                </a:solidFill>
                <a:latin typeface="Times New Roman" pitchFamily="18" charset="0"/>
                <a:cs typeface="Times New Roman" pitchFamily="18" charset="0"/>
              </a:rPr>
              <a:t>xuống</a:t>
            </a:r>
            <a:r>
              <a:rPr lang="vi-VN" sz="4000" b="1" dirty="0">
                <a:solidFill>
                  <a:schemeClr val="tx1">
                    <a:lumMod val="95000"/>
                    <a:lumOff val="5000"/>
                  </a:schemeClr>
                </a:solidFill>
                <a:latin typeface="Times New Roman" pitchFamily="18" charset="0"/>
                <a:cs typeface="Times New Roman" pitchFamily="18" charset="0"/>
              </a:rPr>
              <a:t> chó</a:t>
            </a:r>
            <a:endParaRPr lang="en-US" sz="4000" b="1" u="sng" dirty="0">
              <a:solidFill>
                <a:schemeClr val="tx1">
                  <a:lumMod val="95000"/>
                  <a:lumOff val="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9144000" cy="4934210"/>
          </a:xfrm>
          <a:prstGeom prst="rect">
            <a:avLst/>
          </a:prstGeom>
        </p:spPr>
      </p:pic>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4860032" cy="2808312"/>
          </a:xfrm>
        </p:spPr>
        <p:txBody>
          <a:bodyPr>
            <a:normAutofit/>
          </a:bodyPr>
          <a:lstStyle/>
          <a:p>
            <a:pPr algn="l"/>
            <a:r>
              <a:rPr lang="vi-VN" b="1" u="sng" dirty="0"/>
              <a:t>Đầu</a:t>
            </a:r>
            <a:r>
              <a:rPr lang="vi-VN" b="1" dirty="0"/>
              <a:t> voi </a:t>
            </a:r>
            <a:r>
              <a:rPr lang="vi-VN" b="1" u="sng" dirty="0"/>
              <a:t>đuôi</a:t>
            </a:r>
            <a:r>
              <a:rPr lang="vi-VN" b="1" dirty="0"/>
              <a:t> chuột</a:t>
            </a:r>
            <a:endParaRPr lang="en-US" b="1" dirty="0"/>
          </a:p>
        </p:txBody>
      </p:sp>
      <p:cxnSp>
        <p:nvCxnSpPr>
          <p:cNvPr id="5" name="Straight Arrow Connector 4"/>
          <p:cNvCxnSpPr/>
          <p:nvPr/>
        </p:nvCxnSpPr>
        <p:spPr>
          <a:xfrm>
            <a:off x="4716016" y="472514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960"/>
            <a:ext cx="4716016" cy="3789040"/>
          </a:xfrm>
          <a:prstGeom prst="rect">
            <a:avLst/>
          </a:prstGeom>
        </p:spPr>
      </p:pic>
      <p:sp>
        <p:nvSpPr>
          <p:cNvPr id="7" name="Down Arrow 6"/>
          <p:cNvSpPr/>
          <p:nvPr/>
        </p:nvSpPr>
        <p:spPr>
          <a:xfrm>
            <a:off x="3995936" y="3789040"/>
            <a:ext cx="504056" cy="1393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484784"/>
            <a:ext cx="4283968" cy="5406633"/>
          </a:xfrm>
          <a:prstGeom prst="rect">
            <a:avLst/>
          </a:prstGeom>
        </p:spPr>
      </p:pic>
      <p:sp>
        <p:nvSpPr>
          <p:cNvPr id="10" name="Right Arrow 9"/>
          <p:cNvSpPr/>
          <p:nvPr/>
        </p:nvSpPr>
        <p:spPr>
          <a:xfrm rot="2151042">
            <a:off x="5208226" y="17751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1924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282154"/>
          </a:xfrm>
        </p:spPr>
        <p:txBody>
          <a:bodyPr/>
          <a:lstStyle/>
          <a:p>
            <a:r>
              <a:rPr lang="vi-VN" b="1" dirty="0">
                <a:latin typeface="Times New Roman" pitchFamily="18" charset="0"/>
                <a:cs typeface="Times New Roman" pitchFamily="18" charset="0"/>
              </a:rPr>
              <a:t>Nước mắt </a:t>
            </a:r>
            <a:r>
              <a:rPr lang="vi-VN" b="1" u="sng" dirty="0">
                <a:latin typeface="Times New Roman" pitchFamily="18" charset="0"/>
                <a:cs typeface="Times New Roman" pitchFamily="18" charset="0"/>
              </a:rPr>
              <a:t>ngắn</a:t>
            </a:r>
            <a:r>
              <a:rPr lang="vi-VN" b="1" dirty="0">
                <a:latin typeface="Times New Roman" pitchFamily="18" charset="0"/>
                <a:cs typeface="Times New Roman" pitchFamily="18" charset="0"/>
              </a:rPr>
              <a:t>, nước mắt </a:t>
            </a:r>
            <a:r>
              <a:rPr lang="vi-VN" b="1" u="sng" dirty="0">
                <a:latin typeface="Times New Roman" pitchFamily="18" charset="0"/>
                <a:cs typeface="Times New Roman" pitchFamily="18" charset="0"/>
              </a:rPr>
              <a:t>dài</a:t>
            </a:r>
            <a:endParaRPr lang="en-US" b="1" u="sng"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24062"/>
            <a:ext cx="9087756" cy="4833938"/>
          </a:xfrm>
          <a:prstGeom prst="rect">
            <a:avLst/>
          </a:prstGeom>
        </p:spPr>
      </p:pic>
      <p:sp>
        <p:nvSpPr>
          <p:cNvPr id="6" name="Right Arrow 5"/>
          <p:cNvSpPr/>
          <p:nvPr/>
        </p:nvSpPr>
        <p:spPr>
          <a:xfrm>
            <a:off x="2267744" y="4293096"/>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Left Arrow 6"/>
          <p:cNvSpPr/>
          <p:nvPr/>
        </p:nvSpPr>
        <p:spPr>
          <a:xfrm>
            <a:off x="6084168" y="4581128"/>
            <a:ext cx="86409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2806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Ba </a:t>
            </a:r>
            <a:r>
              <a:rPr lang="vi-VN" b="1" u="sng" dirty="0"/>
              <a:t>chìm</a:t>
            </a:r>
            <a:r>
              <a:rPr lang="vi-VN" b="1" dirty="0"/>
              <a:t> bảy </a:t>
            </a:r>
            <a:r>
              <a:rPr lang="vi-VN" b="1" u="sng" dirty="0"/>
              <a:t>nổi</a:t>
            </a:r>
            <a:endParaRPr lang="en-US" b="1"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885950"/>
            <a:ext cx="8654294" cy="4972050"/>
          </a:xfrm>
          <a:prstGeom prst="rect">
            <a:avLst/>
          </a:prstGeom>
        </p:spPr>
      </p:pic>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a:t>Lá </a:t>
            </a:r>
            <a:r>
              <a:rPr lang="vi-VN" b="1" u="sng" dirty="0"/>
              <a:t>lành</a:t>
            </a:r>
            <a:r>
              <a:rPr lang="vi-VN" b="1" dirty="0"/>
              <a:t> đùm lá </a:t>
            </a:r>
            <a:r>
              <a:rPr lang="vi-VN" b="1" u="sng" dirty="0"/>
              <a:t>rách</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p:spPr>
      </p:pic>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7544" y="1700808"/>
            <a:ext cx="8229600" cy="1143000"/>
          </a:xfrm>
        </p:spPr>
        <p:txBody>
          <a:bodyPr/>
          <a:lstStyle/>
          <a:p>
            <a:r>
              <a:rPr lang="vi-VN" dirty="0">
                <a:solidFill>
                  <a:srgbClr val="FF0000"/>
                </a:solidFill>
                <a:latin typeface="Times New Roman" pitchFamily="18" charset="0"/>
                <a:cs typeface="Times New Roman" pitchFamily="18" charset="0"/>
              </a:rPr>
              <a:t>CHÚC CÁC EM HỌC </a:t>
            </a:r>
            <a:r>
              <a:rPr lang="en-US" dirty="0">
                <a:solidFill>
                  <a:srgbClr val="FF0000"/>
                </a:solidFill>
                <a:latin typeface="Times New Roman" pitchFamily="18" charset="0"/>
                <a:cs typeface="Times New Roman" pitchFamily="18" charset="0"/>
              </a:rPr>
              <a:t>TỐT</a:t>
            </a:r>
          </a:p>
        </p:txBody>
      </p:sp>
    </p:spTree>
    <p:extLst>
      <p:ext uri="{BB962C8B-B14F-4D97-AF65-F5344CB8AC3E}">
        <p14:creationId xmlns:p14="http://schemas.microsoft.com/office/powerpoint/2010/main" val="332461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8520" y="1052736"/>
            <a:ext cx="9144000" cy="2808312"/>
          </a:xfrm>
        </p:spPr>
        <p:txBody>
          <a:bodyPr>
            <a:normAutofit fontScale="90000"/>
          </a:bodyPr>
          <a:lstStyle/>
          <a:p>
            <a:r>
              <a:rPr lang="en-US" sz="6000" b="1" dirty="0">
                <a:solidFill>
                  <a:srgbClr val="C00000"/>
                </a:solidFill>
                <a:latin typeface="Times New Roman" pitchFamily="18" charset="0"/>
                <a:cs typeface="Times New Roman" pitchFamily="18" charset="0"/>
              </a:rPr>
              <a:t>LUYỆN TỪ VÀ CÂU</a:t>
            </a:r>
            <a:br>
              <a:rPr lang="en-US" sz="6000" b="1" dirty="0">
                <a:solidFill>
                  <a:srgbClr val="C00000"/>
                </a:solidFill>
                <a:latin typeface="Times New Roman" pitchFamily="18" charset="0"/>
                <a:cs typeface="Times New Roman" pitchFamily="18" charset="0"/>
              </a:rPr>
            </a:br>
            <a:br>
              <a:rPr lang="en-US" sz="6000" b="1" dirty="0">
                <a:solidFill>
                  <a:srgbClr val="C00000"/>
                </a:solidFill>
                <a:latin typeface="+mn-lt"/>
              </a:rPr>
            </a:br>
            <a:r>
              <a:rPr lang="en-US" sz="8800" b="1" dirty="0">
                <a:solidFill>
                  <a:srgbClr val="C00000"/>
                </a:solidFill>
                <a:latin typeface="Times New Roman" pitchFamily="18" charset="0"/>
                <a:cs typeface="Times New Roman" pitchFamily="18" charset="0"/>
              </a:rPr>
              <a:t>TỪ TRÁI NGHĨA</a:t>
            </a:r>
          </a:p>
        </p:txBody>
      </p:sp>
    </p:spTree>
    <p:extLst>
      <p:ext uri="{BB962C8B-B14F-4D97-AF65-F5344CB8AC3E}">
        <p14:creationId xmlns:p14="http://schemas.microsoft.com/office/powerpoint/2010/main" val="11961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a:spLocks noGrp="1"/>
          </p:cNvSpPr>
          <p:nvPr>
            <p:ph idx="1"/>
          </p:nvPr>
        </p:nvSpPr>
        <p:spPr>
          <a:xfrm>
            <a:off x="683568" y="692696"/>
            <a:ext cx="7704856" cy="5688632"/>
          </a:xfrm>
        </p:spPr>
        <p:txBody>
          <a:bodyPr>
            <a:normAutofit fontScale="77500" lnSpcReduction="20000"/>
          </a:bodyPr>
          <a:lstStyle/>
          <a:p>
            <a:pPr marL="0" indent="0" algn="l">
              <a:buNone/>
            </a:pPr>
            <a:r>
              <a:rPr lang="vi-VN" sz="2800" b="1" dirty="0">
                <a:solidFill>
                  <a:schemeClr val="tx1">
                    <a:lumMod val="95000"/>
                    <a:lumOff val="5000"/>
                  </a:schemeClr>
                </a:solidFill>
                <a:latin typeface="+mj-lt"/>
              </a:rPr>
              <a:t>	</a:t>
            </a:r>
            <a:r>
              <a:rPr lang="vi-VN" sz="4100" b="1" u="sng" dirty="0">
                <a:solidFill>
                  <a:schemeClr val="tx1">
                    <a:lumMod val="95000"/>
                    <a:lumOff val="5000"/>
                  </a:schemeClr>
                </a:solidFill>
                <a:latin typeface="+mj-lt"/>
              </a:rPr>
              <a:t>I.</a:t>
            </a:r>
            <a:r>
              <a:rPr lang="en-US" sz="4100" b="1" u="sng" dirty="0">
                <a:solidFill>
                  <a:schemeClr val="tx1">
                    <a:lumMod val="95000"/>
                    <a:lumOff val="5000"/>
                  </a:schemeClr>
                </a:solidFill>
                <a:latin typeface="+mj-lt"/>
              </a:rPr>
              <a:t> </a:t>
            </a:r>
            <a:r>
              <a:rPr lang="vi-VN" sz="4100" b="1" u="sng" dirty="0">
                <a:solidFill>
                  <a:schemeClr val="tx1">
                    <a:lumMod val="95000"/>
                    <a:lumOff val="5000"/>
                  </a:schemeClr>
                </a:solidFill>
                <a:latin typeface="+mj-lt"/>
              </a:rPr>
              <a:t>Nhận xét</a:t>
            </a:r>
          </a:p>
          <a:p>
            <a:pPr marL="514350" indent="-514350" algn="l">
              <a:buAutoNum type="arabicPeriod"/>
            </a:pPr>
            <a:r>
              <a:rPr lang="vi-VN" sz="4700" b="1" dirty="0">
                <a:solidFill>
                  <a:schemeClr val="tx1">
                    <a:lumMod val="95000"/>
                    <a:lumOff val="5000"/>
                  </a:schemeClr>
                </a:solidFill>
                <a:latin typeface="+mj-lt"/>
              </a:rPr>
              <a:t>So sánh nghĩa của các từ in đậm: </a:t>
            </a:r>
          </a:p>
          <a:p>
            <a:pPr marL="0" indent="0" algn="just">
              <a:buNone/>
            </a:pPr>
            <a:r>
              <a:rPr lang="vi-VN" sz="4700" b="1" dirty="0">
                <a:solidFill>
                  <a:schemeClr val="tx1">
                    <a:lumMod val="95000"/>
                    <a:lumOff val="5000"/>
                  </a:schemeClr>
                </a:solidFill>
                <a:latin typeface="+mj-lt"/>
              </a:rPr>
              <a:t>     </a:t>
            </a:r>
            <a:r>
              <a:rPr lang="vi-VN" sz="4700" dirty="0">
                <a:solidFill>
                  <a:schemeClr val="tx1">
                    <a:lumMod val="95000"/>
                    <a:lumOff val="5000"/>
                  </a:schemeClr>
                </a:solidFill>
                <a:latin typeface="+mj-lt"/>
              </a:rPr>
              <a:t>Phrăng Đơ Bô-en là một người lính Bỉ trong quân đội Pháp xâm lược Việt Nam. Nhận rõ tính chất </a:t>
            </a:r>
            <a:r>
              <a:rPr lang="vi-VN" sz="4700" b="1" dirty="0">
                <a:solidFill>
                  <a:srgbClr val="FF0000"/>
                </a:solidFill>
                <a:latin typeface="+mj-lt"/>
              </a:rPr>
              <a:t>phi nghĩa </a:t>
            </a:r>
            <a:r>
              <a:rPr lang="vi-VN" sz="4700" dirty="0">
                <a:solidFill>
                  <a:schemeClr val="tx1">
                    <a:lumMod val="95000"/>
                    <a:lumOff val="5000"/>
                  </a:schemeClr>
                </a:solidFill>
                <a:latin typeface="+mj-lt"/>
              </a:rPr>
              <a:t>của cuộc chiến tranh xâm lược, năm 1949, ông chạy sang hàng ngũ quân đội ta, lấy tên Việt là Phan Lăng. Năm 1986, Phan Lăng cùng con trai đi thăm Việt Nam,về lại nơi ông đã từng chiến đấu vì </a:t>
            </a:r>
            <a:r>
              <a:rPr lang="vi-VN" sz="4700" b="1" dirty="0">
                <a:solidFill>
                  <a:srgbClr val="FF0000"/>
                </a:solidFill>
                <a:latin typeface="+mj-lt"/>
              </a:rPr>
              <a:t>chính nghĩa.</a:t>
            </a:r>
            <a:r>
              <a:rPr lang="vi-VN" sz="2800" b="1" dirty="0">
                <a:solidFill>
                  <a:schemeClr val="tx1">
                    <a:lumMod val="95000"/>
                    <a:lumOff val="5000"/>
                  </a:schemeClr>
                </a:solidFill>
                <a:latin typeface="+mj-lt"/>
              </a:rPr>
              <a:t>   </a:t>
            </a:r>
            <a:endParaRPr lang="en-US" sz="2800" b="1" dirty="0">
              <a:solidFill>
                <a:schemeClr val="tx1">
                  <a:lumMod val="95000"/>
                  <a:lumOff val="5000"/>
                </a:schemeClr>
              </a:solidFill>
              <a:latin typeface="+mj-lt"/>
            </a:endParaRPr>
          </a:p>
        </p:txBody>
      </p:sp>
      <p:sp>
        <p:nvSpPr>
          <p:cNvPr id="4" name="Title 1"/>
          <p:cNvSpPr txBox="1">
            <a:spLocks/>
          </p:cNvSpPr>
          <p:nvPr/>
        </p:nvSpPr>
        <p:spPr>
          <a:xfrm>
            <a:off x="0" y="22385"/>
            <a:ext cx="9144000" cy="22182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br>
              <a:rPr lang="vi-VN" sz="2800" b="1" dirty="0"/>
            </a:br>
            <a:endParaRPr lang="en-US" sz="2800" b="1" dirty="0"/>
          </a:p>
        </p:txBody>
      </p:sp>
    </p:spTree>
    <p:extLst>
      <p:ext uri="{BB962C8B-B14F-4D97-AF65-F5344CB8AC3E}">
        <p14:creationId xmlns:p14="http://schemas.microsoft.com/office/powerpoint/2010/main" val="27502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755576" y="764704"/>
            <a:ext cx="7632849" cy="2592288"/>
          </a:xfrm>
        </p:spPr>
        <p:txBody>
          <a:bodyPr>
            <a:normAutofit/>
          </a:bodyPr>
          <a:lstStyle/>
          <a:p>
            <a:pPr algn="just"/>
            <a:r>
              <a:rPr lang="vi-VN" sz="3000" b="1" dirty="0"/>
              <a:t>Phi nghĩa là trái với đạo lí. Cuộc chiến tranh phi nghĩa là cuộc chiến tranh có mục đích xấu xa, không được những người có lương tri ủng hộ.</a:t>
            </a:r>
            <a:endParaRPr lang="en-US" sz="3000" b="1" dirty="0"/>
          </a:p>
        </p:txBody>
      </p:sp>
      <p:sp>
        <p:nvSpPr>
          <p:cNvPr id="5" name="Subtitle 4"/>
          <p:cNvSpPr>
            <a:spLocks noGrp="1"/>
          </p:cNvSpPr>
          <p:nvPr>
            <p:ph type="subTitle" idx="1"/>
          </p:nvPr>
        </p:nvSpPr>
        <p:spPr>
          <a:xfrm>
            <a:off x="755576" y="3140968"/>
            <a:ext cx="7632848" cy="1584176"/>
          </a:xfrm>
        </p:spPr>
        <p:txBody>
          <a:bodyPr>
            <a:noAutofit/>
          </a:bodyPr>
          <a:lstStyle/>
          <a:p>
            <a:pPr algn="just"/>
            <a:r>
              <a:rPr lang="vi-VN" sz="3000" b="1" dirty="0">
                <a:solidFill>
                  <a:srgbClr val="FF0000"/>
                </a:solidFill>
                <a:latin typeface="+mj-lt"/>
              </a:rPr>
              <a:t>Chính nghĩa là đúng với đạo lí. Cuộc đấu tranh chính nghĩa là chiến đấu vì lẽ phải, chống lại những hành động xấu xa.</a:t>
            </a:r>
          </a:p>
        </p:txBody>
      </p:sp>
      <p:sp>
        <p:nvSpPr>
          <p:cNvPr id="2" name="TextBox 1"/>
          <p:cNvSpPr txBox="1"/>
          <p:nvPr/>
        </p:nvSpPr>
        <p:spPr>
          <a:xfrm>
            <a:off x="755576" y="4869160"/>
            <a:ext cx="7632848" cy="1569660"/>
          </a:xfrm>
          <a:prstGeom prst="rect">
            <a:avLst/>
          </a:prstGeom>
          <a:noFill/>
        </p:spPr>
        <p:txBody>
          <a:bodyPr wrap="square" rtlCol="0">
            <a:spAutoFit/>
          </a:bodyPr>
          <a:lstStyle/>
          <a:p>
            <a:pPr algn="just"/>
            <a:r>
              <a:rPr lang="vi-VN" sz="3200" b="1" dirty="0">
                <a:solidFill>
                  <a:srgbClr val="0000CC"/>
                </a:solidFill>
                <a:latin typeface="+mj-lt"/>
              </a:rPr>
              <a:t>Hai từ này có nghĩa trái ngược nhau nên gọi là từ trái nghĩa</a:t>
            </a:r>
            <a:r>
              <a:rPr lang="vi-VN" sz="3200" b="1" dirty="0">
                <a:solidFill>
                  <a:srgbClr val="0000CC"/>
                </a:solidFill>
              </a:rPr>
              <a:t>.</a:t>
            </a:r>
            <a:endParaRPr lang="en-US" sz="3200" b="1" dirty="0">
              <a:solidFill>
                <a:srgbClr val="0000CC"/>
              </a:solidFill>
            </a:endParaRPr>
          </a:p>
          <a:p>
            <a:pPr algn="just"/>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9211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29208" y="1238126"/>
            <a:ext cx="8003232" cy="1570186"/>
          </a:xfrm>
        </p:spPr>
        <p:txBody>
          <a:bodyPr>
            <a:normAutofit/>
          </a:bodyPr>
          <a:lstStyle/>
          <a:p>
            <a:pPr algn="l"/>
            <a:r>
              <a:rPr lang="vi-VN" sz="3200" b="1" dirty="0"/>
              <a:t>Vậy từ trái nghĩa là gì?</a:t>
            </a:r>
            <a:br>
              <a:rPr lang="vi-VN" sz="3200" b="1" dirty="0"/>
            </a:br>
            <a:endParaRPr lang="en-US" sz="3200" b="1" dirty="0"/>
          </a:p>
        </p:txBody>
      </p:sp>
      <p:sp>
        <p:nvSpPr>
          <p:cNvPr id="5" name="Subtitle 4"/>
          <p:cNvSpPr>
            <a:spLocks noGrp="1"/>
          </p:cNvSpPr>
          <p:nvPr>
            <p:ph idx="1"/>
          </p:nvPr>
        </p:nvSpPr>
        <p:spPr>
          <a:xfrm>
            <a:off x="570384" y="2564904"/>
            <a:ext cx="8003232" cy="4797152"/>
          </a:xfrm>
        </p:spPr>
        <p:txBody>
          <a:bodyPr>
            <a:normAutofit/>
          </a:bodyPr>
          <a:lstStyle/>
          <a:p>
            <a:pPr marL="0" indent="0">
              <a:buNone/>
            </a:pPr>
            <a:r>
              <a:rPr lang="vi-VN" b="1" dirty="0">
                <a:solidFill>
                  <a:schemeClr val="tx1">
                    <a:lumMod val="95000"/>
                    <a:lumOff val="5000"/>
                  </a:schemeClr>
                </a:solidFill>
                <a:latin typeface="+mj-lt"/>
              </a:rPr>
              <a:t>Từ trái nghĩa là những từ có nghĩa trái ngược nhau.</a:t>
            </a:r>
          </a:p>
          <a:p>
            <a:pPr marL="0" indent="0">
              <a:buNone/>
            </a:pPr>
            <a:r>
              <a:rPr lang="vi-VN" b="1" dirty="0">
                <a:solidFill>
                  <a:schemeClr val="tx1">
                    <a:lumMod val="95000"/>
                    <a:lumOff val="5000"/>
                  </a:schemeClr>
                </a:solidFill>
                <a:latin typeface="+mj-lt"/>
              </a:rPr>
              <a:t>Em hãy lấy ví dụ các từ trái nghĩa.</a:t>
            </a:r>
          </a:p>
          <a:p>
            <a:pPr marL="0" indent="0">
              <a:buNone/>
            </a:pPr>
            <a:r>
              <a:rPr lang="vi-VN" b="1" dirty="0">
                <a:solidFill>
                  <a:schemeClr val="tx1">
                    <a:lumMod val="95000"/>
                    <a:lumOff val="5000"/>
                  </a:schemeClr>
                </a:solidFill>
                <a:latin typeface="+mj-lt"/>
              </a:rPr>
              <a:t>VD. Nóng- lạnh, nắng- mưa, sáng-tối, xinh-xấu, béo- gầy....</a:t>
            </a:r>
            <a:br>
              <a:rPr lang="vi-VN" b="1" dirty="0">
                <a:solidFill>
                  <a:schemeClr val="tx1">
                    <a:lumMod val="95000"/>
                    <a:lumOff val="5000"/>
                  </a:schemeClr>
                </a:solidFill>
                <a:latin typeface="+mj-lt"/>
              </a:rPr>
            </a:b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9935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rmAutofit fontScale="90000"/>
          </a:bodyPr>
          <a:lstStyle/>
          <a:p>
            <a:pPr algn="l">
              <a:lnSpc>
                <a:spcPct val="150000"/>
              </a:lnSpc>
            </a:pPr>
            <a:br>
              <a:rPr lang="vi-VN" sz="3600" b="1" dirty="0"/>
            </a:br>
            <a:br>
              <a:rPr lang="vi-VN" sz="3600" b="1" dirty="0"/>
            </a:br>
            <a:br>
              <a:rPr lang="vi-VN" sz="3600" b="1" dirty="0"/>
            </a:br>
            <a:r>
              <a:rPr lang="vi-VN" sz="3600" b="1" dirty="0"/>
              <a:t>                                                                  </a:t>
            </a:r>
            <a:br>
              <a:rPr lang="vi-VN" sz="4000" b="1" dirty="0"/>
            </a:br>
            <a:br>
              <a:rPr lang="vi-VN" sz="4000" b="1" dirty="0"/>
            </a:br>
            <a:br>
              <a:rPr lang="vi-VN" sz="3600" b="1" dirty="0"/>
            </a:br>
            <a:r>
              <a:rPr lang="vi-VN" sz="3600" b="1" dirty="0"/>
              <a:t> </a:t>
            </a:r>
            <a:endParaRPr lang="en-US" sz="3600" b="1" dirty="0"/>
          </a:p>
        </p:txBody>
      </p:sp>
      <p:sp>
        <p:nvSpPr>
          <p:cNvPr id="11" name="Content Placeholder 10"/>
          <p:cNvSpPr>
            <a:spLocks noGrp="1"/>
          </p:cNvSpPr>
          <p:nvPr>
            <p:ph idx="1"/>
          </p:nvPr>
        </p:nvSpPr>
        <p:spPr>
          <a:xfrm>
            <a:off x="467544" y="1739949"/>
            <a:ext cx="8208912" cy="2121099"/>
          </a:xfrm>
        </p:spPr>
        <p:txBody>
          <a:bodyPr>
            <a:normAutofit/>
          </a:bodyPr>
          <a:lstStyle/>
          <a:p>
            <a:pPr marL="0" indent="0">
              <a:buNone/>
            </a:pPr>
            <a:r>
              <a:rPr lang="vi-VN" b="1" dirty="0">
                <a:latin typeface="+mj-lt"/>
              </a:rPr>
              <a:t>2. Tìm những từ trái nghĩa trong câu tục ngữ:</a:t>
            </a:r>
          </a:p>
          <a:p>
            <a:pPr marL="0" indent="0">
              <a:buNone/>
            </a:pPr>
            <a:r>
              <a:rPr lang="vi-VN" b="1" dirty="0">
                <a:solidFill>
                  <a:srgbClr val="FF0000"/>
                </a:solidFill>
                <a:latin typeface="+mj-lt"/>
              </a:rPr>
              <a:t>Chết vinh còn hơn sống nhục.</a:t>
            </a:r>
          </a:p>
          <a:p>
            <a:pPr marL="0" indent="0">
              <a:buNone/>
            </a:pPr>
            <a:r>
              <a:rPr lang="vi-VN" b="1" dirty="0">
                <a:latin typeface="+mj-lt"/>
              </a:rPr>
              <a:t>Từ trái nghĩa: sống</a:t>
            </a:r>
            <a:r>
              <a:rPr lang="en-US" b="1" dirty="0">
                <a:latin typeface="+mj-lt"/>
              </a:rPr>
              <a:t> </a:t>
            </a:r>
            <a:r>
              <a:rPr lang="vi-VN" b="1" dirty="0">
                <a:latin typeface="+mj-lt"/>
              </a:rPr>
              <a:t>- chết, vinh</a:t>
            </a:r>
            <a:r>
              <a:rPr lang="en-US" b="1" dirty="0">
                <a:latin typeface="+mj-lt"/>
              </a:rPr>
              <a:t> </a:t>
            </a:r>
            <a:r>
              <a:rPr lang="vi-VN" b="1" dirty="0">
                <a:latin typeface="+mj-lt"/>
              </a:rPr>
              <a:t>- nhục.</a:t>
            </a:r>
            <a:endParaRPr lang="en-US" b="1" dirty="0">
              <a:latin typeface="+mj-lt"/>
            </a:endParaRPr>
          </a:p>
        </p:txBody>
      </p:sp>
      <p:sp>
        <p:nvSpPr>
          <p:cNvPr id="6" name="Title 3"/>
          <p:cNvSpPr txBox="1">
            <a:spLocks/>
          </p:cNvSpPr>
          <p:nvPr/>
        </p:nvSpPr>
        <p:spPr>
          <a:xfrm>
            <a:off x="563929" y="620688"/>
            <a:ext cx="8579296" cy="561662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br>
              <a:rPr lang="vi-VN" sz="3600" b="1" dirty="0"/>
            </a:br>
            <a:br>
              <a:rPr lang="vi-VN" sz="3600" b="1" dirty="0"/>
            </a:br>
            <a:r>
              <a:rPr lang="vi-VN" sz="3600" b="1" dirty="0"/>
              <a:t> </a:t>
            </a:r>
            <a:endParaRPr lang="en-US" sz="3600" b="1" dirty="0"/>
          </a:p>
        </p:txBody>
      </p:sp>
    </p:spTree>
    <p:extLst>
      <p:ext uri="{BB962C8B-B14F-4D97-AF65-F5344CB8AC3E}">
        <p14:creationId xmlns:p14="http://schemas.microsoft.com/office/powerpoint/2010/main" val="4188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467544" y="548680"/>
            <a:ext cx="8129012" cy="2547664"/>
          </a:xfrm>
        </p:spPr>
        <p:txBody>
          <a:bodyPr>
            <a:noAutofit/>
          </a:bodyPr>
          <a:lstStyle/>
          <a:p>
            <a:pPr algn="just"/>
            <a:r>
              <a:rPr lang="en-US" sz="3000" b="1" dirty="0">
                <a:solidFill>
                  <a:schemeClr val="tx1">
                    <a:lumMod val="95000"/>
                    <a:lumOff val="5000"/>
                  </a:schemeClr>
                </a:solidFill>
                <a:latin typeface="Times New Roman" pitchFamily="18" charset="0"/>
                <a:cs typeface="Times New Roman" pitchFamily="18" charset="0"/>
              </a:rPr>
              <a:t>  </a:t>
            </a:r>
            <a:r>
              <a:rPr lang="vi-VN" sz="3000" b="1" dirty="0">
                <a:solidFill>
                  <a:srgbClr val="FF0000"/>
                </a:solidFill>
                <a:latin typeface="Times New Roman" pitchFamily="18" charset="0"/>
                <a:cs typeface="Times New Roman" pitchFamily="18" charset="0"/>
              </a:rPr>
              <a:t>3. Cách dùng từ trái nghĩa trong câu tục ngữ trên có tác dụng như thế nào trong việc thể hiện quan niệm sống của người Việt Nam ta?</a:t>
            </a:r>
            <a:endParaRPr lang="en-US" sz="3000" b="1" dirty="0">
              <a:solidFill>
                <a:srgbClr val="FF0000"/>
              </a:solidFill>
              <a:latin typeface="Times New Roman" pitchFamily="18" charset="0"/>
              <a:cs typeface="Times New Roman" pitchFamily="18" charset="0"/>
            </a:endParaRPr>
          </a:p>
        </p:txBody>
      </p:sp>
      <p:sp>
        <p:nvSpPr>
          <p:cNvPr id="6" name="Subtitle 5"/>
          <p:cNvSpPr>
            <a:spLocks noGrp="1"/>
          </p:cNvSpPr>
          <p:nvPr>
            <p:ph type="subTitle" idx="1"/>
          </p:nvPr>
        </p:nvSpPr>
        <p:spPr>
          <a:xfrm>
            <a:off x="467544" y="2996952"/>
            <a:ext cx="8208912" cy="3317888"/>
          </a:xfrm>
        </p:spPr>
        <p:txBody>
          <a:bodyPr>
            <a:noAutofit/>
          </a:bodyPr>
          <a:lstStyle/>
          <a:p>
            <a:pPr algn="just"/>
            <a:r>
              <a:rPr lang="en-US" b="1" dirty="0">
                <a:solidFill>
                  <a:schemeClr val="tx1">
                    <a:lumMod val="95000"/>
                    <a:lumOff val="5000"/>
                  </a:schemeClr>
                </a:solidFill>
                <a:latin typeface="Times New Roman" pitchFamily="18" charset="0"/>
                <a:cs typeface="Times New Roman" pitchFamily="18" charset="0"/>
              </a:rPr>
              <a:t>  </a:t>
            </a:r>
            <a:r>
              <a:rPr lang="vi-VN" b="1" dirty="0">
                <a:solidFill>
                  <a:schemeClr val="tx1">
                    <a:lumMod val="95000"/>
                    <a:lumOff val="5000"/>
                  </a:schemeClr>
                </a:solidFill>
                <a:latin typeface="Times New Roman" pitchFamily="18" charset="0"/>
                <a:cs typeface="Times New Roman" pitchFamily="18" charset="0"/>
              </a:rPr>
              <a:t>Cách dùng từ trái nghĩa tạo ra hai vế </a:t>
            </a:r>
            <a:r>
              <a:rPr lang="vi-VN" b="1" dirty="0">
                <a:solidFill>
                  <a:srgbClr val="C00000"/>
                </a:solidFill>
                <a:latin typeface="Times New Roman" pitchFamily="18" charset="0"/>
                <a:cs typeface="Times New Roman" pitchFamily="18" charset="0"/>
              </a:rPr>
              <a:t>tương phản </a:t>
            </a:r>
            <a:r>
              <a:rPr lang="vi-VN" b="1" dirty="0">
                <a:solidFill>
                  <a:schemeClr val="tx1">
                    <a:lumMod val="95000"/>
                    <a:lumOff val="5000"/>
                  </a:schemeClr>
                </a:solidFill>
                <a:latin typeface="Times New Roman" pitchFamily="18" charset="0"/>
                <a:cs typeface="Times New Roman" pitchFamily="18" charset="0"/>
              </a:rPr>
              <a:t>nhau, làm </a:t>
            </a:r>
            <a:r>
              <a:rPr lang="vi-VN" b="1" dirty="0">
                <a:solidFill>
                  <a:srgbClr val="C00000"/>
                </a:solidFill>
                <a:latin typeface="Times New Roman" pitchFamily="18" charset="0"/>
                <a:cs typeface="Times New Roman" pitchFamily="18" charset="0"/>
              </a:rPr>
              <a:t>nổi bật </a:t>
            </a:r>
            <a:r>
              <a:rPr lang="vi-VN" b="1" dirty="0">
                <a:solidFill>
                  <a:schemeClr val="tx1">
                    <a:lumMod val="95000"/>
                    <a:lumOff val="5000"/>
                  </a:schemeClr>
                </a:solidFill>
                <a:latin typeface="Times New Roman" pitchFamily="18" charset="0"/>
                <a:cs typeface="Times New Roman" pitchFamily="18" charset="0"/>
              </a:rPr>
              <a:t>quan niệm sống cao đẹp của người Việt Nam ta: thà chết mà được kính trọng, đánh giá cao còn hơn sống mà bị người đời khinh bỉ. </a:t>
            </a:r>
            <a:endParaRPr lang="en-US"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543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611560" y="548680"/>
            <a:ext cx="8208912" cy="5472608"/>
          </a:xfrm>
        </p:spPr>
        <p:txBody>
          <a:bodyPr>
            <a:noAutofit/>
          </a:bodyPr>
          <a:lstStyle/>
          <a:p>
            <a:pPr algn="l"/>
            <a:r>
              <a:rPr lang="vi-VN" sz="3400" b="1" dirty="0"/>
              <a:t>II- Ghi nhớ</a:t>
            </a:r>
            <a:br>
              <a:rPr lang="vi-VN" sz="3400" b="1" dirty="0"/>
            </a:br>
            <a:r>
              <a:rPr lang="vi-VN" sz="3400" b="1" dirty="0"/>
              <a:t>1. Từ trái nghĩa là những từ có ý nghĩa trái ngược nhau.</a:t>
            </a:r>
            <a:br>
              <a:rPr lang="vi-VN" sz="3400" b="1" dirty="0"/>
            </a:br>
            <a:r>
              <a:rPr lang="vi-VN" sz="3400" b="1" dirty="0">
                <a:solidFill>
                  <a:srgbClr val="C00000"/>
                </a:solidFill>
              </a:rPr>
              <a:t>M:</a:t>
            </a:r>
            <a:r>
              <a:rPr lang="vi-VN" sz="3400" b="1" dirty="0"/>
              <a:t> </a:t>
            </a:r>
            <a:r>
              <a:rPr lang="vi-VN" sz="3400" b="1" dirty="0">
                <a:solidFill>
                  <a:srgbClr val="FF0000"/>
                </a:solidFill>
              </a:rPr>
              <a:t>cao</a:t>
            </a:r>
            <a:r>
              <a:rPr lang="en-US" sz="3400" b="1" dirty="0">
                <a:solidFill>
                  <a:srgbClr val="FF0000"/>
                </a:solidFill>
              </a:rPr>
              <a:t> </a:t>
            </a:r>
            <a:r>
              <a:rPr lang="vi-VN" sz="3400" b="1" dirty="0">
                <a:solidFill>
                  <a:srgbClr val="FF0000"/>
                </a:solidFill>
              </a:rPr>
              <a:t>- thấp, phải</a:t>
            </a:r>
            <a:r>
              <a:rPr lang="en-US" sz="3400" b="1" dirty="0">
                <a:solidFill>
                  <a:srgbClr val="FF0000"/>
                </a:solidFill>
              </a:rPr>
              <a:t> </a:t>
            </a:r>
            <a:r>
              <a:rPr lang="vi-VN" sz="3400" b="1" dirty="0">
                <a:solidFill>
                  <a:srgbClr val="FF0000"/>
                </a:solidFill>
              </a:rPr>
              <a:t>- trái, ngày</a:t>
            </a:r>
            <a:r>
              <a:rPr lang="en-US" sz="3400" b="1" dirty="0">
                <a:solidFill>
                  <a:srgbClr val="FF0000"/>
                </a:solidFill>
              </a:rPr>
              <a:t> </a:t>
            </a:r>
            <a:r>
              <a:rPr lang="vi-VN" sz="3400" b="1" dirty="0">
                <a:solidFill>
                  <a:srgbClr val="FF0000"/>
                </a:solidFill>
              </a:rPr>
              <a:t>- đêm</a:t>
            </a:r>
            <a:br>
              <a:rPr lang="vi-VN" sz="3400" b="1" dirty="0">
                <a:solidFill>
                  <a:srgbClr val="FF0000"/>
                </a:solidFill>
              </a:rPr>
            </a:br>
            <a:r>
              <a:rPr lang="vi-VN" sz="3400" b="1" dirty="0">
                <a:solidFill>
                  <a:schemeClr val="tx1">
                    <a:lumMod val="95000"/>
                    <a:lumOff val="5000"/>
                  </a:schemeClr>
                </a:solidFill>
              </a:rPr>
              <a:t>2. Việc đặt các từ trái nghĩa bên cạnh nhau có tác dụng làm nổi bật những  sự vật, sự việc, hoạt động, trạng thái... đối lập nhau.</a:t>
            </a:r>
            <a:endParaRPr lang="en-US" sz="3400" b="1" dirty="0"/>
          </a:p>
        </p:txBody>
      </p:sp>
    </p:spTree>
    <p:extLst>
      <p:ext uri="{BB962C8B-B14F-4D97-AF65-F5344CB8AC3E}">
        <p14:creationId xmlns:p14="http://schemas.microsoft.com/office/powerpoint/2010/main" val="2982439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0.0&quot;&gt;&lt;object type=&quot;1&quot; unique_id=&quot;10001&quot;&gt;&lt;object type=&quot;2&quot; unique_id=&quot;32239&quot;&gt;&lt;object type=&quot;3&quot; unique_id=&quot;32240&quot;&gt;&lt;property id=&quot;20148&quot; value=&quot;5&quot;/&gt;&lt;property id=&quot;20300&quot; value=&quot;Slide 2 - &amp;quot;LUYỆN TỪ VÀ CÂU  TỪ TRÁI NGHĨA&amp;quot;&quot;/&gt;&lt;property id=&quot;20307&quot; value=&quot;256&quot;/&gt;&lt;/object&gt;&lt;object type=&quot;3&quot; unique_id=&quot;32241&quot;&gt;&lt;property id=&quot;20148&quot; value=&quot;5&quot;/&gt;&lt;property id=&quot;20300&quot; value=&quot;Slide 3 - &amp;quot;1. Ôn bài cũ - Tìm các từ đồng nghĩa với từ “ăn” và đặt câu với từ em vừa tìm được. &amp;quot;&quot;/&gt;&lt;property id=&quot;20307&quot; value=&quot;257&quot;/&gt;&lt;/object&gt;&lt;object type=&quot;3&quot; unique_id=&quot;32242&quot;&gt;&lt;property id=&quot;20148&quot; value=&quot;5&quot;/&gt;&lt;property id=&quot;20300&quot; value=&quot;Slide 4&quot;/&gt;&lt;property id=&quot;20307&quot; value=&quot;259&quot;/&gt;&lt;/object&gt;&lt;object type=&quot;3&quot; unique_id=&quot;32243&quot;&gt;&lt;property id=&quot;20148&quot; value=&quot;5&quot;/&gt;&lt;property id=&quot;20300&quot; value=&quot;Slide 5 - &amp;quot;Phi nghĩa là trái với đạo lí. Cuộc chiến tranh phi nghĩa là cuộc chiến tranh có mục đích xấu xa, không được những n&quot;/&gt;&lt;property id=&quot;20307&quot; value=&quot;260&quot;/&gt;&lt;/object&gt;&lt;object type=&quot;3&quot; unique_id=&quot;32244&quot;&gt;&lt;property id=&quot;20148&quot; value=&quot;5&quot;/&gt;&lt;property id=&quot;20300&quot; value=&quot;Slide 6 - &amp;quot;Vậy từ trái nghĩa là gì? &amp;quot;&quot;/&gt;&lt;property id=&quot;20307&quot; value=&quot;287&quot;/&gt;&lt;/object&gt;&lt;object type=&quot;3&quot; unique_id=&quot;32245&quot;&gt;&lt;property id=&quot;20148&quot; value=&quot;5&quot;/&gt;&lt;property id=&quot;20300&quot; value=&quot;Slide 7 - &amp;quot;                                                                         &amp;quot;&quot;/&gt;&lt;property id=&quot;20307&quot; value=&quot;261&quot;/&gt;&lt;/object&gt;&lt;object type=&quot;3&quot; unique_id=&quot;32246&quot;&gt;&lt;property id=&quot;20148&quot; value=&quot;5&quot;/&gt;&lt;property id=&quot;20300&quot; value=&quot;Slide 8 - &amp;quot;  3. Cách dùng từ trái nghĩa trong câu tục ngữ trên có tác dụng như thế nào trong việc thể hiện quan niệm sống của &quot;/&gt;&lt;property id=&quot;20307&quot; value=&quot;263&quot;/&gt;&lt;/object&gt;&lt;object type=&quot;3&quot; unique_id=&quot;32247&quot;&gt;&lt;property id=&quot;20148&quot; value=&quot;5&quot;/&gt;&lt;property id=&quot;20300&quot; value=&quot;Slide 9 - &amp;quot;II- Ghi nhớ 1. Từ trái nghĩa là những từ có ý nghĩa trái ngược nhau. M: cao - thấp, phải - trái, ngày - đêm 2. Việc&quot;/&gt;&lt;property id=&quot;20307&quot; value=&quot;264&quot;/&gt;&lt;/object&gt;&lt;object type=&quot;3&quot; unique_id=&quot;32248&quot;&gt;&lt;property id=&quot;20148&quot; value=&quot;5&quot;/&gt;&lt;property id=&quot;20300&quot; value=&quot;Slide 10 - &amp;quot;III- Luyện tập 1. Tìm những cặp từ trái nghĩa trong các thành ngữ, tục ngữ dưới đây:&amp;quot;&quot;/&gt;&lt;property id=&quot;20307&quot; value=&quot;265&quot;/&gt;&lt;/object&gt;&lt;object type=&quot;3&quot; unique_id=&quot;32249&quot;&gt;&lt;property id=&quot;20148&quot; value=&quot;5&quot;/&gt;&lt;property id=&quot;20300&quot; value=&quot;Slide 11 - &amp;quot;Từ trái nghĩa trong các thành ngữ, tục ngữ:&amp;quot;&quot;/&gt;&lt;property id=&quot;20307&quot; value=&quot;288&quot;/&gt;&lt;/object&gt;&lt;object type=&quot;3&quot; unique_id=&quot;32250&quot;&gt;&lt;property id=&quot;20148&quot; value=&quot;5&quot;/&gt;&lt;property id=&quot;20300&quot; value=&quot;Slide 12 - &amp;quot;2. Điền vào chỗ chấm một từ trái nghĩa với từ in màu đỏ để hoàn chỉnh các thành ngữ, tục ngữ sau: a) Hẹp nhà .....&quot;/&gt;&lt;property id=&quot;20307&quot; value=&quot;266&quot;/&gt;&lt;/object&gt;&lt;object type=&quot;3&quot; unique_id=&quot;32251&quot;&gt;&lt;property id=&quot;20148&quot; value=&quot;5&quot;/&gt;&lt;property id=&quot;20300&quot; value=&quot;Slide 13 - &amp;quot;a)  Hẹp nhà rộng bụng b)  Xấu người đẹp nết c)  Trên kính dưới nhường &amp;quot;&quot;/&gt;&lt;property id=&quot;20307&quot; value=&quot;289&quot;/&gt;&lt;/object&gt;&lt;object type=&quot;3&quot; unique_id=&quot;32252&quot;&gt;&lt;property id=&quot;20148&quot; value=&quot;5&quot;/&gt;&lt;property id=&quot;20300&quot; value=&quot;Slide 14 - &amp;quot;3. Tìm từ trái nghĩa với mỗi từ sau: a) Hòa bình b) Thương yêu c) Đoàn kết d) Giữ gìn&amp;quot;&quot;/&gt;&lt;property id=&quot;20307&quot; value=&quot;267&quot;/&gt;&lt;/object&gt;&lt;object type=&quot;3&quot; unique_id=&quot;32253&quot;&gt;&lt;property id=&quot;20148&quot; value=&quot;5&quot;/&gt;&lt;property id=&quot;20300&quot; value=&quot;Slide 15 - &amp;quot;Từ trái nghĩa với:&amp;quot;&quot;/&gt;&lt;property id=&quot;20307&quot; value=&quot;268&quot;/&gt;&lt;/object&gt;&lt;object type=&quot;3&quot; unique_id=&quot;32254&quot;&gt;&lt;property id=&quot;20148&quot; value=&quot;5&quot;/&gt;&lt;property id=&quot;20300&quot; value=&quot;Slide 16 - &amp;quot;4. Đặt hai câu để phân biệt một cặp từ trái nghĩa vừa tìm được ở bài tập 3.&amp;quot;&quot;/&gt;&lt;property id=&quot;20307&quot; value=&quot;269&quot;/&gt;&lt;/object&gt;&lt;object type=&quot;3&quot; unique_id=&quot;32255&quot;&gt;&lt;property id=&quot;20148&quot; value=&quot;5&quot;/&gt;&lt;property id=&quot;20300&quot; value=&quot;Slide 17 - &amp;quot;TRÒ CHƠI ĐUỔI HÌNH BẮT CHỮ &amp;quot;&quot;/&gt;&lt;property id=&quot;20307&quot; value=&quot;270&quot;/&gt;&lt;/object&gt;&lt;object type=&quot;3&quot; unique_id=&quot;32256&quot;&gt;&lt;property id=&quot;20148&quot; value=&quot;5&quot;/&gt;&lt;property id=&quot;20300&quot; value=&quot;Slide 18 - &amp;quot;Luật chơi: Khi nhìn thấy hình ảnh, các em dựa vào hình ảnh để nói một câu thành ngữ, tục ngữ chứa cặp từ trái nghĩ&quot;/&gt;&lt;property id=&quot;20307&quot; value=&quot;271&quot;/&gt;&lt;/object&gt;&lt;object type=&quot;3&quot; unique_id=&quot;32257&quot;&gt;&lt;property id=&quot;20148&quot; value=&quot;5&quot;/&gt;&lt;property id=&quot;20300&quot; value=&quot;Slide 19 - &amp;quot;Cá lớn nuốt cá bé&amp;quot;&quot;/&gt;&lt;property id=&quot;20307&quot; value=&quot;272&quot;/&gt;&lt;/object&gt;&lt;object type=&quot;3&quot; unique_id=&quot;32258&quot;&gt;&lt;property id=&quot;20148&quot; value=&quot;5&quot;/&gt;&lt;property id=&quot;20300&quot; value=&quot;Slide 20&quot;/&gt;&lt;property id=&quot;20307&quot; value=&quot;273&quot;/&gt;&lt;/object&gt;&lt;object type=&quot;3&quot; unique_id=&quot;32259&quot;&gt;&lt;property id=&quot;20148&quot; value=&quot;5&quot;/&gt;&lt;property id=&quot;20300&quot; value=&quot;Slide 21 - &amp;quot;Đầu voi đuôi chuột&amp;quot;&quot;/&gt;&lt;property id=&quot;20307&quot; value=&quot;274&quot;/&gt;&lt;/object&gt;&lt;object type=&quot;3&quot; unique_id=&quot;32260&quot;&gt;&lt;property id=&quot;20148&quot; value=&quot;5&quot;/&gt;&lt;property id=&quot;20300&quot; value=&quot;Slide 22 - &amp;quot;Nước mắt ngắn, nước mắt dài&amp;quot;&quot;/&gt;&lt;property id=&quot;20307&quot; value=&quot;275&quot;/&gt;&lt;/object&gt;&lt;object type=&quot;3&quot; unique_id=&quot;32261&quot;&gt;&lt;property id=&quot;20148&quot; value=&quot;5&quot;/&gt;&lt;property id=&quot;20300&quot; value=&quot;Slide 23 - &amp;quot;Ba chìm bảy nổi&amp;quot;&quot;/&gt;&lt;property id=&quot;20307&quot; value=&quot;276&quot;/&gt;&lt;/object&gt;&lt;object type=&quot;3&quot; unique_id=&quot;32262&quot;&gt;&lt;property id=&quot;20148&quot; value=&quot;5&quot;/&gt;&lt;property id=&quot;20300&quot; value=&quot;Slide 24 - &amp;quot;Lá lành đùm lá rách&amp;quot;&quot;/&gt;&lt;property id=&quot;20307&quot; value=&quot;278&quot;/&gt;&lt;/object&gt;&lt;object type=&quot;3&quot; unique_id=&quot;32263&quot;&gt;&lt;property id=&quot;20148&quot; value=&quot;5&quot;/&gt;&lt;property id=&quot;20300&quot; value=&quot;Slide 25 - &amp;quot;CHÚC CÁC EM HỌC TỐT&amp;quot;&quot;/&gt;&lt;property id=&quot;20307&quot; value=&quot;279&quot;/&gt;&lt;/object&gt;&lt;object type=&quot;3&quot; unique_id=&quot;32290&quot;&gt;&lt;property id=&quot;20148&quot; value=&quot;5&quot;/&gt;&lt;property id=&quot;20300&quot; value=&quot;Slide 1&quot;/&gt;&lt;property id=&quot;20307&quot; value=&quot;290&quot;/&gt;&lt;/object&gt;&lt;/object&gt;&lt;object type=&quot;8&quot; unique_id=&quot;322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895</Words>
  <Application>Microsoft Office PowerPoint</Application>
  <PresentationFormat>On-screen Show (4:3)</PresentationFormat>
  <Paragraphs>59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PowerPoint Presentation</vt:lpstr>
      <vt:lpstr>1. Ôn bài cũ - Tìm các từ đồng nghĩa với từ “ăn” và đặt câu với từ em vừa tìm được. </vt:lpstr>
      <vt:lpstr>LUYỆN TỪ VÀ CÂU  TỪ TRÁI NGHĨA</vt:lpstr>
      <vt:lpstr>PowerPoint Presentation</vt:lpstr>
      <vt:lpstr>Phi nghĩa là trái với đạo lí. Cuộc chiến tranh phi nghĩa là cuộc chiến tranh có mục đích xấu xa, không được những người có lương tri ủng hộ.</vt:lpstr>
      <vt:lpstr>Vậy từ trái nghĩa là gì? </vt:lpstr>
      <vt:lpstr>                                                                         </vt:lpstr>
      <vt:lpstr>  3. Cách dùng từ trái nghĩa trong câu tục ngữ trên có tác dụng như thế nào trong việc thể hiện quan niệm sống của người Việt Nam ta?</vt:lpstr>
      <vt:lpstr>II- Ghi nhớ 1. Từ trái nghĩa là những từ có ý nghĩa trái ngược nhau. M: cao - thấp, phải - trái, ngày - đêm 2. Việc đặt các từ trái nghĩa bên cạnh nhau có tác dụng làm nổi bật những  sự vật, sự việc, hoạt động, trạng thái... đối lập nhau.</vt:lpstr>
      <vt:lpstr>III- Luyện tập 1. Tìm những cặp từ trái nghĩa trong các thành ngữ, tục ngữ dưới đây:</vt:lpstr>
      <vt:lpstr>Từ trái nghĩa trong các thành ngữ, tục ngữ:</vt:lpstr>
      <vt:lpstr>2. Điền vào chỗ chấm một từ trái nghĩa với từ in màu đỏ để hoàn chỉnh các thành ngữ, tục ngữ sau: a) Hẹp nhà ..... bụng b) Xấu người ....  nết c) Trên kính .....   nhường</vt:lpstr>
      <vt:lpstr>a)  Hẹp nhà rộng bụng b)  Xấu người đẹp nết c)  Trên kính dưới nhường </vt:lpstr>
      <vt:lpstr>3. Tìm từ trái nghĩa với mỗi từ sau: a) Hòa bình b) Thương yêu c) Đoàn kết d) Giữ gìn</vt:lpstr>
      <vt:lpstr>Từ trái nghĩa với:</vt:lpstr>
      <vt:lpstr>4. Đặt hai câu để phân biệt một cặp từ trái nghĩa vừa tìm được ở bài tập 3.</vt:lpstr>
      <vt:lpstr>TRÒ CHƠI ĐUỔI HÌNH BẮT CHỮ </vt:lpstr>
      <vt:lpstr>Luật chơi: Khi nhìn thấy hình ảnh, các em dựa vào hình ảnh để nói một câu thành ngữ, tục ngữ chứa cặp từ trái nghĩa liên quan đến hình ảnh.</vt:lpstr>
      <vt:lpstr>Cá lớn nuốt cá bé</vt:lpstr>
      <vt:lpstr>PowerPoint Presentation</vt:lpstr>
      <vt:lpstr>Đầu voi đuôi chuột</vt:lpstr>
      <vt:lpstr>Nước mắt ngắn, nước mắt dài</vt:lpstr>
      <vt:lpstr>Ba chìm bảy nổi</vt:lpstr>
      <vt:lpstr>Lá lành đùm lá rách</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Pham Cong Khai</cp:lastModifiedBy>
  <cp:revision>49</cp:revision>
  <dcterms:created xsi:type="dcterms:W3CDTF">2017-05-15T11:45:10Z</dcterms:created>
  <dcterms:modified xsi:type="dcterms:W3CDTF">2021-09-22T13:18:34Z</dcterms:modified>
</cp:coreProperties>
</file>