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1" r:id="rId2"/>
    <p:sldId id="280" r:id="rId3"/>
    <p:sldId id="279" r:id="rId4"/>
    <p:sldId id="278" r:id="rId5"/>
    <p:sldId id="281" r:id="rId6"/>
    <p:sldId id="282" r:id="rId7"/>
    <p:sldId id="259" r:id="rId8"/>
    <p:sldId id="283" r:id="rId9"/>
    <p:sldId id="269" r:id="rId10"/>
    <p:sldId id="267" r:id="rId11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FA"/>
    <a:srgbClr val="FFE1F2"/>
    <a:srgbClr val="FFF8E5"/>
    <a:srgbClr val="FEF5DA"/>
    <a:srgbClr val="FEEFC6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181" autoAdjust="0"/>
  </p:normalViewPr>
  <p:slideViewPr>
    <p:cSldViewPr snapToGrid="0">
      <p:cViewPr varScale="1">
        <p:scale>
          <a:sx n="64" d="100"/>
          <a:sy n="64" d="100"/>
        </p:scale>
        <p:origin x="72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294">
            <a:extLst>
              <a:ext uri="{FF2B5EF4-FFF2-40B4-BE49-F238E27FC236}">
                <a16:creationId xmlns:a16="http://schemas.microsoft.com/office/drawing/2014/main" id="{941EAB34-F3CA-4835-A51C-0A48D5ADC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57201"/>
            <a:ext cx="7696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295" name="Picture 294">
            <a:extLst>
              <a:ext uri="{FF2B5EF4-FFF2-40B4-BE49-F238E27FC236}">
                <a16:creationId xmlns:a16="http://schemas.microsoft.com/office/drawing/2014/main" id="{7B47C9B1-D49B-4AA6-A8DD-01DC1D871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3525" y="1447801"/>
            <a:ext cx="1581151" cy="1581151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E941064-7ED8-4A34-87EA-1479821BBF35}"/>
              </a:ext>
            </a:extLst>
          </p:cNvPr>
          <p:cNvSpPr txBox="1"/>
          <p:nvPr/>
        </p:nvSpPr>
        <p:spPr>
          <a:xfrm>
            <a:off x="1904999" y="3198148"/>
            <a:ext cx="8458200" cy="248574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3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PHÂN MÔN: LUYỆN TỪ VÀ CÂU</a:t>
            </a:r>
          </a:p>
          <a:p>
            <a:pPr>
              <a:lnSpc>
                <a:spcPct val="150000"/>
              </a:lnSpc>
              <a:defRPr/>
            </a:pPr>
            <a:r>
              <a:rPr lang="en-US" sz="360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36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 HẠNH PHÚC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743496" y="2554010"/>
            <a:ext cx="8620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435406" y="1014251"/>
            <a:ext cx="3276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4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altLang="en-US" sz="4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62373" y="2371241"/>
            <a:ext cx="9190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30238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287"/>
            <a:ext cx="12191999" cy="690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194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430745" y="152400"/>
            <a:ext cx="11460163" cy="1793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từ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câu</a:t>
            </a:r>
            <a:endParaRPr lang="en-US" alt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alt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alt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alt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alt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phúc</a:t>
            </a:r>
            <a:endParaRPr lang="en-US" alt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609599" y="1839305"/>
            <a:ext cx="1097805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Chọn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ý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thích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hợp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nhất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để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giải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nghĩa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từ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cs typeface="Times New Roman" panose="02020603050405020304" pitchFamily="18" charset="0"/>
              </a:rPr>
              <a:t>hạnh</a:t>
            </a:r>
            <a:r>
              <a:rPr lang="en-US" altLang="en-US" sz="3200" b="1" i="1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cs typeface="Times New Roman" panose="02020603050405020304" pitchFamily="18" charset="0"/>
              </a:rPr>
              <a:t>phúc</a:t>
            </a:r>
            <a:r>
              <a:rPr lang="en-US" altLang="en-US" sz="3200" dirty="0">
                <a:solidFill>
                  <a:srgbClr val="002060"/>
                </a:solidFill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609599" y="2409489"/>
            <a:ext cx="11281309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Cảm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giác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dễ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chịu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vì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được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ăn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ngon</a:t>
            </a:r>
            <a:r>
              <a:rPr lang="en-US" altLang="en-US" sz="3200" dirty="0"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cs typeface="Times New Roman" panose="02020603050405020304" pitchFamily="18" charset="0"/>
              </a:rPr>
              <a:t>ngủ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yên</a:t>
            </a:r>
            <a:r>
              <a:rPr lang="en-US" altLang="en-US" sz="3200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cs typeface="Times New Roman" panose="02020603050405020304" pitchFamily="18" charset="0"/>
              </a:rPr>
              <a:t>b) </a:t>
            </a:r>
            <a:r>
              <a:rPr lang="en-US" altLang="en-US" sz="3200" dirty="0" err="1">
                <a:cs typeface="Times New Roman" panose="02020603050405020304" pitchFamily="18" charset="0"/>
              </a:rPr>
              <a:t>Trạng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thái</a:t>
            </a:r>
            <a:r>
              <a:rPr lang="en-US" altLang="en-US" sz="3200" dirty="0">
                <a:cs typeface="Times New Roman" panose="02020603050405020304" pitchFamily="18" charset="0"/>
              </a:rPr>
              <a:t> sung </a:t>
            </a:r>
            <a:r>
              <a:rPr lang="en-US" altLang="en-US" sz="3200" dirty="0" err="1">
                <a:cs typeface="Times New Roman" panose="02020603050405020304" pitchFamily="18" charset="0"/>
              </a:rPr>
              <a:t>sướng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vì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cảm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thấy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hoàn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toàn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đạt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được</a:t>
            </a:r>
            <a:r>
              <a:rPr lang="en-US" altLang="en-US" sz="3200" dirty="0">
                <a:cs typeface="Times New Roman" panose="02020603050405020304" pitchFamily="18" charset="0"/>
              </a:rPr>
              <a:t> ý </a:t>
            </a:r>
            <a:r>
              <a:rPr lang="en-US" altLang="en-US" sz="3200" dirty="0" err="1">
                <a:cs typeface="Times New Roman" panose="02020603050405020304" pitchFamily="18" charset="0"/>
              </a:rPr>
              <a:t>nguyện</a:t>
            </a:r>
            <a:r>
              <a:rPr lang="en-US" altLang="en-US" sz="3200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cs typeface="Times New Roman" panose="02020603050405020304" pitchFamily="18" charset="0"/>
              </a:rPr>
              <a:t>c) </a:t>
            </a:r>
            <a:r>
              <a:rPr lang="en-US" altLang="en-US" sz="3200" dirty="0" err="1">
                <a:cs typeface="Times New Roman" panose="02020603050405020304" pitchFamily="18" charset="0"/>
              </a:rPr>
              <a:t>Hồ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hởi</a:t>
            </a:r>
            <a:r>
              <a:rPr lang="en-US" altLang="en-US" sz="3200" dirty="0"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cs typeface="Times New Roman" panose="02020603050405020304" pitchFamily="18" charset="0"/>
              </a:rPr>
              <a:t>háo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hức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sẵn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sàng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làm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mọi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việc</a:t>
            </a:r>
            <a:r>
              <a:rPr lang="en-US" altLang="en-US" sz="3200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Oval 12"/>
          <p:cNvSpPr/>
          <p:nvPr/>
        </p:nvSpPr>
        <p:spPr>
          <a:xfrm>
            <a:off x="549275" y="3189885"/>
            <a:ext cx="565150" cy="515196"/>
          </a:xfrm>
          <a:prstGeom prst="ellipse">
            <a:avLst/>
          </a:prstGeom>
          <a:noFill/>
          <a:ln w="28575">
            <a:solidFill>
              <a:srgbClr val="FF0000">
                <a:alpha val="72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49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80" y="-1302"/>
            <a:ext cx="12198759" cy="6859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964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"/>
            <a:ext cx="12192000" cy="6857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8508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83324" y="1865578"/>
            <a:ext cx="1098856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2.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Tìm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những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từ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đồng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nghĩa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và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trái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nghĩa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với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2060"/>
                </a:solidFill>
                <a:cs typeface="Times New Roman" pitchFamily="18" charset="0"/>
              </a:rPr>
              <a:t>từ</a:t>
            </a:r>
            <a:r>
              <a:rPr lang="en-US" altLang="en-US" sz="3200" i="1" dirty="0">
                <a:solidFill>
                  <a:srgbClr val="002060"/>
                </a:solidFill>
                <a:cs typeface="Times New Roman" pitchFamily="18" charset="0"/>
              </a:rPr>
              <a:t>  </a:t>
            </a:r>
            <a:r>
              <a:rPr lang="en-US" altLang="en-US" sz="3200" b="1" i="1" dirty="0" err="1">
                <a:solidFill>
                  <a:srgbClr val="002060"/>
                </a:solidFill>
                <a:cs typeface="Times New Roman" pitchFamily="18" charset="0"/>
              </a:rPr>
              <a:t>hạnh</a:t>
            </a:r>
            <a:r>
              <a:rPr lang="en-US" altLang="en-US" sz="3200" b="1" i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cs typeface="Times New Roman" pitchFamily="18" charset="0"/>
              </a:rPr>
              <a:t>phúc</a:t>
            </a:r>
            <a:r>
              <a:rPr lang="en-US" altLang="en-US" sz="3200" b="1" i="1" dirty="0">
                <a:solidFill>
                  <a:srgbClr val="002060"/>
                </a:solidFill>
                <a:cs typeface="Times New Roman" pitchFamily="18" charset="0"/>
              </a:rPr>
              <a:t>.</a:t>
            </a:r>
          </a:p>
        </p:txBody>
      </p:sp>
      <p:graphicFrame>
        <p:nvGraphicFramePr>
          <p:cNvPr id="11" name="Group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457694"/>
              </p:ext>
            </p:extLst>
          </p:nvPr>
        </p:nvGraphicFramePr>
        <p:xfrm>
          <a:off x="787291" y="2508766"/>
          <a:ext cx="10374695" cy="3145568"/>
        </p:xfrm>
        <a:graphic>
          <a:graphicData uri="http://schemas.openxmlformats.org/drawingml/2006/table">
            <a:tbl>
              <a:tblPr/>
              <a:tblGrid>
                <a:gridCol w="52388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358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2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Từ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đồng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nghĩa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Từ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trái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nghĩa</a:t>
                      </a:r>
                      <a:endParaRPr kumimoji="0" 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2675093" y="3181270"/>
            <a:ext cx="21755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sung sướng 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75001" y="3750279"/>
            <a:ext cx="17011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may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mắn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789789" y="3165504"/>
            <a:ext cx="15872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bất hạnh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747041" y="3701534"/>
            <a:ext cx="17235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khốn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khổ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739549" y="4221796"/>
            <a:ext cx="14911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cực khổ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777733" y="4710532"/>
            <a:ext cx="12747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cơ cực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61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99391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543510" y="684263"/>
            <a:ext cx="109885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2800" u="sng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hạnh</a:t>
            </a:r>
            <a:r>
              <a:rPr lang="en-US" sz="28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“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may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mắn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tốt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lành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”.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M: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đức</a:t>
            </a:r>
            <a:endParaRPr lang="en-US" sz="28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654164"/>
              </p:ext>
            </p:extLst>
          </p:nvPr>
        </p:nvGraphicFramePr>
        <p:xfrm>
          <a:off x="543509" y="1970927"/>
          <a:ext cx="10988566" cy="4183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3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4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8508"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dirty="0" err="1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800" b="1" kern="1200" baseline="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kern="1200" baseline="0" dirty="0" err="1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chứa</a:t>
                      </a:r>
                      <a:r>
                        <a:rPr lang="en-US" sz="2800" b="1" kern="1200" baseline="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kern="1200" baseline="0" dirty="0" err="1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  <a:r>
                        <a:rPr lang="en-US" sz="2800" b="1" kern="1200" baseline="0" dirty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kern="1200" baseline="0" dirty="0" err="1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phúc</a:t>
                      </a:r>
                      <a:endParaRPr lang="en-US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Nghĩa</a:t>
                      </a:r>
                      <a:r>
                        <a:rPr lang="en-US" sz="2800" b="1" kern="1200" baseline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của từ</a:t>
                      </a:r>
                      <a:endParaRPr lang="en-US" sz="28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8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52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777763" y="2584620"/>
            <a:ext cx="37469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ấm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trạch</a:t>
            </a:r>
            <a:endParaRPr lang="en-US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hậu</a:t>
            </a:r>
            <a:endParaRPr lang="en-US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lộc</a:t>
            </a:r>
            <a:endParaRPr lang="en-US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lợi</a:t>
            </a:r>
            <a:endParaRPr lang="en-US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143000" algn="l"/>
                <a:tab pos="5486400" algn="l"/>
              </a:tabLst>
            </a:pPr>
            <a:endParaRPr lang="en-US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phận</a:t>
            </a:r>
            <a:endParaRPr lang="en-US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đức</a:t>
            </a:r>
            <a:endParaRPr lang="en-US" sz="24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Vô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phúc</a:t>
            </a:r>
            <a:endParaRPr lang="en-US" sz="2400" dirty="0"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002923" y="2600405"/>
            <a:ext cx="658473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hay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1143000" algn="l"/>
                <a:tab pos="5486400" algn="l"/>
              </a:tabLst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mắn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9952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Rectangle 13"/>
          <p:cNvSpPr/>
          <p:nvPr/>
        </p:nvSpPr>
        <p:spPr>
          <a:xfrm>
            <a:off x="630353" y="985780"/>
            <a:ext cx="1094126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4: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Theo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tabLst>
                <a:tab pos="1025525" algn="l"/>
              </a:tabLst>
            </a:pPr>
            <a:r>
              <a:rPr lang="en-US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025525" algn="l"/>
              </a:tabLst>
            </a:pP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b. Con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1025525" algn="l"/>
              </a:tabLst>
            </a:pP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c.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1025525" algn="l"/>
              </a:tabLst>
            </a:pP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d.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9&quot;/&gt;&lt;/object&gt;&lt;object type=&quot;3&quot; unique_id=&quot;10004&quot;&gt;&lt;property id=&quot;20148&quot; value=&quot;5&quot;/&gt;&lt;property id=&quot;20300&quot; value=&quot;Slide 2&quot;/&gt;&lt;property id=&quot;20307&quot; value=&quot;280&quot;/&gt;&lt;/object&gt;&lt;object type=&quot;3&quot; unique_id=&quot;10005&quot;&gt;&lt;property id=&quot;20148&quot; value=&quot;5&quot;/&gt;&lt;property id=&quot;20300&quot; value=&quot;Slide 3&quot;/&gt;&lt;property id=&quot;20307&quot; value=&quot;278&quot;/&gt;&lt;/object&gt;&lt;object type=&quot;3&quot; unique_id=&quot;10006&quot;&gt;&lt;property id=&quot;20148&quot; value=&quot;5&quot;/&gt;&lt;property id=&quot;20300&quot; value=&quot;Slide 4&quot;/&gt;&lt;property id=&quot;20307&quot; value=&quot;281&quot;/&gt;&lt;/object&gt;&lt;object type=&quot;3&quot; unique_id=&quot;10007&quot;&gt;&lt;property id=&quot;20148&quot; value=&quot;5&quot;/&gt;&lt;property id=&quot;20300&quot; value=&quot;Slide 5&quot;/&gt;&lt;property id=&quot;20307&quot; value=&quot;282&quot;/&gt;&lt;/object&gt;&lt;object type=&quot;3&quot; unique_id=&quot;10008&quot;&gt;&lt;property id=&quot;20148&quot; value=&quot;5&quot;/&gt;&lt;property id=&quot;20300&quot; value=&quot;Slide 6&quot;/&gt;&lt;property id=&quot;20307&quot; value=&quot;259&quot;/&gt;&lt;/object&gt;&lt;object type=&quot;3&quot; unique_id=&quot;10009&quot;&gt;&lt;property id=&quot;20148&quot; value=&quot;5&quot;/&gt;&lt;property id=&quot;20300&quot; value=&quot;Slide 7&quot;/&gt;&lt;property id=&quot;20307&quot; value=&quot;283&quot;/&gt;&lt;/object&gt;&lt;object type=&quot;3&quot; unique_id=&quot;10010&quot;&gt;&lt;property id=&quot;20148&quot; value=&quot;5&quot;/&gt;&lt;property id=&quot;20300&quot; value=&quot;Slide 8&quot;/&gt;&lt;property id=&quot;20307&quot; value=&quot;269&quot;/&gt;&lt;/object&gt;&lt;object type=&quot;3&quot; unique_id=&quot;10011&quot;&gt;&lt;property id=&quot;20148&quot; value=&quot;5&quot;/&gt;&lt;property id=&quot;20300&quot; value=&quot;Slide 9&quot;/&gt;&lt;property id=&quot;20307&quot; value=&quot;267&quot;/&gt;&lt;/object&gt;&lt;/object&gt;&lt;object type=&quot;8&quot; unique_id=&quot;10022&quot;&gt;&lt;/object&gt;&lt;/object&gt;&lt;/database&gt;"/>
  <p:tag name="SECTOMILLISECCONVERTED" val="1"/>
  <p:tag name="ISPRING_RESOURCE_PATHS_HASH_PRESENTER" val="12177d6ee2464eed3128ac2724332aec148daef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351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Pham Cong Khai</cp:lastModifiedBy>
  <cp:revision>68</cp:revision>
  <dcterms:created xsi:type="dcterms:W3CDTF">2017-11-24T09:12:01Z</dcterms:created>
  <dcterms:modified xsi:type="dcterms:W3CDTF">2021-12-06T14:05:47Z</dcterms:modified>
</cp:coreProperties>
</file>