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60" r:id="rId4"/>
    <p:sldId id="257" r:id="rId5"/>
    <p:sldId id="258" r:id="rId6"/>
    <p:sldId id="289" r:id="rId7"/>
    <p:sldId id="261" r:id="rId8"/>
    <p:sldId id="262" r:id="rId9"/>
    <p:sldId id="290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AE70E-A96E-420A-8D36-77BEFDCCC7B3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5D73-2879-4E5F-8095-469D36AF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615E-B86A-4D4F-85B5-CADD6EE74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0D77D-58FF-42B8-A3A4-B9FEE4F88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845F2-92BC-4F24-8A16-885599E4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91FC-3D0F-497C-8CDD-3716333F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E5DB-E85E-496E-AA35-319EB2C2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97D7-6B9E-43C9-A320-FADF3944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CDCC-4F6E-43C3-A6BB-F989BAD0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4E1C-1370-4CD2-B02F-5ECD3219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E13F1-3819-4190-B57D-82B1D69B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941D5-3F00-47A6-BF4F-9E10EF63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0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00C60-C56B-46EF-8E2B-5B9BD1D60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A80E5-B5FA-4CDB-8703-82EF89CA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58B4-0CDD-4661-847A-43D32A4B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C2C1-976A-44E2-A2EA-568BD0FF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1FA-F86C-42B6-89C5-0E2A51A3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1" name="Google Shape;31;p47"/>
          <p:cNvGrpSpPr/>
          <p:nvPr/>
        </p:nvGrpSpPr>
        <p:grpSpPr>
          <a:xfrm>
            <a:off x="-491887" y="-2119"/>
            <a:ext cx="2027019" cy="1019952"/>
            <a:chOff x="-368915" y="-1589"/>
            <a:chExt cx="1520264" cy="764964"/>
          </a:xfrm>
        </p:grpSpPr>
        <p:grpSp>
          <p:nvGrpSpPr>
            <p:cNvPr id="32" name="Google Shape;32;p47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33" name="Google Shape;33;p47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7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47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7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7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7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7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7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41;p47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42;p47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43" name="Google Shape;43;p47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7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7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7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7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48;p47"/>
          <p:cNvGrpSpPr/>
          <p:nvPr/>
        </p:nvGrpSpPr>
        <p:grpSpPr>
          <a:xfrm>
            <a:off x="10864282" y="-400934"/>
            <a:ext cx="1953069" cy="1507924"/>
            <a:chOff x="8148211" y="-300701"/>
            <a:chExt cx="1464802" cy="1130943"/>
          </a:xfrm>
        </p:grpSpPr>
        <p:sp>
          <p:nvSpPr>
            <p:cNvPr id="49" name="Google Shape;49;p47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" name="Google Shape;50;p47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51" name="Google Shape;51;p47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7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7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7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7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7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47"/>
            <p:cNvGrpSpPr/>
            <p:nvPr/>
          </p:nvGrpSpPr>
          <p:grpSpPr>
            <a:xfrm rot="-3615528" flipH="1">
              <a:off x="8344801" y="-201977"/>
              <a:ext cx="739186" cy="881827"/>
              <a:chOff x="5935950" y="2680963"/>
              <a:chExt cx="1911875" cy="2280812"/>
            </a:xfrm>
          </p:grpSpPr>
          <p:sp>
            <p:nvSpPr>
              <p:cNvPr id="58" name="Google Shape;58;p47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7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7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7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7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7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7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7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7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7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7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7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7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02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CB69-C107-40FB-AB11-BDCC995A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2851-47C6-41D1-8AAC-C72C9A56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A57E-F45B-43C9-93BD-15355324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A5B4-AEB6-4B4E-BBB1-455801D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3E14-1220-4AD2-A56D-001436FC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83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9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8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3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4197-C98C-4986-AA52-95498440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614A7-46CF-4BA7-8B5C-8FC4DCF6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7B6A-0672-4F6C-9E5E-381A7EB8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091B9-4A47-4557-9C3D-F62D4542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DA0D-CB8F-4555-8A51-139121ED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464B-399A-4353-A33C-95A671FC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79D6-D8B3-4A96-B3B3-B5435640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9481D-6AD8-4F42-852A-696901DCF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75C8F-6032-4418-9A4B-45491651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C31B5-525E-4F42-82AB-8632C01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4681D-7E66-4579-A487-53BA0B54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E70D-976E-48D2-B93E-FD90C0C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7F52-D76C-40B9-911A-32BE8C40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68143-6614-4BB2-93C0-46EEFBB4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A5620-D61E-4A38-88A1-9CD2B3BA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5B9C9-7BAA-4991-88E3-DC422BEE8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AAA24-2EE2-47EB-984D-794E4917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3C7E5-DD9B-42F9-91EF-537F88BC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52D0C-A97F-4FD5-97E2-7EFDB197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8990-1383-4334-A5E4-B3D25745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CDFE5-67DE-4555-9FB8-E9F9D497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DF6E3-9693-44B1-8B87-5460BD39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159C5-6FA1-4664-BB1F-F4A9A216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A86CB-308B-46B3-B3D3-9CCB91F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B31EA-5CF3-4EB0-A913-18C5ECF5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471BB-6AAA-401E-A7D3-33E44E5F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BE2F-DC0F-4623-A9AA-41593AA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A5107-C885-4D12-ADAB-76E96ABC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B745-FAA3-46D5-BDC5-07C63919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DE385-EE0E-4D62-BE2B-4AECF88C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7F8A5-F420-4B05-8042-CC41F7EF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870E-EFB0-4B2F-A87D-1EFF6C67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BA3F-F84F-41D6-AA67-605B540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4CB34-70C5-491C-AB0D-C18B196A9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3D136-ED1F-4AD3-BB34-C65C1D0D9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B83E-E03F-45D1-A9F5-524FBCC6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325F-2BF2-4B5E-B78E-295707A1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2E849-2D0F-459E-AC69-6140619F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E11D6-A750-40F8-BE17-FDACC630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B8C9-6793-4C05-983E-C4F581CF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9283-DDA1-4E8A-824F-ABB269F60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94AD-804B-4372-8DE3-4861BB4AA7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BB1F-DC9E-4296-94E6-4FAF6AF83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6207E-5075-43AE-B70A-E77309E0A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lickr.com/photos/samsungtomorrow/8483445133/" TargetMode="External"/><Relationship Id="rId7" Type="http://schemas.openxmlformats.org/officeDocument/2006/relationships/hyperlink" Target="https://www.flickr.com/photos/10787737@N02/2665436850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www.pngall.com/refrigerator-png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pngimg.com/download/905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FB1642B9-30E9-41B6-AB42-E4D2E488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36660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FBA40-BF17-46C8-A981-642F808A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71" y="1589026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CF902-4C05-4898-A517-DFEAFFE9374E}"/>
              </a:ext>
            </a:extLst>
          </p:cNvPr>
          <p:cNvSpPr/>
          <p:nvPr/>
        </p:nvSpPr>
        <p:spPr>
          <a:xfrm>
            <a:off x="2992488" y="3247687"/>
            <a:ext cx="662905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KĨ THUẬT 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tủ lạnh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vi-V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98474"/>
            <a:ext cx="11896578" cy="6759526"/>
          </a:xfrm>
        </p:spPr>
      </p:pic>
      <p:sp>
        <p:nvSpPr>
          <p:cNvPr id="5" name="TextBox 4"/>
          <p:cNvSpPr txBox="1"/>
          <p:nvPr/>
        </p:nvSpPr>
        <p:spPr>
          <a:xfrm>
            <a:off x="1784252" y="3197126"/>
            <a:ext cx="891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TỐT.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"/>
          <p:cNvSpPr txBox="1">
            <a:spLocks noGrp="1"/>
          </p:cNvSpPr>
          <p:nvPr>
            <p:ph type="title"/>
          </p:nvPr>
        </p:nvSpPr>
        <p:spPr>
          <a:xfrm>
            <a:off x="882951" y="85179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>
                <a:solidFill>
                  <a:srgbClr val="276E2F"/>
                </a:solidFill>
                <a:latin typeface="Times New Roman" panose="02020603050405020304" pitchFamily="18" charset="0"/>
                <a:ea typeface="Corben"/>
                <a:cs typeface="Times New Roman" panose="02020603050405020304" pitchFamily="18" charset="0"/>
                <a:sym typeface="Corben"/>
              </a:rPr>
              <a:t>YÊU CẦU CẦN ĐẠT</a:t>
            </a:r>
            <a:endParaRPr sz="6000" dirty="0">
              <a:solidFill>
                <a:srgbClr val="276E2F"/>
              </a:solidFill>
              <a:latin typeface="Times New Roman" panose="02020603050405020304" pitchFamily="18" charset="0"/>
              <a:ea typeface="Corben"/>
              <a:cs typeface="Times New Roman" panose="02020603050405020304" pitchFamily="18" charset="0"/>
              <a:sym typeface="Corben"/>
            </a:endParaRPr>
          </a:p>
        </p:txBody>
      </p:sp>
      <p:sp>
        <p:nvSpPr>
          <p:cNvPr id="1237" name="Google Shape;1237;p3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553706" indent="728114" algn="just"/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Trình bày được tác dụng của tủ lạnh trong gia đình.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3706" indent="728114" algn="just"/>
            <a:r>
              <a:rPr lang="vi-VN" sz="3200" b="1" dirty="0">
                <a:latin typeface="Times New Roman"/>
                <a:ea typeface="Times New Roman"/>
                <a:cs typeface="Times New Roman"/>
                <a:sym typeface="Times New Roman"/>
              </a:rPr>
              <a:t>Nhận biết được vị trí, vai trò các khoang khác nhau trong tủ lạnh.</a:t>
            </a:r>
            <a:endParaRPr dirty="0"/>
          </a:p>
        </p:txBody>
      </p:sp>
      <p:sp>
        <p:nvSpPr>
          <p:cNvPr id="1238" name="Google Shape;1238;p3"/>
          <p:cNvSpPr/>
          <p:nvPr/>
        </p:nvSpPr>
        <p:spPr>
          <a:xfrm>
            <a:off x="1694826" y="2827917"/>
            <a:ext cx="459740" cy="504613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"/>
          <p:cNvSpPr/>
          <p:nvPr/>
        </p:nvSpPr>
        <p:spPr>
          <a:xfrm>
            <a:off x="1598040" y="3943785"/>
            <a:ext cx="459740" cy="504613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0" name="Google Shape;12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80000">
            <a:off x="10608733" y="4568614"/>
            <a:ext cx="1894840" cy="316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2AE7E9-D66C-4E2A-ABB4-85061399C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189" b="32189"/>
          <a:stretch/>
        </p:blipFill>
        <p:spPr>
          <a:xfrm>
            <a:off x="236490" y="3830599"/>
            <a:ext cx="5674894" cy="3030842"/>
          </a:xfrm>
          <a:prstGeom prst="rect">
            <a:avLst/>
          </a:prstGeom>
        </p:spPr>
      </p:pic>
      <p:pic>
        <p:nvPicPr>
          <p:cNvPr id="8" name="Picture 7" descr="A picture containing text, refrigerator, indoor, appliance&#10;&#10;Description automatically generated">
            <a:extLst>
              <a:ext uri="{FF2B5EF4-FFF2-40B4-BE49-F238E27FC236}">
                <a16:creationId xmlns:a16="http://schemas.microsoft.com/office/drawing/2014/main" id="{963646C7-57B8-4A41-BD57-AD1152024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154"/>
          <a:stretch/>
        </p:blipFill>
        <p:spPr>
          <a:xfrm>
            <a:off x="6329784" y="512452"/>
            <a:ext cx="2676579" cy="2776517"/>
          </a:xfrm>
          <a:prstGeom prst="rect">
            <a:avLst/>
          </a:prstGeom>
        </p:spPr>
      </p:pic>
      <p:pic>
        <p:nvPicPr>
          <p:cNvPr id="14" name="Picture 13" descr="A refrigerator is filled with food&#10;&#10;Description automatically generated with low confidence">
            <a:extLst>
              <a:ext uri="{FF2B5EF4-FFF2-40B4-BE49-F238E27FC236}">
                <a16:creationId xmlns:a16="http://schemas.microsoft.com/office/drawing/2014/main" id="{0419A02C-7C84-4A55-9E46-AB3147FA1B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274" r="12354" b="5"/>
          <a:stretch/>
        </p:blipFill>
        <p:spPr>
          <a:xfrm>
            <a:off x="6016407" y="3801421"/>
            <a:ext cx="2837076" cy="2785951"/>
          </a:xfrm>
          <a:prstGeom prst="rect">
            <a:avLst/>
          </a:prstGeom>
        </p:spPr>
      </p:pic>
      <p:pic>
        <p:nvPicPr>
          <p:cNvPr id="5" name="Picture 4" descr="A picture containing text, refrigerator, indoor, appliance&#10;&#10;Description automatically generated">
            <a:extLst>
              <a:ext uri="{FF2B5EF4-FFF2-40B4-BE49-F238E27FC236}">
                <a16:creationId xmlns:a16="http://schemas.microsoft.com/office/drawing/2014/main" id="{A8440D34-D2AE-4AB0-9C65-85B7BFD4EF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5089" b="2"/>
          <a:stretch/>
        </p:blipFill>
        <p:spPr>
          <a:xfrm>
            <a:off x="7575871" y="675340"/>
            <a:ext cx="5674892" cy="59790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1C493B5-556E-40E6-A69C-084915340325}"/>
              </a:ext>
            </a:extLst>
          </p:cNvPr>
          <p:cNvGrpSpPr/>
          <p:nvPr/>
        </p:nvGrpSpPr>
        <p:grpSpPr>
          <a:xfrm>
            <a:off x="236490" y="1086412"/>
            <a:ext cx="6093553" cy="1935995"/>
            <a:chOff x="98894" y="318623"/>
            <a:chExt cx="6093553" cy="1935995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592AE0FC-9E34-4E35-B87C-E9B6879E57FE}"/>
                </a:ext>
              </a:extLst>
            </p:cNvPr>
            <p:cNvSpPr/>
            <p:nvPr/>
          </p:nvSpPr>
          <p:spPr>
            <a:xfrm>
              <a:off x="98894" y="318623"/>
              <a:ext cx="6093553" cy="193599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AF226C-81C5-4F55-82B7-A87D4CB388AB}"/>
                </a:ext>
              </a:extLst>
            </p:cNvPr>
            <p:cNvSpPr txBox="1"/>
            <p:nvPr/>
          </p:nvSpPr>
          <p:spPr>
            <a:xfrm>
              <a:off x="654632" y="675340"/>
              <a:ext cx="52567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quan sát hình ảnh, nêu tác dụng của tủ lạnh?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CA8D3B3-3DB8-41CD-8CCB-25F84AD3B6A5}"/>
              </a:ext>
            </a:extLst>
          </p:cNvPr>
          <p:cNvSpPr txBox="1"/>
          <p:nvPr/>
        </p:nvSpPr>
        <p:spPr>
          <a:xfrm>
            <a:off x="3102596" y="407291"/>
            <a:ext cx="7116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Tác dụng của tủ lạnh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34A0C2-FAE8-407A-A433-725294AF74FD}"/>
              </a:ext>
            </a:extLst>
          </p:cNvPr>
          <p:cNvSpPr/>
          <p:nvPr/>
        </p:nvSpPr>
        <p:spPr>
          <a:xfrm>
            <a:off x="300108" y="1550962"/>
            <a:ext cx="11477909" cy="468606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vi-VN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Tủ lạnh giúp dự trữ và bảo quản thực phẩm trong thời gian dài, luôn tươi lâu, đảm bảo dưỡng chất.</a:t>
            </a:r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Trữ đông các loại thực phẩm tươi sống (thịt, cá,....) ở ngăn đông luôn tươi ngon.</a:t>
            </a:r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Có thể làm đá uống nước và làm mát nước.</a:t>
            </a:r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Tiết kiệm thời gian đi chợ mỗi ngày.</a:t>
            </a:r>
            <a:endParaRPr lang="en-US" sz="36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E78278-B34F-412F-9363-C647946F7D54}"/>
              </a:ext>
            </a:extLst>
          </p:cNvPr>
          <p:cNvSpPr/>
          <p:nvPr/>
        </p:nvSpPr>
        <p:spPr>
          <a:xfrm>
            <a:off x="2151097" y="413423"/>
            <a:ext cx="5711483" cy="7455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TỦ LẠNH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960323" y="85772"/>
            <a:ext cx="4817599" cy="840619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TỦ LẠNH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0323" y="1640779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323" y="2269251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dung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lít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lít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323" y="2951416"/>
            <a:ext cx="96888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r>
              <a:rPr 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  <a:r>
              <a:rPr 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-18</a:t>
            </a:r>
            <a:r>
              <a:rPr 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0323" y="4832771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24" y="1171862"/>
            <a:ext cx="4817598" cy="5384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64" y="968833"/>
            <a:ext cx="5562253" cy="5562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7" y="994406"/>
            <a:ext cx="6094672" cy="52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07A899-17A3-4AF3-8505-0E6ADA105864}"/>
              </a:ext>
            </a:extLst>
          </p:cNvPr>
          <p:cNvSpPr txBox="1"/>
          <p:nvPr/>
        </p:nvSpPr>
        <p:spPr>
          <a:xfrm>
            <a:off x="3067457" y="223832"/>
            <a:ext cx="710959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trí, vai trò các khoang trong tủ lạnh.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6AE869-7DE1-436A-917C-A52F6C59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60" y="1380075"/>
            <a:ext cx="5594948" cy="49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B6FA5D-DAA6-4AF1-B7AC-F5D29C48B3B3}"/>
              </a:ext>
            </a:extLst>
          </p:cNvPr>
          <p:cNvGrpSpPr/>
          <p:nvPr/>
        </p:nvGrpSpPr>
        <p:grpSpPr>
          <a:xfrm>
            <a:off x="5057612" y="3323443"/>
            <a:ext cx="1564643" cy="507243"/>
            <a:chOff x="5057612" y="3323443"/>
            <a:chExt cx="1564643" cy="507243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24A69BAC-A8D2-47CE-8EA4-7D60BB93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612" y="3323443"/>
              <a:ext cx="410818" cy="507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8" name="AutoShape 4">
              <a:extLst>
                <a:ext uri="{FF2B5EF4-FFF2-40B4-BE49-F238E27FC236}">
                  <a16:creationId xmlns:a16="http://schemas.microsoft.com/office/drawing/2014/main" id="{35C5D443-8F01-441E-B7ED-499EFC0BFA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69742" y="3577065"/>
              <a:ext cx="105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Oval 5">
            <a:extLst>
              <a:ext uri="{FF2B5EF4-FFF2-40B4-BE49-F238E27FC236}">
                <a16:creationId xmlns:a16="http://schemas.microsoft.com/office/drawing/2014/main" id="{292D9CAC-C3B3-4402-907E-40B346B2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800" y="4011864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4E1D0750-7659-4166-9F0B-C7A68595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765" y="5065954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BF7FC89C-031F-4C6F-87B8-75DD082A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65" y="1691950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643BD3D-A83D-41A8-A84D-1050E803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12" y="2360572"/>
            <a:ext cx="438360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891AF707-3297-4ADE-8E98-16560F4A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152" y="3069826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7564959D-CED5-4289-BA0F-1A26AA9B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561" y="4940142"/>
            <a:ext cx="410818" cy="5377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1C5AEE2-4F8F-43D7-896C-8C182E997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13" y="2313419"/>
            <a:ext cx="2269584" cy="889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</a:rPr>
              <a:t>mát thực phẩm sống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6B20091-60F2-425D-9AFC-C27C6D51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6" y="1536740"/>
            <a:ext cx="2183715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đá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6F2FB38-BACC-4F28-981E-D42F4E1D8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13" y="3709767"/>
            <a:ext cx="1984208" cy="889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đ</a:t>
            </a:r>
            <a:r>
              <a:rPr lang="vi-VN" altLang="en-US" sz="2400" b="1" dirty="0">
                <a:latin typeface="Times New Roman" panose="02020603050405020304" pitchFamily="18" charset="0"/>
              </a:rPr>
              <a:t>ựng rau củ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14AF64D-E00B-48C6-A099-F62CFA98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72" y="4956295"/>
            <a:ext cx="1968594" cy="8057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</a:rPr>
              <a:t>đựng chai lọ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60AA90E-D290-4D85-8E03-4B16C87A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397" y="5346521"/>
            <a:ext cx="1711325" cy="395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tủ đá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5CC45A1E-008B-4763-8BE3-925CEBD0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800" y="2692158"/>
            <a:ext cx="1711325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mát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EA358D0-81B4-4973-8301-4EA89BB33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397" y="3949271"/>
            <a:ext cx="1924693" cy="599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Ngăn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làm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đá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8E9CC-4471-4EC5-9EC1-7858B17604E3}"/>
              </a:ext>
            </a:extLst>
          </p:cNvPr>
          <p:cNvSpPr/>
          <p:nvPr/>
        </p:nvSpPr>
        <p:spPr>
          <a:xfrm>
            <a:off x="2718995" y="206615"/>
            <a:ext cx="7806519" cy="1033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các từ ngữ chỉ tên gọi các khoang cho phù hợp với hình ảnh và nêu vai trò của các khoang chứa?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A91678A-DAC1-4C48-8846-AD18576F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800" y="0"/>
            <a:ext cx="12362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489E934-02D7-4D60-9A29-F82C25D9C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41202"/>
              </p:ext>
            </p:extLst>
          </p:nvPr>
        </p:nvGraphicFramePr>
        <p:xfrm>
          <a:off x="5991367" y="-1"/>
          <a:ext cx="6200633" cy="653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4921503" imgH="3759393" progId="Paint.Picture">
                  <p:embed/>
                </p:oleObj>
              </mc:Choice>
              <mc:Fallback>
                <p:oleObj name="Bitmap Image" r:id="rId3" imgW="4921503" imgH="375939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367" y="-1"/>
                        <a:ext cx="6200633" cy="6532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B09CD6-51AC-496B-AED9-CB5B59724FDD}"/>
              </a:ext>
            </a:extLst>
          </p:cNvPr>
          <p:cNvSpPr txBox="1"/>
          <p:nvPr/>
        </p:nvSpPr>
        <p:spPr>
          <a:xfrm>
            <a:off x="0" y="45719"/>
            <a:ext cx="6096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365"/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365"/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365"/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365"/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365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0365"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(7):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8F3E1B-2C08-4FE8-98A7-B87D7E392319}"/>
              </a:ext>
            </a:extLst>
          </p:cNvPr>
          <p:cNvSpPr/>
          <p:nvPr/>
        </p:nvSpPr>
        <p:spPr>
          <a:xfrm>
            <a:off x="1214651" y="955343"/>
            <a:ext cx="10372298" cy="44935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 lạnh giúp dự trữ và bảo quản thực phẩm trong thời gian dài, luôn tươi lâu, đảm bảo dưỡng chất.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Tủ lạnh thường có nhiều ngăn chứa thực phẩm với nhiệt độ làm lạnh khác nhau: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4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949" y="1801479"/>
            <a:ext cx="72057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 sẻ kiến thức với người thân.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cách sắp xếp bảo quản tủ lạnh đúng cách.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9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610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Nunito</vt:lpstr>
      <vt:lpstr>Symbol</vt:lpstr>
      <vt:lpstr>Times New Roman</vt:lpstr>
      <vt:lpstr>Office Theme</vt:lpstr>
      <vt:lpstr>1_Office Theme</vt:lpstr>
      <vt:lpstr>Paintbrush Picture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2021-11-27T14:06:14Z</dcterms:created>
  <dcterms:modified xsi:type="dcterms:W3CDTF">2021-11-28T03:13:30Z</dcterms:modified>
</cp:coreProperties>
</file>